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4" r:id="rId7"/>
    <p:sldId id="260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oelho" initials="authorId_ecoelh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2"/>
    <p:restoredTop sz="76271" autoAdjust="0"/>
  </p:normalViewPr>
  <p:slideViewPr>
    <p:cSldViewPr snapToGrid="0">
      <p:cViewPr varScale="1">
        <p:scale>
          <a:sx n="84" d="100"/>
          <a:sy n="84" d="100"/>
        </p:scale>
        <p:origin x="16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09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97A2-FCD8-6447-A9D8-129098BE81C4}" type="datetimeFigureOut">
              <a:rPr lang="pt-PT" smtClean="0"/>
              <a:t>20/10/2025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2CCC-8656-A84C-8892-B3747A4D46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374BB-8757-480B-8654-92904BACAF0B}" type="datetimeFigureOut">
              <a:rPr lang="pt-PT" smtClean="0"/>
              <a:t>20/10/2025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38080-A979-4115-BA8B-36C725DEF46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38080-A979-4115-BA8B-36C725DEF46E}" type="slidenum">
              <a:rPr lang="pt-PT" smtClean="0"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38080-A979-4115-BA8B-36C725DEF46E}" type="slidenum">
              <a:rPr lang="pt-PT" smtClean="0"/>
              <a:t>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2CC4-228B-5945-81ED-114BF56953BF}" type="datetimeFigureOut">
              <a:rPr lang="pt-PT" smtClean="0"/>
              <a:t>20/10/2025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4D8-6C8B-2049-8EE5-0F143B55EE5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Escu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4261412"/>
            <a:ext cx="2596587" cy="2596587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6588" y="4261412"/>
            <a:ext cx="2596587" cy="259658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3176" y="4261412"/>
            <a:ext cx="2596587" cy="25965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89763" y="4261412"/>
            <a:ext cx="4402237" cy="2596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" y="1"/>
            <a:ext cx="2286000" cy="6857999"/>
            <a:chOff x="1" y="1"/>
            <a:chExt cx="2596587" cy="7789761"/>
          </a:xfrm>
        </p:grpSpPr>
        <p:pic>
          <p:nvPicPr>
            <p:cNvPr id="7" name="Graphic 6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" y="1"/>
              <a:ext cx="2596587" cy="2596587"/>
            </a:xfrm>
            <a:prstGeom prst="rect">
              <a:avLst/>
            </a:prstGeom>
          </p:spPr>
        </p:pic>
        <p:pic>
          <p:nvPicPr>
            <p:cNvPr id="8" name="Graphic 7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" y="2596588"/>
              <a:ext cx="2596587" cy="2596587"/>
            </a:xfrm>
            <a:prstGeom prst="rect">
              <a:avLst/>
            </a:prstGeom>
          </p:spPr>
        </p:pic>
        <p:pic>
          <p:nvPicPr>
            <p:cNvPr id="9" name="Graphic 8"/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" y="5193175"/>
              <a:ext cx="2596587" cy="2596587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41963" y="2893858"/>
            <a:ext cx="8087097" cy="107028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6003" y="4571998"/>
            <a:ext cx="9905998" cy="228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1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2" r="182"/>
          <a:stretch>
            <a:fillRect/>
          </a:stretch>
        </p:blipFill>
        <p:spPr>
          <a:xfrm>
            <a:off x="0" y="0"/>
            <a:ext cx="12191999" cy="6883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2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1" b="195"/>
          <a:stretch>
            <a:fillRect/>
          </a:stretch>
        </p:blipFill>
        <p:spPr>
          <a:xfrm>
            <a:off x="0" y="0"/>
            <a:ext cx="688396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3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Ver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Az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0845"/>
            <a:ext cx="10515600" cy="418611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E2CC4-228B-5945-81ED-114BF56953BF}" type="datetimeFigureOut">
              <a:rPr lang="pt-PT" smtClean="0"/>
              <a:t>20/10/2025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6E44D8-6C8B-2049-8EE5-0F143B55EE5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0497" y="1006992"/>
            <a:ext cx="5158464" cy="2174566"/>
          </a:xfrm>
          <a:prstGeom prst="rect">
            <a:avLst/>
          </a:prstGeom>
        </p:spPr>
      </p:pic>
      <p:pic>
        <p:nvPicPr>
          <p:cNvPr id="16" name="Graphic 1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8801" y="1131395"/>
            <a:ext cx="2313877" cy="2050163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6609" y="5017232"/>
            <a:ext cx="1831694" cy="957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8924" y="595543"/>
            <a:ext cx="1130547" cy="595947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329" y="756494"/>
            <a:ext cx="2231917" cy="4031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6950" y="1793174"/>
            <a:ext cx="8453763" cy="244631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 dirty="0">
                <a:solidFill>
                  <a:schemeClr val="accent5"/>
                </a:solidFill>
              </a:rPr>
              <a:t>Sistema de Classificação de Prestadores e Supervisão pelo Risco</a:t>
            </a:r>
            <a:endParaRPr lang="pt-PT" b="1" dirty="0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  <p:sp>
        <p:nvSpPr>
          <p:cNvPr id="5" name="Title 3"/>
          <p:cNvSpPr txBox="1"/>
          <p:nvPr/>
        </p:nvSpPr>
        <p:spPr>
          <a:xfrm>
            <a:off x="2921329" y="5286212"/>
            <a:ext cx="2529445" cy="380010"/>
          </a:xfrm>
          <a:prstGeom prst="rect">
            <a:avLst/>
          </a:prstGeom>
        </p:spPr>
        <p:txBody>
          <a:bodyPr vert="horz" lIns="0" tIns="0" rIns="9000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1" dirty="0">
                <a:solidFill>
                  <a:schemeClr val="bg1"/>
                </a:solidFill>
              </a:rPr>
              <a:t>Ana Maria Reis</a:t>
            </a:r>
          </a:p>
        </p:txBody>
      </p:sp>
      <p:sp>
        <p:nvSpPr>
          <p:cNvPr id="6" name="Title 3"/>
          <p:cNvSpPr txBox="1"/>
          <p:nvPr/>
        </p:nvSpPr>
        <p:spPr>
          <a:xfrm>
            <a:off x="2921329" y="5725599"/>
            <a:ext cx="6434338" cy="607467"/>
          </a:xfrm>
          <a:prstGeom prst="rect">
            <a:avLst/>
          </a:prstGeom>
        </p:spPr>
        <p:txBody>
          <a:bodyPr vert="horz" lIns="0" tIns="0" rIns="9000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000" dirty="0">
                <a:solidFill>
                  <a:schemeClr val="bg1"/>
                </a:solidFill>
              </a:rPr>
              <a:t>Diretora do Departamento de Estudos e Avaliação em Saúde (ERS)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/>
          <p:nvPr/>
        </p:nvSpPr>
        <p:spPr>
          <a:xfrm>
            <a:off x="2868550" y="147782"/>
            <a:ext cx="7716323" cy="387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1400" b="1" dirty="0">
                <a:solidFill>
                  <a:schemeClr val="bg1"/>
                </a:solidFill>
              </a:rPr>
              <a:t>SISTEMA DE CLASSIFICAÇÃO DE PRESTADORES E SUPERVISÃO PELO RISCO</a:t>
            </a:r>
          </a:p>
        </p:txBody>
      </p:sp>
      <p:pic>
        <p:nvPicPr>
          <p:cNvPr id="6" name="Imagem 5" descr="Uma imagem com texto, Tipo de letra, file, captura de ecrã&#10;&#10;Os conteúdos gerados por IA podem estar incorreto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281"/>
            <a:ext cx="12192000" cy="3497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/>
          <p:cNvSpPr txBox="1"/>
          <p:nvPr/>
        </p:nvSpPr>
        <p:spPr>
          <a:xfrm>
            <a:off x="690091" y="2305822"/>
            <a:ext cx="4941453" cy="3503504"/>
          </a:xfrm>
          <a:prstGeom prst="rect">
            <a:avLst/>
          </a:prstGeom>
          <a:noFill/>
        </p:spPr>
        <p:txBody>
          <a:bodyPr wrap="square" lIns="0" tIns="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pt-PT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Alinhamento com o previsto nos Estatutos da ERS.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pt-PT" sz="1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Abrangência do universo regulado pela ERS.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pt-PT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Indicadores avaliados.</a:t>
            </a:r>
            <a:endParaRPr lang="pt-PT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pt-PT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Participação dos prestadores.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pt-PT" sz="1400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Celeridade no processo de recolha e tratamento de informação.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pt-PT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Diferenciação entre prestadores (níveis de classificação).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</a:t>
            </a:r>
            <a:r>
              <a:rPr lang="pt-PT" sz="1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Clareza na comunicação.</a:t>
            </a:r>
          </a:p>
        </p:txBody>
      </p:sp>
      <p:sp>
        <p:nvSpPr>
          <p:cNvPr id="6" name="Title 3"/>
          <p:cNvSpPr txBox="1"/>
          <p:nvPr/>
        </p:nvSpPr>
        <p:spPr>
          <a:xfrm>
            <a:off x="690090" y="1163782"/>
            <a:ext cx="4941454" cy="954107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Sistema de classificação da ERS: SINAS +</a:t>
            </a:r>
          </a:p>
        </p:txBody>
      </p:sp>
      <p:pic>
        <p:nvPicPr>
          <p:cNvPr id="8" name="Imagem 7" descr="Uma imagem com Tipo de letra, texto, Gráficos, logótip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147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2420867"/>
            <a:ext cx="12192000" cy="2016270"/>
            <a:chOff x="0" y="5497976"/>
            <a:chExt cx="8223808" cy="1360024"/>
          </a:xfrm>
        </p:grpSpPr>
        <p:pic>
          <p:nvPicPr>
            <p:cNvPr id="2" name="Graphic 1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3736" y="5497976"/>
              <a:ext cx="1360024" cy="1360024"/>
            </a:xfrm>
            <a:prstGeom prst="rect">
              <a:avLst/>
            </a:prstGeom>
          </p:spPr>
        </p:pic>
        <p:pic>
          <p:nvPicPr>
            <p:cNvPr id="3" name="Graphic 2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03760" y="5497976"/>
              <a:ext cx="1360024" cy="1360024"/>
            </a:xfrm>
            <a:prstGeom prst="rect">
              <a:avLst/>
            </a:prstGeom>
          </p:spPr>
        </p:pic>
        <p:pic>
          <p:nvPicPr>
            <p:cNvPr id="4" name="Graphic 3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63784" y="5497976"/>
              <a:ext cx="1360024" cy="136002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5497976"/>
              <a:ext cx="4143736" cy="1360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0" name="Graphic 9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6943" y="5953097"/>
              <a:ext cx="2489850" cy="44977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143737" y="-659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S">
      <a:dk1>
        <a:srgbClr val="000000"/>
      </a:dk1>
      <a:lt1>
        <a:srgbClr val="FFFFFF"/>
      </a:lt1>
      <a:dk2>
        <a:srgbClr val="00142B"/>
      </a:dk2>
      <a:lt2>
        <a:srgbClr val="E8E6E5"/>
      </a:lt2>
      <a:accent1>
        <a:srgbClr val="E3002B"/>
      </a:accent1>
      <a:accent2>
        <a:srgbClr val="F3443B"/>
      </a:accent2>
      <a:accent3>
        <a:srgbClr val="46B200"/>
      </a:accent3>
      <a:accent4>
        <a:srgbClr val="B8CC44"/>
      </a:accent4>
      <a:accent5>
        <a:srgbClr val="1070E8"/>
      </a:accent5>
      <a:accent6>
        <a:srgbClr val="18B5D1"/>
      </a:accent6>
      <a:hlink>
        <a:srgbClr val="BC002C"/>
      </a:hlink>
      <a:folHlink>
        <a:srgbClr val="99002C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3a4da3-f161-4a50-a4b0-402dc4fc4915">
      <Terms xmlns="http://schemas.microsoft.com/office/infopath/2007/PartnerControls"/>
    </lcf76f155ced4ddcb4097134ff3c332f>
    <TaxCatchAll xmlns="52c99fae-d1ac-4283-a1fe-c2d00d91cb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CC867678D1C4895F4FCEE9B770C1E" ma:contentTypeVersion="12" ma:contentTypeDescription="Create a new document." ma:contentTypeScope="" ma:versionID="bba15d2d5a652170f8188853840edf40">
  <xsd:schema xmlns:xsd="http://www.w3.org/2001/XMLSchema" xmlns:xs="http://www.w3.org/2001/XMLSchema" xmlns:p="http://schemas.microsoft.com/office/2006/metadata/properties" xmlns:ns2="243a4da3-f161-4a50-a4b0-402dc4fc4915" xmlns:ns3="52c99fae-d1ac-4283-a1fe-c2d00d91cb2c" targetNamespace="http://schemas.microsoft.com/office/2006/metadata/properties" ma:root="true" ma:fieldsID="78af293309efdc09d66f3915d26b0c42" ns2:_="" ns3:_="">
    <xsd:import namespace="243a4da3-f161-4a50-a4b0-402dc4fc4915"/>
    <xsd:import namespace="52c99fae-d1ac-4283-a1fe-c2d00d91c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a4da3-f161-4a50-a4b0-402dc4fc4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60bd9b1-177e-490f-b6e0-1116b0683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99fae-d1ac-4283-a1fe-c2d00d91cb2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427f8c-8019-456b-9faf-4b7a5321d516}" ma:internalName="TaxCatchAll" ma:showField="CatchAllData" ma:web="52c99fae-d1ac-4283-a1fe-c2d00d91c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9EF6C-B52B-4922-BC28-183D9678C9EE}">
  <ds:schemaRefs/>
</ds:datastoreItem>
</file>

<file path=customXml/itemProps2.xml><?xml version="1.0" encoding="utf-8"?>
<ds:datastoreItem xmlns:ds="http://schemas.openxmlformats.org/officeDocument/2006/customXml" ds:itemID="{89852938-A3E3-4841-AEB9-2E848A61F439}">
  <ds:schemaRefs/>
</ds:datastoreItem>
</file>

<file path=customXml/itemProps3.xml><?xml version="1.0" encoding="utf-8"?>
<ds:datastoreItem xmlns:ds="http://schemas.openxmlformats.org/officeDocument/2006/customXml" ds:itemID="{AE385267-7E80-4CA4-B7DB-3E6C7D88191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96</Words>
  <Application>Microsoft Office PowerPoint</Application>
  <PresentationFormat>Ecrã Panorâmico</PresentationFormat>
  <Paragraphs>15</Paragraphs>
  <Slides>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8" baseType="lpstr">
      <vt:lpstr>Aptos</vt:lpstr>
      <vt:lpstr>Arial</vt:lpstr>
      <vt:lpstr>Office Theme</vt:lpstr>
      <vt:lpstr>Apresentação do PowerPoint</vt:lpstr>
      <vt:lpstr>Sistema de Classificação de Prestadores e Supervisão pelo Risco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Calheiros</dc:creator>
  <cp:lastModifiedBy>Ana Maria Reis</cp:lastModifiedBy>
  <cp:revision>37</cp:revision>
  <dcterms:created xsi:type="dcterms:W3CDTF">2025-08-28T13:10:00Z</dcterms:created>
  <dcterms:modified xsi:type="dcterms:W3CDTF">2025-10-20T10:39:16Z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0x010100928CC867678D1C4895F4FCEE9B770C1E</vt:lpwstr>
  </property>
  <property fmtid="{D5CDD505-2E9C-101B-9397-08002B2CF9AE}" pid="3" name="ICV">
    <vt:lpwstr>1D31F57C5C6F481EBE301B1ADF54AC99_13</vt:lpwstr>
  </property>
  <property fmtid="{D5CDD505-2E9C-101B-9397-08002B2CF9AE}" pid="4" name="KSOProductBuildVer">
    <vt:lpwstr>2070-12.2.0.22549</vt:lpwstr>
  </property>
</Properties>
</file>