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15"/>
  </p:notesMasterIdLst>
  <p:sldIdLst>
    <p:sldId id="292" r:id="rId4"/>
    <p:sldId id="258" r:id="rId5"/>
    <p:sldId id="262" r:id="rId6"/>
    <p:sldId id="265" r:id="rId7"/>
    <p:sldId id="268" r:id="rId8"/>
    <p:sldId id="271" r:id="rId9"/>
    <p:sldId id="276" r:id="rId10"/>
    <p:sldId id="280" r:id="rId11"/>
    <p:sldId id="275" r:id="rId12"/>
    <p:sldId id="291" r:id="rId13"/>
    <p:sldId id="29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9E9F5"/>
    <a:srgbClr val="00AEC9"/>
    <a:srgbClr val="00CDE3"/>
    <a:srgbClr val="034776"/>
    <a:srgbClr val="0D2B62"/>
    <a:srgbClr val="4D7796"/>
    <a:srgbClr val="C9EAF2"/>
    <a:srgbClr val="00839B"/>
    <a:srgbClr val="0091AB"/>
    <a:srgbClr val="00A2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22" autoAdjust="0"/>
    <p:restoredTop sz="76784" autoAdjust="0"/>
  </p:normalViewPr>
  <p:slideViewPr>
    <p:cSldViewPr snapToGrid="0">
      <p:cViewPr varScale="1">
        <p:scale>
          <a:sx n="81" d="100"/>
          <a:sy n="81" d="100"/>
        </p:scale>
        <p:origin x="216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lett\Documents\WHO-DigitalHealth-21-22\ConsolidatedDraft\Charts%20clean%20and%20verified&#163;1Jan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worldhealthorg-my.sharepoint.com/personal/adibk_who_int/Documents/Desktop/Analysis/Modelling/Modelling%20DH%20Survey/Consildating%20versions/Copy%20of%20Chart%202.1_new_with%20revs%20july%202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worldhealthorg-my.sharepoint.com/personal/adibk_who_int/Documents/Desktop/Analysis/Modelling/Modelling%20DH%20Survey/Copy%20of%20Charts%20clean%20and%20verified%20RevFebruary3-20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worldhealthorg-my.sharepoint.com/personal/adibk_who_int/Documents/Desktop/Analysis/Modelling/Modelling%20DH%20Survey/Copy%20of%20Charts%20clean%20and%20verified%20RevFebruary3-202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elett\Downloads\Charts%202023%2003%201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elett\Documents\WHO-DigitalHealth-21-22\ConsolidatedDraft\Charts%20clean%20and%20verified&#163;1Jan2023.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864381069118503E-2"/>
          <c:y val="0.11647567706487429"/>
          <c:w val="0.89701523661058846"/>
          <c:h val="0.77185326582201519"/>
        </c:manualLayout>
      </c:layout>
      <c:barChart>
        <c:barDir val="col"/>
        <c:grouping val="stacked"/>
        <c:varyColors val="0"/>
        <c:ser>
          <c:idx val="0"/>
          <c:order val="0"/>
          <c:tx>
            <c:strRef>
              <c:f>'2.1'!$C$15:$C$16</c:f>
              <c:strCache>
                <c:ptCount val="2"/>
                <c:pt idx="0">
                  <c:v>Stand-alone DHS</c:v>
                </c:pt>
                <c:pt idx="1">
                  <c:v>(n=28)</c:v>
                </c:pt>
              </c:strCache>
            </c:strRef>
          </c:tx>
          <c:spPr>
            <a:solidFill>
              <a:srgbClr val="0091AB"/>
            </a:solidFill>
            <a:ln>
              <a:solidFill>
                <a:srgbClr val="002060"/>
              </a:solidFill>
            </a:ln>
            <a:effectLst/>
          </c:spPr>
          <c:invertIfNegative val="0"/>
          <c:cat>
            <c:strRef>
              <c:f>'2.1'!$B$17:$B$40</c:f>
              <c:strCache>
                <c:ptCount val="23"/>
                <c:pt idx="1">
                  <c:v>Central Asia 
(n=5)</c:v>
                </c:pt>
                <c:pt idx="4">
                  <c:v>Western Asia 
(n=6)</c:v>
                </c:pt>
                <c:pt idx="7">
                  <c:v>Eastern Eur. 
(n=10)</c:v>
                </c:pt>
                <c:pt idx="10">
                  <c:v>Southern Eur. 
(n=14)</c:v>
                </c:pt>
                <c:pt idx="13">
                  <c:v>Western Eur.
(n=8)</c:v>
                </c:pt>
                <c:pt idx="16">
                  <c:v>Northern Eur.
(n=10)</c:v>
                </c:pt>
                <c:pt idx="19">
                  <c:v>EU27
(n=27)</c:v>
                </c:pt>
                <c:pt idx="22">
                  <c:v>All countries
(n=53)</c:v>
                </c:pt>
              </c:strCache>
            </c:strRef>
          </c:cat>
          <c:val>
            <c:numRef>
              <c:f>'2.1'!$C$17:$C$40</c:f>
              <c:numCache>
                <c:formatCode>0.0</c:formatCode>
                <c:ptCount val="24"/>
                <c:pt idx="1">
                  <c:v>40</c:v>
                </c:pt>
                <c:pt idx="4">
                  <c:v>50</c:v>
                </c:pt>
                <c:pt idx="7">
                  <c:v>50</c:v>
                </c:pt>
                <c:pt idx="10">
                  <c:v>35.700000000000003</c:v>
                </c:pt>
                <c:pt idx="13">
                  <c:v>50</c:v>
                </c:pt>
                <c:pt idx="16">
                  <c:v>90</c:v>
                </c:pt>
                <c:pt idx="19">
                  <c:v>55.6</c:v>
                </c:pt>
                <c:pt idx="22">
                  <c:v>52.8</c:v>
                </c:pt>
              </c:numCache>
            </c:numRef>
          </c:val>
          <c:extLst>
            <c:ext xmlns:c16="http://schemas.microsoft.com/office/drawing/2014/chart" uri="{C3380CC4-5D6E-409C-BE32-E72D297353CC}">
              <c16:uniqueId val="{00000000-3317-CE45-8383-A16234A9A562}"/>
            </c:ext>
          </c:extLst>
        </c:ser>
        <c:ser>
          <c:idx val="1"/>
          <c:order val="1"/>
          <c:tx>
            <c:strRef>
              <c:f>'2.1'!$D$15:$D$16</c:f>
              <c:strCache>
                <c:ptCount val="2"/>
                <c:pt idx="0">
                  <c:v>DHS in national Health Strategy</c:v>
                </c:pt>
                <c:pt idx="1">
                  <c:v>(n=16)</c:v>
                </c:pt>
              </c:strCache>
            </c:strRef>
          </c:tx>
          <c:spPr>
            <a:pattFill prst="dkUpDiag">
              <a:fgClr>
                <a:schemeClr val="accent5"/>
              </a:fgClr>
              <a:bgClr>
                <a:schemeClr val="bg1"/>
              </a:bgClr>
            </a:pattFill>
            <a:ln>
              <a:solidFill>
                <a:schemeClr val="accent5"/>
              </a:solidFill>
            </a:ln>
            <a:effectLst/>
          </c:spPr>
          <c:invertIfNegative val="0"/>
          <c:cat>
            <c:strRef>
              <c:f>'2.1'!$B$17:$B$40</c:f>
              <c:strCache>
                <c:ptCount val="23"/>
                <c:pt idx="1">
                  <c:v>Central Asia 
(n=5)</c:v>
                </c:pt>
                <c:pt idx="4">
                  <c:v>Western Asia 
(n=6)</c:v>
                </c:pt>
                <c:pt idx="7">
                  <c:v>Eastern Eur. 
(n=10)</c:v>
                </c:pt>
                <c:pt idx="10">
                  <c:v>Southern Eur. 
(n=14)</c:v>
                </c:pt>
                <c:pt idx="13">
                  <c:v>Western Eur.
(n=8)</c:v>
                </c:pt>
                <c:pt idx="16">
                  <c:v>Northern Eur.
(n=10)</c:v>
                </c:pt>
                <c:pt idx="19">
                  <c:v>EU27
(n=27)</c:v>
                </c:pt>
                <c:pt idx="22">
                  <c:v>All countries
(n=53)</c:v>
                </c:pt>
              </c:strCache>
            </c:strRef>
          </c:cat>
          <c:val>
            <c:numRef>
              <c:f>'2.1'!$D$17:$D$40</c:f>
              <c:numCache>
                <c:formatCode>0.0</c:formatCode>
                <c:ptCount val="24"/>
                <c:pt idx="1">
                  <c:v>60</c:v>
                </c:pt>
                <c:pt idx="4">
                  <c:v>33.299999999999997</c:v>
                </c:pt>
                <c:pt idx="7">
                  <c:v>20</c:v>
                </c:pt>
                <c:pt idx="10">
                  <c:v>42.9</c:v>
                </c:pt>
                <c:pt idx="13">
                  <c:v>25</c:v>
                </c:pt>
                <c:pt idx="16">
                  <c:v>10</c:v>
                </c:pt>
                <c:pt idx="19">
                  <c:v>29.6</c:v>
                </c:pt>
                <c:pt idx="22">
                  <c:v>30.2</c:v>
                </c:pt>
              </c:numCache>
            </c:numRef>
          </c:val>
          <c:extLst>
            <c:ext xmlns:c16="http://schemas.microsoft.com/office/drawing/2014/chart" uri="{C3380CC4-5D6E-409C-BE32-E72D297353CC}">
              <c16:uniqueId val="{00000001-3317-CE45-8383-A16234A9A562}"/>
            </c:ext>
          </c:extLst>
        </c:ser>
        <c:ser>
          <c:idx val="3"/>
          <c:order val="2"/>
          <c:tx>
            <c:strRef>
              <c:f>'2.1'!$E$15:$E$16</c:f>
              <c:strCache>
                <c:ptCount val="2"/>
                <c:pt idx="0">
                  <c:v>Stand-alone HIS</c:v>
                </c:pt>
                <c:pt idx="1">
                  <c:v>(n=21)</c:v>
                </c:pt>
              </c:strCache>
            </c:strRef>
          </c:tx>
          <c:spPr>
            <a:solidFill>
              <a:schemeClr val="accent5">
                <a:lumMod val="60000"/>
                <a:lumOff val="40000"/>
              </a:schemeClr>
            </a:solidFill>
            <a:ln w="6350">
              <a:solidFill>
                <a:srgbClr val="002060"/>
              </a:solidFill>
            </a:ln>
            <a:effectLst/>
          </c:spPr>
          <c:invertIfNegative val="0"/>
          <c:cat>
            <c:strRef>
              <c:f>'2.1'!$B$17:$B$40</c:f>
              <c:strCache>
                <c:ptCount val="23"/>
                <c:pt idx="1">
                  <c:v>Central Asia 
(n=5)</c:v>
                </c:pt>
                <c:pt idx="4">
                  <c:v>Western Asia 
(n=6)</c:v>
                </c:pt>
                <c:pt idx="7">
                  <c:v>Eastern Eur. 
(n=10)</c:v>
                </c:pt>
                <c:pt idx="10">
                  <c:v>Southern Eur. 
(n=14)</c:v>
                </c:pt>
                <c:pt idx="13">
                  <c:v>Western Eur.
(n=8)</c:v>
                </c:pt>
                <c:pt idx="16">
                  <c:v>Northern Eur.
(n=10)</c:v>
                </c:pt>
                <c:pt idx="19">
                  <c:v>EU27
(n=27)</c:v>
                </c:pt>
                <c:pt idx="22">
                  <c:v>All countries
(n=53)</c:v>
                </c:pt>
              </c:strCache>
            </c:strRef>
          </c:cat>
          <c:val>
            <c:numRef>
              <c:f>'2.1'!$E$17:$E$40</c:f>
              <c:numCache>
                <c:formatCode>General</c:formatCode>
                <c:ptCount val="24"/>
                <c:pt idx="2" formatCode="0.0">
                  <c:v>20</c:v>
                </c:pt>
                <c:pt idx="5" formatCode="0.0">
                  <c:v>33.333333333333336</c:v>
                </c:pt>
                <c:pt idx="8" formatCode="0.0">
                  <c:v>60</c:v>
                </c:pt>
                <c:pt idx="11" formatCode="0.0">
                  <c:v>35.714285714285708</c:v>
                </c:pt>
                <c:pt idx="14" formatCode="0.0">
                  <c:v>37.5</c:v>
                </c:pt>
                <c:pt idx="17" formatCode="0.0">
                  <c:v>40</c:v>
                </c:pt>
                <c:pt idx="20" formatCode="0.0">
                  <c:v>37.037037037037038</c:v>
                </c:pt>
                <c:pt idx="23" formatCode="0.0">
                  <c:v>39.622641509433961</c:v>
                </c:pt>
              </c:numCache>
            </c:numRef>
          </c:val>
          <c:extLst>
            <c:ext xmlns:c16="http://schemas.microsoft.com/office/drawing/2014/chart" uri="{C3380CC4-5D6E-409C-BE32-E72D297353CC}">
              <c16:uniqueId val="{00000002-3317-CE45-8383-A16234A9A562}"/>
            </c:ext>
          </c:extLst>
        </c:ser>
        <c:ser>
          <c:idx val="4"/>
          <c:order val="3"/>
          <c:tx>
            <c:strRef>
              <c:f>'2.1'!$F$15:$F$16</c:f>
              <c:strCache>
                <c:ptCount val="2"/>
                <c:pt idx="0">
                  <c:v>HIS in national Health Strategy</c:v>
                </c:pt>
                <c:pt idx="1">
                  <c:v>(n=21)</c:v>
                </c:pt>
              </c:strCache>
            </c:strRef>
          </c:tx>
          <c:spPr>
            <a:pattFill prst="dkUpDiag">
              <a:fgClr>
                <a:schemeClr val="accent5">
                  <a:lumMod val="60000"/>
                  <a:lumOff val="40000"/>
                </a:schemeClr>
              </a:fgClr>
              <a:bgClr>
                <a:schemeClr val="bg1"/>
              </a:bgClr>
            </a:pattFill>
            <a:ln w="6350">
              <a:solidFill>
                <a:srgbClr val="002060"/>
              </a:solidFill>
            </a:ln>
            <a:effectLst/>
          </c:spPr>
          <c:invertIfNegative val="0"/>
          <c:cat>
            <c:strRef>
              <c:f>'2.1'!$B$17:$B$40</c:f>
              <c:strCache>
                <c:ptCount val="23"/>
                <c:pt idx="1">
                  <c:v>Central Asia 
(n=5)</c:v>
                </c:pt>
                <c:pt idx="4">
                  <c:v>Western Asia 
(n=6)</c:v>
                </c:pt>
                <c:pt idx="7">
                  <c:v>Eastern Eur. 
(n=10)</c:v>
                </c:pt>
                <c:pt idx="10">
                  <c:v>Southern Eur. 
(n=14)</c:v>
                </c:pt>
                <c:pt idx="13">
                  <c:v>Western Eur.
(n=8)</c:v>
                </c:pt>
                <c:pt idx="16">
                  <c:v>Northern Eur.
(n=10)</c:v>
                </c:pt>
                <c:pt idx="19">
                  <c:v>EU27
(n=27)</c:v>
                </c:pt>
                <c:pt idx="22">
                  <c:v>All countries
(n=53)</c:v>
                </c:pt>
              </c:strCache>
            </c:strRef>
          </c:cat>
          <c:val>
            <c:numRef>
              <c:f>'2.1'!$F$17:$F$40</c:f>
              <c:numCache>
                <c:formatCode>General</c:formatCode>
                <c:ptCount val="24"/>
                <c:pt idx="2" formatCode="0.0">
                  <c:v>80</c:v>
                </c:pt>
                <c:pt idx="5" formatCode="0.0">
                  <c:v>50</c:v>
                </c:pt>
                <c:pt idx="8" formatCode="0.0">
                  <c:v>20</c:v>
                </c:pt>
                <c:pt idx="11" formatCode="0.0">
                  <c:v>49.999999999999993</c:v>
                </c:pt>
                <c:pt idx="14" formatCode="0.0">
                  <c:v>12.5</c:v>
                </c:pt>
                <c:pt idx="17" formatCode="0.0">
                  <c:v>40</c:v>
                </c:pt>
                <c:pt idx="20" formatCode="0.0">
                  <c:v>33.333333333333329</c:v>
                </c:pt>
                <c:pt idx="23" formatCode="0.0">
                  <c:v>39.622641509433961</c:v>
                </c:pt>
              </c:numCache>
            </c:numRef>
          </c:val>
          <c:extLst>
            <c:ext xmlns:c16="http://schemas.microsoft.com/office/drawing/2014/chart" uri="{C3380CC4-5D6E-409C-BE32-E72D297353CC}">
              <c16:uniqueId val="{00000003-3317-CE45-8383-A16234A9A562}"/>
            </c:ext>
          </c:extLst>
        </c:ser>
        <c:dLbls>
          <c:showLegendKey val="0"/>
          <c:showVal val="0"/>
          <c:showCatName val="0"/>
          <c:showSerName val="0"/>
          <c:showPercent val="0"/>
          <c:showBubbleSize val="0"/>
        </c:dLbls>
        <c:gapWidth val="10"/>
        <c:overlap val="100"/>
        <c:axId val="745063696"/>
        <c:axId val="745065344"/>
      </c:barChart>
      <c:catAx>
        <c:axId val="74506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745065344"/>
        <c:crosses val="autoZero"/>
        <c:auto val="1"/>
        <c:lblAlgn val="ctr"/>
        <c:lblOffset val="100"/>
        <c:tickLblSkip val="1"/>
        <c:tickMarkSkip val="4"/>
        <c:noMultiLvlLbl val="0"/>
      </c:catAx>
      <c:valAx>
        <c:axId val="74506534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r>
                  <a:rPr lang="it-IT"/>
                  <a:t>%</a:t>
                </a:r>
              </a:p>
            </c:rich>
          </c:tx>
          <c:layout>
            <c:manualLayout>
              <c:xMode val="edge"/>
              <c:yMode val="edge"/>
              <c:x val="2.0185362020494341E-3"/>
              <c:y val="3.7067453887643471E-3"/>
            </c:manualLayout>
          </c:layout>
          <c:overlay val="0"/>
          <c:spPr>
            <a:noFill/>
            <a:ln>
              <a:noFill/>
            </a:ln>
            <a:effectLst/>
          </c:spPr>
          <c:txPr>
            <a:bodyPr rot="0" spcFirstLastPara="1" vertOverflow="ellipsis"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title>
        <c:numFmt formatCode="0.0" sourceLinked="1"/>
        <c:majorTickMark val="none"/>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745063696"/>
        <c:crosses val="autoZero"/>
        <c:crossBetween val="between"/>
        <c:majorUnit val="20"/>
      </c:valAx>
      <c:spPr>
        <a:noFill/>
        <a:ln>
          <a:noFill/>
        </a:ln>
        <a:effectLst/>
      </c:spPr>
    </c:plotArea>
    <c:legend>
      <c:legendPos val="t"/>
      <c:layout>
        <c:manualLayout>
          <c:xMode val="edge"/>
          <c:yMode val="edge"/>
          <c:x val="0.16781807998107981"/>
          <c:y val="2.0173255099791981E-3"/>
          <c:w val="0.66806825131824721"/>
          <c:h val="0.1190273865755277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baseline="0">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35133334919237"/>
          <c:y val="8.7687935418931287E-2"/>
          <c:w val="0.86873135571044557"/>
          <c:h val="0.69683692188800206"/>
        </c:manualLayout>
      </c:layout>
      <c:barChart>
        <c:barDir val="col"/>
        <c:grouping val="stacked"/>
        <c:varyColors val="0"/>
        <c:ser>
          <c:idx val="0"/>
          <c:order val="0"/>
          <c:tx>
            <c:strRef>
              <c:f>'2.1'!$C$3</c:f>
              <c:strCache>
                <c:ptCount val="1"/>
                <c:pt idx="0">
                  <c:v>NEHR</c:v>
                </c:pt>
              </c:strCache>
            </c:strRef>
          </c:tx>
          <c:spPr>
            <a:solidFill>
              <a:srgbClr val="034776"/>
            </a:solidFill>
            <a:ln w="0">
              <a:solidFill>
                <a:schemeClr val="bg1"/>
              </a:solidFill>
            </a:ln>
            <a:effectLst/>
          </c:spPr>
          <c:invertIfNegative val="0"/>
          <c:dLbls>
            <c:dLbl>
              <c:idx val="0"/>
              <c:tx>
                <c:rich>
                  <a:bodyPr/>
                  <a:lstStyle/>
                  <a:p>
                    <a:fld id="{FC9B7F96-B4DF-4B0F-8038-2C845C1B263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3DD8-C84A-A55F-05A4C8119E2E}"/>
                </c:ext>
              </c:extLst>
            </c:dLbl>
            <c:dLbl>
              <c:idx val="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DD8-C84A-A55F-05A4C8119E2E}"/>
                </c:ext>
              </c:extLst>
            </c:dLbl>
            <c:dLbl>
              <c:idx val="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DD8-C84A-A55F-05A4C8119E2E}"/>
                </c:ext>
              </c:extLst>
            </c:dLbl>
            <c:dLbl>
              <c:idx val="3"/>
              <c:tx>
                <c:rich>
                  <a:bodyPr/>
                  <a:lstStyle/>
                  <a:p>
                    <a:fld id="{1CDF2C17-4052-41E3-95BB-38B47CDB518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3DD8-C84A-A55F-05A4C8119E2E}"/>
                </c:ext>
              </c:extLst>
            </c:dLbl>
            <c:dLbl>
              <c:idx val="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DD8-C84A-A55F-05A4C8119E2E}"/>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DD8-C84A-A55F-05A4C8119E2E}"/>
                </c:ext>
              </c:extLst>
            </c:dLbl>
            <c:dLbl>
              <c:idx val="6"/>
              <c:tx>
                <c:rich>
                  <a:bodyPr/>
                  <a:lstStyle/>
                  <a:p>
                    <a:fld id="{8A721C98-2880-4280-8EAE-F83A9714CBE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3DD8-C84A-A55F-05A4C8119E2E}"/>
                </c:ext>
              </c:extLst>
            </c:dLbl>
            <c:dLbl>
              <c:idx val="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DD8-C84A-A55F-05A4C8119E2E}"/>
                </c:ext>
              </c:extLst>
            </c:dLbl>
            <c:dLbl>
              <c:idx val="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3DD8-C84A-A55F-05A4C8119E2E}"/>
                </c:ext>
              </c:extLst>
            </c:dLbl>
            <c:dLbl>
              <c:idx val="9"/>
              <c:tx>
                <c:rich>
                  <a:bodyPr/>
                  <a:lstStyle/>
                  <a:p>
                    <a:fld id="{646BD279-82B5-4A0E-ACCD-039F697381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3DD8-C84A-A55F-05A4C8119E2E}"/>
                </c:ext>
              </c:extLst>
            </c:dLbl>
            <c:dLbl>
              <c:idx val="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3DD8-C84A-A55F-05A4C8119E2E}"/>
                </c:ext>
              </c:extLst>
            </c:dLbl>
            <c:dLbl>
              <c:idx val="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3DD8-C84A-A55F-05A4C8119E2E}"/>
                </c:ext>
              </c:extLst>
            </c:dLbl>
            <c:dLbl>
              <c:idx val="12"/>
              <c:tx>
                <c:rich>
                  <a:bodyPr/>
                  <a:lstStyle/>
                  <a:p>
                    <a:fld id="{9EB63712-5A2B-47CB-998C-CCE63665E59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3DD8-C84A-A55F-05A4C8119E2E}"/>
                </c:ext>
              </c:extLst>
            </c:dLbl>
            <c:dLbl>
              <c:idx val="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3DD8-C84A-A55F-05A4C8119E2E}"/>
                </c:ext>
              </c:extLst>
            </c:dLbl>
            <c:dLbl>
              <c:idx val="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3DD8-C84A-A55F-05A4C8119E2E}"/>
                </c:ext>
              </c:extLst>
            </c:dLbl>
            <c:dLbl>
              <c:idx val="15"/>
              <c:tx>
                <c:rich>
                  <a:bodyPr/>
                  <a:lstStyle/>
                  <a:p>
                    <a:fld id="{DA332361-4D2B-47E9-AA6C-9645E6F6C2C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3DD8-C84A-A55F-05A4C8119E2E}"/>
                </c:ext>
              </c:extLst>
            </c:dLbl>
            <c:dLbl>
              <c:idx val="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3DD8-C84A-A55F-05A4C8119E2E}"/>
                </c:ext>
              </c:extLst>
            </c:dLbl>
            <c:dLbl>
              <c:idx val="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3DD8-C84A-A55F-05A4C8119E2E}"/>
                </c:ext>
              </c:extLst>
            </c:dLbl>
            <c:dLbl>
              <c:idx val="18"/>
              <c:tx>
                <c:rich>
                  <a:bodyPr/>
                  <a:lstStyle/>
                  <a:p>
                    <a:fld id="{9C342067-0899-4888-9B2A-873ADDA488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3DD8-C84A-A55F-05A4C8119E2E}"/>
                </c:ext>
              </c:extLst>
            </c:dLbl>
            <c:dLbl>
              <c:idx val="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3DD8-C84A-A55F-05A4C8119E2E}"/>
                </c:ext>
              </c:extLst>
            </c:dLbl>
            <c:dLbl>
              <c:idx val="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3DD8-C84A-A55F-05A4C8119E2E}"/>
                </c:ext>
              </c:extLst>
            </c:dLbl>
            <c:dLbl>
              <c:idx val="21"/>
              <c:tx>
                <c:rich>
                  <a:bodyPr/>
                  <a:lstStyle/>
                  <a:p>
                    <a:fld id="{B3F6D2A4-104E-42D2-BC1F-531C9FFDBAB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3DD8-C84A-A55F-05A4C8119E2E}"/>
                </c:ext>
              </c:extLst>
            </c:dLbl>
            <c:dLbl>
              <c:idx val="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3DD8-C84A-A55F-05A4C8119E2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Inter" panose="020B0502030000000004" pitchFamily="34" charset="0"/>
                    <a:ea typeface="Inter" panose="020B0502030000000004" pitchFamily="34" charset="0"/>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'2.1'!$B$4:$B$26</c:f>
              <c:strCache>
                <c:ptCount val="22"/>
                <c:pt idx="0">
                  <c:v>Central
Asia
(n=5)</c:v>
                </c:pt>
                <c:pt idx="3">
                  <c:v>Western
Asia
(n=6)</c:v>
                </c:pt>
                <c:pt idx="6">
                  <c:v>Eastern
Europe
(n=10)</c:v>
                </c:pt>
                <c:pt idx="9">
                  <c:v>Southern
Europe
(n=13/14)</c:v>
                </c:pt>
                <c:pt idx="12">
                  <c:v>Western
Europe
(n=8)</c:v>
                </c:pt>
                <c:pt idx="15">
                  <c:v>Northern
Europe
(n=10)</c:v>
                </c:pt>
                <c:pt idx="18">
                  <c:v>EU27 
(n=27)</c:v>
                </c:pt>
                <c:pt idx="21">
                  <c:v>All 
countries 
(n=52/53)</c:v>
                </c:pt>
              </c:strCache>
            </c:strRef>
          </c:cat>
          <c:val>
            <c:numRef>
              <c:f>'2.1'!$C$4:$C$26</c:f>
              <c:numCache>
                <c:formatCode>General</c:formatCode>
                <c:ptCount val="23"/>
                <c:pt idx="0" formatCode="0.0">
                  <c:v>60</c:v>
                </c:pt>
                <c:pt idx="3" formatCode="0.0">
                  <c:v>50</c:v>
                </c:pt>
                <c:pt idx="6" formatCode="0.0">
                  <c:v>70</c:v>
                </c:pt>
                <c:pt idx="9" formatCode="0.0">
                  <c:v>84.615384615384613</c:v>
                </c:pt>
                <c:pt idx="12" formatCode="0.0">
                  <c:v>75</c:v>
                </c:pt>
                <c:pt idx="15" formatCode="0.0">
                  <c:v>50</c:v>
                </c:pt>
                <c:pt idx="18" formatCode="0.0">
                  <c:v>74.074074074074076</c:v>
                </c:pt>
                <c:pt idx="21" formatCode="0.0">
                  <c:v>67.307692307692307</c:v>
                </c:pt>
              </c:numCache>
            </c:numRef>
          </c:val>
          <c:extLst>
            <c:ext xmlns:c15="http://schemas.microsoft.com/office/drawing/2012/chart" uri="{02D57815-91ED-43cb-92C2-25804820EDAC}">
              <c15:datalabelsRange>
                <c15:f>'2.1'!$G$4:$G$25</c15:f>
                <c15:dlblRangeCache>
                  <c:ptCount val="22"/>
                  <c:pt idx="0">
                    <c:v>3</c:v>
                  </c:pt>
                  <c:pt idx="3">
                    <c:v>3</c:v>
                  </c:pt>
                  <c:pt idx="6">
                    <c:v>7</c:v>
                  </c:pt>
                  <c:pt idx="9">
                    <c:v>11</c:v>
                  </c:pt>
                  <c:pt idx="12">
                    <c:v>6</c:v>
                  </c:pt>
                  <c:pt idx="15">
                    <c:v>5</c:v>
                  </c:pt>
                  <c:pt idx="18">
                    <c:v>20</c:v>
                  </c:pt>
                  <c:pt idx="21">
                    <c:v>35</c:v>
                  </c:pt>
                </c15:dlblRangeCache>
              </c15:datalabelsRange>
            </c:ext>
            <c:ext xmlns:c16="http://schemas.microsoft.com/office/drawing/2014/chart" uri="{C3380CC4-5D6E-409C-BE32-E72D297353CC}">
              <c16:uniqueId val="{00000017-3DD8-C84A-A55F-05A4C8119E2E}"/>
            </c:ext>
          </c:extLst>
        </c:ser>
        <c:ser>
          <c:idx val="1"/>
          <c:order val="1"/>
          <c:tx>
            <c:strRef>
              <c:f>'2.1'!$D$3</c:f>
              <c:strCache>
                <c:ptCount val="1"/>
                <c:pt idx="0">
                  <c:v>No NEHR, but connected Regional EHR</c:v>
                </c:pt>
              </c:strCache>
            </c:strRef>
          </c:tx>
          <c:spPr>
            <a:solidFill>
              <a:srgbClr val="00CDE3"/>
            </a:solidFill>
            <a:ln w="0">
              <a:solidFill>
                <a:schemeClr val="bg1"/>
              </a:solidFill>
            </a:ln>
            <a:effectLst/>
          </c:spPr>
          <c:invertIfNegative val="0"/>
          <c:dLbls>
            <c:dLbl>
              <c:idx val="0"/>
              <c:tx>
                <c:rich>
                  <a:bodyPr/>
                  <a:lstStyle/>
                  <a:p>
                    <a:fld id="{345B505B-EA99-4A89-8DFF-D0EDD8C9AA1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3DD8-C84A-A55F-05A4C8119E2E}"/>
                </c:ext>
              </c:extLst>
            </c:dLbl>
            <c:dLbl>
              <c:idx val="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3DD8-C84A-A55F-05A4C8119E2E}"/>
                </c:ext>
              </c:extLst>
            </c:dLbl>
            <c:dLbl>
              <c:idx val="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3DD8-C84A-A55F-05A4C8119E2E}"/>
                </c:ext>
              </c:extLst>
            </c:dLbl>
            <c:dLbl>
              <c:idx val="3"/>
              <c:tx>
                <c:rich>
                  <a:bodyPr/>
                  <a:lstStyle/>
                  <a:p>
                    <a:fld id="{B3E3795F-AC62-4F7C-8492-5DB1843A282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3DD8-C84A-A55F-05A4C8119E2E}"/>
                </c:ext>
              </c:extLst>
            </c:dLbl>
            <c:dLbl>
              <c:idx val="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3DD8-C84A-A55F-05A4C8119E2E}"/>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3DD8-C84A-A55F-05A4C8119E2E}"/>
                </c:ext>
              </c:extLst>
            </c:dLbl>
            <c:dLbl>
              <c:idx val="6"/>
              <c:tx>
                <c:rich>
                  <a:bodyPr/>
                  <a:lstStyle/>
                  <a:p>
                    <a:fld id="{759E09A3-AF39-4014-87AC-854EBD43AA9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3DD8-C84A-A55F-05A4C8119E2E}"/>
                </c:ext>
              </c:extLst>
            </c:dLbl>
            <c:dLbl>
              <c:idx val="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F-3DD8-C84A-A55F-05A4C8119E2E}"/>
                </c:ext>
              </c:extLst>
            </c:dLbl>
            <c:dLbl>
              <c:idx val="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0-3DD8-C84A-A55F-05A4C8119E2E}"/>
                </c:ext>
              </c:extLst>
            </c:dLbl>
            <c:dLbl>
              <c:idx val="9"/>
              <c:tx>
                <c:rich>
                  <a:bodyPr/>
                  <a:lstStyle/>
                  <a:p>
                    <a:fld id="{701F3D2F-F7A7-4F6F-B9F9-20AB1490488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3DD8-C84A-A55F-05A4C8119E2E}"/>
                </c:ext>
              </c:extLst>
            </c:dLbl>
            <c:dLbl>
              <c:idx val="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2-3DD8-C84A-A55F-05A4C8119E2E}"/>
                </c:ext>
              </c:extLst>
            </c:dLbl>
            <c:dLbl>
              <c:idx val="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3-3DD8-C84A-A55F-05A4C8119E2E}"/>
                </c:ext>
              </c:extLst>
            </c:dLbl>
            <c:dLbl>
              <c:idx val="12"/>
              <c:tx>
                <c:rich>
                  <a:bodyPr/>
                  <a:lstStyle/>
                  <a:p>
                    <a:fld id="{66C79199-F824-42F9-84E4-26D50FD4625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4-3DD8-C84A-A55F-05A4C8119E2E}"/>
                </c:ext>
              </c:extLst>
            </c:dLbl>
            <c:dLbl>
              <c:idx val="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5-3DD8-C84A-A55F-05A4C8119E2E}"/>
                </c:ext>
              </c:extLst>
            </c:dLbl>
            <c:dLbl>
              <c:idx val="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6-3DD8-C84A-A55F-05A4C8119E2E}"/>
                </c:ext>
              </c:extLst>
            </c:dLbl>
            <c:dLbl>
              <c:idx val="15"/>
              <c:tx>
                <c:rich>
                  <a:bodyPr/>
                  <a:lstStyle/>
                  <a:p>
                    <a:fld id="{C7C18B5F-FAA7-46CB-85BA-64EB46A4444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3DD8-C84A-A55F-05A4C8119E2E}"/>
                </c:ext>
              </c:extLst>
            </c:dLbl>
            <c:dLbl>
              <c:idx val="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8-3DD8-C84A-A55F-05A4C8119E2E}"/>
                </c:ext>
              </c:extLst>
            </c:dLbl>
            <c:dLbl>
              <c:idx val="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9-3DD8-C84A-A55F-05A4C8119E2E}"/>
                </c:ext>
              </c:extLst>
            </c:dLbl>
            <c:dLbl>
              <c:idx val="18"/>
              <c:tx>
                <c:rich>
                  <a:bodyPr/>
                  <a:lstStyle/>
                  <a:p>
                    <a:fld id="{08B0E5F1-7196-4068-B9C3-D60D746764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A-3DD8-C84A-A55F-05A4C8119E2E}"/>
                </c:ext>
              </c:extLst>
            </c:dLbl>
            <c:dLbl>
              <c:idx val="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B-3DD8-C84A-A55F-05A4C8119E2E}"/>
                </c:ext>
              </c:extLst>
            </c:dLbl>
            <c:dLbl>
              <c:idx val="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C-3DD8-C84A-A55F-05A4C8119E2E}"/>
                </c:ext>
              </c:extLst>
            </c:dLbl>
            <c:dLbl>
              <c:idx val="21"/>
              <c:tx>
                <c:rich>
                  <a:bodyPr/>
                  <a:lstStyle/>
                  <a:p>
                    <a:fld id="{6BC5AB14-8529-4801-BF53-61E700DC8F5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D-3DD8-C84A-A55F-05A4C8119E2E}"/>
                </c:ext>
              </c:extLst>
            </c:dLbl>
            <c:dLbl>
              <c:idx val="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E-3DD8-C84A-A55F-05A4C8119E2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Inter" panose="020B0502030000000004" pitchFamily="34" charset="0"/>
                    <a:ea typeface="Inter" panose="020B0502030000000004" pitchFamily="34" charset="0"/>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'2.1'!$B$4:$B$26</c:f>
              <c:strCache>
                <c:ptCount val="22"/>
                <c:pt idx="0">
                  <c:v>Central
Asia
(n=5)</c:v>
                </c:pt>
                <c:pt idx="3">
                  <c:v>Western
Asia
(n=6)</c:v>
                </c:pt>
                <c:pt idx="6">
                  <c:v>Eastern
Europe
(n=10)</c:v>
                </c:pt>
                <c:pt idx="9">
                  <c:v>Southern
Europe
(n=13/14)</c:v>
                </c:pt>
                <c:pt idx="12">
                  <c:v>Western
Europe
(n=8)</c:v>
                </c:pt>
                <c:pt idx="15">
                  <c:v>Northern
Europe
(n=10)</c:v>
                </c:pt>
                <c:pt idx="18">
                  <c:v>EU27 
(n=27)</c:v>
                </c:pt>
                <c:pt idx="21">
                  <c:v>All 
countries 
(n=52/53)</c:v>
                </c:pt>
              </c:strCache>
            </c:strRef>
          </c:cat>
          <c:val>
            <c:numRef>
              <c:f>'2.1'!$D$4:$D$26</c:f>
              <c:numCache>
                <c:formatCode>General</c:formatCode>
                <c:ptCount val="23"/>
                <c:pt idx="0" formatCode="0.0">
                  <c:v>20</c:v>
                </c:pt>
                <c:pt idx="3" formatCode="0.0">
                  <c:v>16.666666666666668</c:v>
                </c:pt>
                <c:pt idx="6" formatCode="0.0">
                  <c:v>0</c:v>
                </c:pt>
                <c:pt idx="9" formatCode="0.0">
                  <c:v>0</c:v>
                </c:pt>
                <c:pt idx="12" formatCode="0.0">
                  <c:v>0</c:v>
                </c:pt>
                <c:pt idx="15" formatCode="0.0">
                  <c:v>30</c:v>
                </c:pt>
                <c:pt idx="18" formatCode="0.0">
                  <c:v>7.4074074074074066</c:v>
                </c:pt>
                <c:pt idx="21" formatCode="0.0">
                  <c:v>9.615384615384615</c:v>
                </c:pt>
              </c:numCache>
            </c:numRef>
          </c:val>
          <c:extLst>
            <c:ext xmlns:c15="http://schemas.microsoft.com/office/drawing/2012/chart" uri="{02D57815-91ED-43cb-92C2-25804820EDAC}">
              <c15:datalabelsRange>
                <c15:f>'2.1'!$H$4:$H$25</c15:f>
                <c15:dlblRangeCache>
                  <c:ptCount val="22"/>
                  <c:pt idx="0">
                    <c:v>1</c:v>
                  </c:pt>
                  <c:pt idx="3">
                    <c:v>1</c:v>
                  </c:pt>
                  <c:pt idx="15">
                    <c:v>3</c:v>
                  </c:pt>
                  <c:pt idx="18">
                    <c:v>2</c:v>
                  </c:pt>
                  <c:pt idx="21">
                    <c:v>5</c:v>
                  </c:pt>
                </c15:dlblRangeCache>
              </c15:datalabelsRange>
            </c:ext>
            <c:ext xmlns:c16="http://schemas.microsoft.com/office/drawing/2014/chart" uri="{C3380CC4-5D6E-409C-BE32-E72D297353CC}">
              <c16:uniqueId val="{0000002F-3DD8-C84A-A55F-05A4C8119E2E}"/>
            </c:ext>
          </c:extLst>
        </c:ser>
        <c:ser>
          <c:idx val="2"/>
          <c:order val="2"/>
          <c:tx>
            <c:strRef>
              <c:f>'2.1'!$E$3</c:f>
              <c:strCache>
                <c:ptCount val="1"/>
                <c:pt idx="0">
                  <c:v>Exchange through patient portal</c:v>
                </c:pt>
              </c:strCache>
            </c:strRef>
          </c:tx>
          <c:spPr>
            <a:solidFill>
              <a:srgbClr val="00AEC9"/>
            </a:solidFill>
            <a:ln w="0">
              <a:solidFill>
                <a:schemeClr val="bg1"/>
              </a:solidFill>
            </a:ln>
            <a:effectLst/>
          </c:spPr>
          <c:invertIfNegative val="0"/>
          <c:dLbls>
            <c:dLbl>
              <c:idx val="0"/>
              <c:tx>
                <c:rich>
                  <a:bodyPr/>
                  <a:lstStyle/>
                  <a:p>
                    <a:fld id="{640B7539-E8FA-4E7B-97EC-7E9DAC57CBA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0-3DD8-C84A-A55F-05A4C8119E2E}"/>
                </c:ext>
              </c:extLst>
            </c:dLbl>
            <c:dLbl>
              <c:idx val="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1-3DD8-C84A-A55F-05A4C8119E2E}"/>
                </c:ext>
              </c:extLst>
            </c:dLbl>
            <c:dLbl>
              <c:idx val="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2-3DD8-C84A-A55F-05A4C8119E2E}"/>
                </c:ext>
              </c:extLst>
            </c:dLbl>
            <c:dLbl>
              <c:idx val="3"/>
              <c:tx>
                <c:rich>
                  <a:bodyPr/>
                  <a:lstStyle/>
                  <a:p>
                    <a:fld id="{3FEABF53-B003-40E6-83C0-2939359F604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3-3DD8-C84A-A55F-05A4C8119E2E}"/>
                </c:ext>
              </c:extLst>
            </c:dLbl>
            <c:dLbl>
              <c:idx val="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4-3DD8-C84A-A55F-05A4C8119E2E}"/>
                </c:ext>
              </c:extLst>
            </c:dLbl>
            <c:dLbl>
              <c:idx val="5"/>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5-3DD8-C84A-A55F-05A4C8119E2E}"/>
                </c:ext>
              </c:extLst>
            </c:dLbl>
            <c:dLbl>
              <c:idx val="6"/>
              <c:tx>
                <c:rich>
                  <a:bodyPr/>
                  <a:lstStyle/>
                  <a:p>
                    <a:fld id="{69FCA0B4-8B8F-40E8-97AC-EA1FD183ADF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6-3DD8-C84A-A55F-05A4C8119E2E}"/>
                </c:ext>
              </c:extLst>
            </c:dLbl>
            <c:dLbl>
              <c:idx val="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7-3DD8-C84A-A55F-05A4C8119E2E}"/>
                </c:ext>
              </c:extLst>
            </c:dLbl>
            <c:dLbl>
              <c:idx val="8"/>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8-3DD8-C84A-A55F-05A4C8119E2E}"/>
                </c:ext>
              </c:extLst>
            </c:dLbl>
            <c:dLbl>
              <c:idx val="9"/>
              <c:tx>
                <c:rich>
                  <a:bodyPr/>
                  <a:lstStyle/>
                  <a:p>
                    <a:fld id="{1AFC894A-93F1-457B-82C3-AB635CEF1C2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9-3DD8-C84A-A55F-05A4C8119E2E}"/>
                </c:ext>
              </c:extLst>
            </c:dLbl>
            <c:dLbl>
              <c:idx val="1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A-3DD8-C84A-A55F-05A4C8119E2E}"/>
                </c:ext>
              </c:extLst>
            </c:dLbl>
            <c:dLbl>
              <c:idx val="11"/>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B-3DD8-C84A-A55F-05A4C8119E2E}"/>
                </c:ext>
              </c:extLst>
            </c:dLbl>
            <c:dLbl>
              <c:idx val="12"/>
              <c:tx>
                <c:rich>
                  <a:bodyPr/>
                  <a:lstStyle/>
                  <a:p>
                    <a:fld id="{B653AC26-FA69-4CBE-A690-E0489BCF2BC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C-3DD8-C84A-A55F-05A4C8119E2E}"/>
                </c:ext>
              </c:extLst>
            </c:dLbl>
            <c:dLbl>
              <c:idx val="13"/>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D-3DD8-C84A-A55F-05A4C8119E2E}"/>
                </c:ext>
              </c:extLst>
            </c:dLbl>
            <c:dLbl>
              <c:idx val="14"/>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E-3DD8-C84A-A55F-05A4C8119E2E}"/>
                </c:ext>
              </c:extLst>
            </c:dLbl>
            <c:dLbl>
              <c:idx val="15"/>
              <c:tx>
                <c:rich>
                  <a:bodyPr/>
                  <a:lstStyle/>
                  <a:p>
                    <a:fld id="{BB2F87DD-4CEC-4BF8-BC8C-DA69B331D93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F-3DD8-C84A-A55F-05A4C8119E2E}"/>
                </c:ext>
              </c:extLst>
            </c:dLbl>
            <c:dLbl>
              <c:idx val="16"/>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40-3DD8-C84A-A55F-05A4C8119E2E}"/>
                </c:ext>
              </c:extLst>
            </c:dLbl>
            <c:dLbl>
              <c:idx val="17"/>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41-3DD8-C84A-A55F-05A4C8119E2E}"/>
                </c:ext>
              </c:extLst>
            </c:dLbl>
            <c:dLbl>
              <c:idx val="18"/>
              <c:tx>
                <c:rich>
                  <a:bodyPr/>
                  <a:lstStyle/>
                  <a:p>
                    <a:fld id="{123F1B0C-D8FF-4082-99A8-8219F098F58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2-3DD8-C84A-A55F-05A4C8119E2E}"/>
                </c:ext>
              </c:extLst>
            </c:dLbl>
            <c:dLbl>
              <c:idx val="19"/>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43-3DD8-C84A-A55F-05A4C8119E2E}"/>
                </c:ext>
              </c:extLst>
            </c:dLbl>
            <c:dLbl>
              <c:idx val="2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44-3DD8-C84A-A55F-05A4C8119E2E}"/>
                </c:ext>
              </c:extLst>
            </c:dLbl>
            <c:dLbl>
              <c:idx val="21"/>
              <c:tx>
                <c:rich>
                  <a:bodyPr/>
                  <a:lstStyle/>
                  <a:p>
                    <a:fld id="{1F1F2846-16A7-4ABA-91CC-F45DCB9040B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5-3DD8-C84A-A55F-05A4C8119E2E}"/>
                </c:ext>
              </c:extLst>
            </c:dLbl>
            <c:dLbl>
              <c:idx val="22"/>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46-3DD8-C84A-A55F-05A4C8119E2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Inter" panose="020B0502030000000004" pitchFamily="34" charset="0"/>
                    <a:ea typeface="Inter" panose="020B0502030000000004" pitchFamily="34" charset="0"/>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'2.1'!$B$4:$B$26</c:f>
              <c:strCache>
                <c:ptCount val="22"/>
                <c:pt idx="0">
                  <c:v>Central
Asia
(n=5)</c:v>
                </c:pt>
                <c:pt idx="3">
                  <c:v>Western
Asia
(n=6)</c:v>
                </c:pt>
                <c:pt idx="6">
                  <c:v>Eastern
Europe
(n=10)</c:v>
                </c:pt>
                <c:pt idx="9">
                  <c:v>Southern
Europe
(n=13/14)</c:v>
                </c:pt>
                <c:pt idx="12">
                  <c:v>Western
Europe
(n=8)</c:v>
                </c:pt>
                <c:pt idx="15">
                  <c:v>Northern
Europe
(n=10)</c:v>
                </c:pt>
                <c:pt idx="18">
                  <c:v>EU27 
(n=27)</c:v>
                </c:pt>
                <c:pt idx="21">
                  <c:v>All 
countries 
(n=52/53)</c:v>
                </c:pt>
              </c:strCache>
            </c:strRef>
          </c:cat>
          <c:val>
            <c:numRef>
              <c:f>'2.1'!$E$4:$E$26</c:f>
              <c:numCache>
                <c:formatCode>General</c:formatCode>
                <c:ptCount val="23"/>
                <c:pt idx="0" formatCode="0.0">
                  <c:v>20</c:v>
                </c:pt>
                <c:pt idx="3" formatCode="0.0">
                  <c:v>16.666666666666668</c:v>
                </c:pt>
                <c:pt idx="6" formatCode="0.0">
                  <c:v>0</c:v>
                </c:pt>
                <c:pt idx="9" formatCode="0.0">
                  <c:v>7.6923076923076916</c:v>
                </c:pt>
                <c:pt idx="12" formatCode="0.0">
                  <c:v>25</c:v>
                </c:pt>
                <c:pt idx="15" formatCode="0.0">
                  <c:v>0</c:v>
                </c:pt>
                <c:pt idx="18" formatCode="0.0">
                  <c:v>7.4074074074074066</c:v>
                </c:pt>
                <c:pt idx="21" formatCode="0.0">
                  <c:v>9.615384615384615</c:v>
                </c:pt>
              </c:numCache>
            </c:numRef>
          </c:val>
          <c:extLst>
            <c:ext xmlns:c15="http://schemas.microsoft.com/office/drawing/2012/chart" uri="{02D57815-91ED-43cb-92C2-25804820EDAC}">
              <c15:datalabelsRange>
                <c15:f>'2.1'!$I$4:$I$25</c15:f>
                <c15:dlblRangeCache>
                  <c:ptCount val="22"/>
                  <c:pt idx="0">
                    <c:v>1</c:v>
                  </c:pt>
                  <c:pt idx="3">
                    <c:v>1</c:v>
                  </c:pt>
                  <c:pt idx="9">
                    <c:v>1</c:v>
                  </c:pt>
                  <c:pt idx="12">
                    <c:v>2</c:v>
                  </c:pt>
                  <c:pt idx="18">
                    <c:v>2</c:v>
                  </c:pt>
                  <c:pt idx="21">
                    <c:v>5</c:v>
                  </c:pt>
                </c15:dlblRangeCache>
              </c15:datalabelsRange>
            </c:ext>
            <c:ext xmlns:c16="http://schemas.microsoft.com/office/drawing/2014/chart" uri="{C3380CC4-5D6E-409C-BE32-E72D297353CC}">
              <c16:uniqueId val="{00000047-3DD8-C84A-A55F-05A4C8119E2E}"/>
            </c:ext>
          </c:extLst>
        </c:ser>
        <c:ser>
          <c:idx val="3"/>
          <c:order val="3"/>
          <c:tx>
            <c:strRef>
              <c:f>'2.1'!$F$3</c:f>
              <c:strCache>
                <c:ptCount val="1"/>
                <c:pt idx="0">
                  <c:v>EHR legislation</c:v>
                </c:pt>
              </c:strCache>
            </c:strRef>
          </c:tx>
          <c:spPr>
            <a:solidFill>
              <a:srgbClr val="D9E9F5"/>
            </a:solidFill>
            <a:ln>
              <a:noFill/>
            </a:ln>
            <a:effectLst/>
          </c:spPr>
          <c:invertIfNegative val="0"/>
          <c:dLbls>
            <c:dLbl>
              <c:idx val="0"/>
              <c:tx>
                <c:rich>
                  <a:bodyPr/>
                  <a:lstStyle/>
                  <a:p>
                    <a:endParaRPr lang="en-US"/>
                  </a:p>
                </c:rich>
              </c:tx>
              <c:showLegendKey val="0"/>
              <c:showVal val="0"/>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48-3DD8-C84A-A55F-05A4C8119E2E}"/>
                </c:ext>
              </c:extLst>
            </c:dLbl>
            <c:dLbl>
              <c:idx val="1"/>
              <c:tx>
                <c:rich>
                  <a:bodyPr/>
                  <a:lstStyle/>
                  <a:p>
                    <a:fld id="{297797F3-843E-4E3E-BF80-A06275E61CB5}"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49-3DD8-C84A-A55F-05A4C8119E2E}"/>
                </c:ext>
              </c:extLst>
            </c:dLbl>
            <c:dLbl>
              <c:idx val="2"/>
              <c:tx>
                <c:rich>
                  <a:bodyPr/>
                  <a:lstStyle/>
                  <a:p>
                    <a:endParaRPr lang="en-US"/>
                  </a:p>
                </c:rich>
              </c:tx>
              <c:showLegendKey val="0"/>
              <c:showVal val="0"/>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4A-3DD8-C84A-A55F-05A4C8119E2E}"/>
                </c:ext>
              </c:extLst>
            </c:dLbl>
            <c:dLbl>
              <c:idx val="3"/>
              <c:tx>
                <c:rich>
                  <a:bodyPr/>
                  <a:lstStyle/>
                  <a:p>
                    <a:endParaRPr lang="en-US"/>
                  </a:p>
                </c:rich>
              </c:tx>
              <c:showLegendKey val="0"/>
              <c:showVal val="0"/>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4B-3DD8-C84A-A55F-05A4C8119E2E}"/>
                </c:ext>
              </c:extLst>
            </c:dLbl>
            <c:dLbl>
              <c:idx val="4"/>
              <c:tx>
                <c:rich>
                  <a:bodyPr/>
                  <a:lstStyle/>
                  <a:p>
                    <a:fld id="{651D7648-7697-4BF8-88B1-7CF90CCE119A}"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C-3DD8-C84A-A55F-05A4C8119E2E}"/>
                </c:ext>
              </c:extLst>
            </c:dLbl>
            <c:dLbl>
              <c:idx val="5"/>
              <c:tx>
                <c:rich>
                  <a:bodyPr/>
                  <a:lstStyle/>
                  <a:p>
                    <a:endParaRPr lang="en-US"/>
                  </a:p>
                </c:rich>
              </c:tx>
              <c:showLegendKey val="0"/>
              <c:showVal val="0"/>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4D-3DD8-C84A-A55F-05A4C8119E2E}"/>
                </c:ext>
              </c:extLst>
            </c:dLbl>
            <c:dLbl>
              <c:idx val="6"/>
              <c:tx>
                <c:rich>
                  <a:bodyPr/>
                  <a:lstStyle/>
                  <a:p>
                    <a:endParaRPr lang="en-US"/>
                  </a:p>
                </c:rich>
              </c:tx>
              <c:showLegendKey val="0"/>
              <c:showVal val="0"/>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4E-3DD8-C84A-A55F-05A4C8119E2E}"/>
                </c:ext>
              </c:extLst>
            </c:dLbl>
            <c:dLbl>
              <c:idx val="7"/>
              <c:tx>
                <c:rich>
                  <a:bodyPr/>
                  <a:lstStyle/>
                  <a:p>
                    <a:fld id="{9ADC1746-E0A3-4A1C-98BC-3A0B6E1D8201}"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4F-3DD8-C84A-A55F-05A4C8119E2E}"/>
                </c:ext>
              </c:extLst>
            </c:dLbl>
            <c:dLbl>
              <c:idx val="8"/>
              <c:tx>
                <c:rich>
                  <a:bodyPr/>
                  <a:lstStyle/>
                  <a:p>
                    <a:endParaRPr lang="en-US"/>
                  </a:p>
                </c:rich>
              </c:tx>
              <c:showLegendKey val="0"/>
              <c:showVal val="0"/>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50-3DD8-C84A-A55F-05A4C8119E2E}"/>
                </c:ext>
              </c:extLst>
            </c:dLbl>
            <c:dLbl>
              <c:idx val="9"/>
              <c:tx>
                <c:rich>
                  <a:bodyPr/>
                  <a:lstStyle/>
                  <a:p>
                    <a:endParaRPr lang="en-US"/>
                  </a:p>
                </c:rich>
              </c:tx>
              <c:showLegendKey val="0"/>
              <c:showVal val="0"/>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51-3DD8-C84A-A55F-05A4C8119E2E}"/>
                </c:ext>
              </c:extLst>
            </c:dLbl>
            <c:dLbl>
              <c:idx val="10"/>
              <c:tx>
                <c:rich>
                  <a:bodyPr/>
                  <a:lstStyle/>
                  <a:p>
                    <a:fld id="{13AF1D7A-968C-42F5-837C-5CA3218C094D}"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2-3DD8-C84A-A55F-05A4C8119E2E}"/>
                </c:ext>
              </c:extLst>
            </c:dLbl>
            <c:dLbl>
              <c:idx val="11"/>
              <c:tx>
                <c:rich>
                  <a:bodyPr/>
                  <a:lstStyle/>
                  <a:p>
                    <a:endParaRPr lang="en-US"/>
                  </a:p>
                </c:rich>
              </c:tx>
              <c:showLegendKey val="0"/>
              <c:showVal val="0"/>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53-3DD8-C84A-A55F-05A4C8119E2E}"/>
                </c:ext>
              </c:extLst>
            </c:dLbl>
            <c:dLbl>
              <c:idx val="12"/>
              <c:tx>
                <c:rich>
                  <a:bodyPr/>
                  <a:lstStyle/>
                  <a:p>
                    <a:endParaRPr lang="en-US"/>
                  </a:p>
                </c:rich>
              </c:tx>
              <c:showLegendKey val="0"/>
              <c:showVal val="0"/>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54-3DD8-C84A-A55F-05A4C8119E2E}"/>
                </c:ext>
              </c:extLst>
            </c:dLbl>
            <c:dLbl>
              <c:idx val="13"/>
              <c:tx>
                <c:rich>
                  <a:bodyPr/>
                  <a:lstStyle/>
                  <a:p>
                    <a:fld id="{2FBC3524-15F3-47E3-AFDE-0DEBE5A4C362}"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5-3DD8-C84A-A55F-05A4C8119E2E}"/>
                </c:ext>
              </c:extLst>
            </c:dLbl>
            <c:dLbl>
              <c:idx val="14"/>
              <c:tx>
                <c:rich>
                  <a:bodyPr/>
                  <a:lstStyle/>
                  <a:p>
                    <a:endParaRPr lang="en-US"/>
                  </a:p>
                </c:rich>
              </c:tx>
              <c:showLegendKey val="0"/>
              <c:showVal val="0"/>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56-3DD8-C84A-A55F-05A4C8119E2E}"/>
                </c:ext>
              </c:extLst>
            </c:dLbl>
            <c:dLbl>
              <c:idx val="15"/>
              <c:tx>
                <c:rich>
                  <a:bodyPr/>
                  <a:lstStyle/>
                  <a:p>
                    <a:endParaRPr lang="en-US"/>
                  </a:p>
                </c:rich>
              </c:tx>
              <c:showLegendKey val="0"/>
              <c:showVal val="0"/>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57-3DD8-C84A-A55F-05A4C8119E2E}"/>
                </c:ext>
              </c:extLst>
            </c:dLbl>
            <c:dLbl>
              <c:idx val="16"/>
              <c:tx>
                <c:rich>
                  <a:bodyPr/>
                  <a:lstStyle/>
                  <a:p>
                    <a:fld id="{8AD288B5-CAD6-4F74-8920-A3925BE602B0}"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8-3DD8-C84A-A55F-05A4C8119E2E}"/>
                </c:ext>
              </c:extLst>
            </c:dLbl>
            <c:dLbl>
              <c:idx val="17"/>
              <c:tx>
                <c:rich>
                  <a:bodyPr/>
                  <a:lstStyle/>
                  <a:p>
                    <a:endParaRPr lang="en-US"/>
                  </a:p>
                </c:rich>
              </c:tx>
              <c:showLegendKey val="0"/>
              <c:showVal val="0"/>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59-3DD8-C84A-A55F-05A4C8119E2E}"/>
                </c:ext>
              </c:extLst>
            </c:dLbl>
            <c:dLbl>
              <c:idx val="18"/>
              <c:tx>
                <c:rich>
                  <a:bodyPr/>
                  <a:lstStyle/>
                  <a:p>
                    <a:endParaRPr lang="en-US"/>
                  </a:p>
                </c:rich>
              </c:tx>
              <c:showLegendKey val="0"/>
              <c:showVal val="0"/>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5A-3DD8-C84A-A55F-05A4C8119E2E}"/>
                </c:ext>
              </c:extLst>
            </c:dLbl>
            <c:dLbl>
              <c:idx val="19"/>
              <c:tx>
                <c:rich>
                  <a:bodyPr/>
                  <a:lstStyle/>
                  <a:p>
                    <a:fld id="{B9E1C0F8-17E1-493B-BF25-47A6AD52C468}"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B-3DD8-C84A-A55F-05A4C8119E2E}"/>
                </c:ext>
              </c:extLst>
            </c:dLbl>
            <c:dLbl>
              <c:idx val="20"/>
              <c:tx>
                <c:rich>
                  <a:bodyPr/>
                  <a:lstStyle/>
                  <a:p>
                    <a:endParaRPr lang="en-US"/>
                  </a:p>
                </c:rich>
              </c:tx>
              <c:showLegendKey val="0"/>
              <c:showVal val="0"/>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5C-3DD8-C84A-A55F-05A4C8119E2E}"/>
                </c:ext>
              </c:extLst>
            </c:dLbl>
            <c:dLbl>
              <c:idx val="21"/>
              <c:tx>
                <c:rich>
                  <a:bodyPr/>
                  <a:lstStyle/>
                  <a:p>
                    <a:endParaRPr lang="en-US"/>
                  </a:p>
                </c:rich>
              </c:tx>
              <c:showLegendKey val="0"/>
              <c:showVal val="0"/>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5D-3DD8-C84A-A55F-05A4C8119E2E}"/>
                </c:ext>
              </c:extLst>
            </c:dLbl>
            <c:dLbl>
              <c:idx val="22"/>
              <c:tx>
                <c:rich>
                  <a:bodyPr/>
                  <a:lstStyle/>
                  <a:p>
                    <a:fld id="{215A07F5-B129-4BA0-9B56-6062BC9589C4}" type="CELLRANGE">
                      <a:rPr lang="en-US"/>
                      <a:pPr/>
                      <a:t>[CELLRANGE]</a:t>
                    </a:fld>
                    <a:endParaRPr lang="en-US"/>
                  </a:p>
                </c:rich>
              </c:tx>
              <c:showLegendKey val="0"/>
              <c:showVal val="0"/>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5E-3DD8-C84A-A55F-05A4C8119E2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Inter" panose="020B0502030000000004" pitchFamily="34" charset="0"/>
                    <a:ea typeface="Inter" panose="020B0502030000000004" pitchFamily="34" charset="0"/>
                    <a:cs typeface="Arial" panose="020B0604020202020204" pitchFamily="34" charset="0"/>
                  </a:defRPr>
                </a:pPr>
                <a:endParaRPr lang="en-US"/>
              </a:p>
            </c:txPr>
            <c:showLegendKey val="0"/>
            <c:showVal val="0"/>
            <c:showCatName val="0"/>
            <c:showSerName val="0"/>
            <c:showPercent val="0"/>
            <c:showBubbleSize val="0"/>
            <c:separator>
</c:separator>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'2.1'!$B$4:$B$26</c:f>
              <c:strCache>
                <c:ptCount val="22"/>
                <c:pt idx="0">
                  <c:v>Central
Asia
(n=5)</c:v>
                </c:pt>
                <c:pt idx="3">
                  <c:v>Western
Asia
(n=6)</c:v>
                </c:pt>
                <c:pt idx="6">
                  <c:v>Eastern
Europe
(n=10)</c:v>
                </c:pt>
                <c:pt idx="9">
                  <c:v>Southern
Europe
(n=13/14)</c:v>
                </c:pt>
                <c:pt idx="12">
                  <c:v>Western
Europe
(n=8)</c:v>
                </c:pt>
                <c:pt idx="15">
                  <c:v>Northern
Europe
(n=10)</c:v>
                </c:pt>
                <c:pt idx="18">
                  <c:v>EU27 
(n=27)</c:v>
                </c:pt>
                <c:pt idx="21">
                  <c:v>All 
countries 
(n=52/53)</c:v>
                </c:pt>
              </c:strCache>
            </c:strRef>
          </c:cat>
          <c:val>
            <c:numRef>
              <c:f>'2.1'!$F$4:$F$26</c:f>
              <c:numCache>
                <c:formatCode>0.0</c:formatCode>
                <c:ptCount val="23"/>
                <c:pt idx="1">
                  <c:v>80</c:v>
                </c:pt>
                <c:pt idx="4">
                  <c:v>100</c:v>
                </c:pt>
                <c:pt idx="7">
                  <c:v>80</c:v>
                </c:pt>
                <c:pt idx="10">
                  <c:v>85.714285714285708</c:v>
                </c:pt>
                <c:pt idx="13">
                  <c:v>100</c:v>
                </c:pt>
                <c:pt idx="16">
                  <c:v>100</c:v>
                </c:pt>
                <c:pt idx="19">
                  <c:v>96.296296296296291</c:v>
                </c:pt>
                <c:pt idx="22">
                  <c:v>90.566037735849051</c:v>
                </c:pt>
              </c:numCache>
            </c:numRef>
          </c:val>
          <c:extLst>
            <c:ext xmlns:c15="http://schemas.microsoft.com/office/drawing/2012/chart" uri="{02D57815-91ED-43cb-92C2-25804820EDAC}">
              <c15:datalabelsRange>
                <c15:f>'2.1'!$J$4:$J$26</c15:f>
                <c15:dlblRangeCache>
                  <c:ptCount val="23"/>
                  <c:pt idx="1">
                    <c:v>4</c:v>
                  </c:pt>
                  <c:pt idx="4">
                    <c:v>6</c:v>
                  </c:pt>
                  <c:pt idx="7">
                    <c:v>8</c:v>
                  </c:pt>
                  <c:pt idx="10">
                    <c:v>12</c:v>
                  </c:pt>
                  <c:pt idx="13">
                    <c:v>8</c:v>
                  </c:pt>
                  <c:pt idx="16">
                    <c:v>10</c:v>
                  </c:pt>
                  <c:pt idx="19">
                    <c:v>26</c:v>
                  </c:pt>
                  <c:pt idx="22">
                    <c:v>48</c:v>
                  </c:pt>
                </c15:dlblRangeCache>
              </c15:datalabelsRange>
            </c:ext>
            <c:ext xmlns:c16="http://schemas.microsoft.com/office/drawing/2014/chart" uri="{C3380CC4-5D6E-409C-BE32-E72D297353CC}">
              <c16:uniqueId val="{0000005F-3DD8-C84A-A55F-05A4C8119E2E}"/>
            </c:ext>
          </c:extLst>
        </c:ser>
        <c:dLbls>
          <c:showLegendKey val="0"/>
          <c:showVal val="0"/>
          <c:showCatName val="0"/>
          <c:showSerName val="0"/>
          <c:showPercent val="0"/>
          <c:showBubbleSize val="0"/>
        </c:dLbls>
        <c:gapWidth val="0"/>
        <c:overlap val="100"/>
        <c:axId val="475584768"/>
        <c:axId val="314022672"/>
      </c:barChart>
      <c:catAx>
        <c:axId val="47558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Inter" panose="020B0502030000000004" pitchFamily="34" charset="0"/>
                <a:ea typeface="Inter" panose="020B0502030000000004" pitchFamily="34" charset="0"/>
                <a:cs typeface="Arial" panose="020B0604020202020204" pitchFamily="34" charset="0"/>
              </a:defRPr>
            </a:pPr>
            <a:endParaRPr lang="en-US"/>
          </a:p>
        </c:txPr>
        <c:crossAx val="314022672"/>
        <c:crosses val="autoZero"/>
        <c:auto val="1"/>
        <c:lblAlgn val="ctr"/>
        <c:lblOffset val="100"/>
        <c:noMultiLvlLbl val="0"/>
      </c:catAx>
      <c:valAx>
        <c:axId val="31402267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1"/>
                    </a:solidFill>
                    <a:latin typeface="Inter" panose="020B0502030000000004" pitchFamily="34" charset="0"/>
                    <a:ea typeface="Inter" panose="020B0502030000000004" pitchFamily="34" charset="0"/>
                    <a:cs typeface="Arial" panose="020B0604020202020204" pitchFamily="34" charset="0"/>
                  </a:defRPr>
                </a:pPr>
                <a:r>
                  <a:rPr lang="en-US" sz="900">
                    <a:solidFill>
                      <a:schemeClr val="bg1"/>
                    </a:solidFill>
                    <a:latin typeface="Inter" panose="020B0502030000000004" pitchFamily="34" charset="0"/>
                    <a:ea typeface="Inter" panose="020B0502030000000004" pitchFamily="34" charset="0"/>
                  </a:rPr>
                  <a:t>Percentage of Member</a:t>
                </a:r>
                <a:r>
                  <a:rPr lang="en-US" sz="900" baseline="0">
                    <a:solidFill>
                      <a:schemeClr val="bg1"/>
                    </a:solidFill>
                    <a:latin typeface="Inter" panose="020B0502030000000004" pitchFamily="34" charset="0"/>
                    <a:ea typeface="Inter" panose="020B0502030000000004" pitchFamily="34" charset="0"/>
                  </a:rPr>
                  <a:t> States (%)</a:t>
                </a:r>
                <a:endParaRPr lang="en-US" sz="900">
                  <a:solidFill>
                    <a:schemeClr val="bg1"/>
                  </a:solidFill>
                  <a:latin typeface="Inter" panose="020B0502030000000004" pitchFamily="34" charset="0"/>
                  <a:ea typeface="Inter" panose="020B0502030000000004" pitchFamily="34" charset="0"/>
                </a:endParaRP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1"/>
                  </a:solidFill>
                  <a:latin typeface="Inter" panose="020B0502030000000004" pitchFamily="34" charset="0"/>
                  <a:ea typeface="Inter" panose="020B0502030000000004" pitchFamily="34" charset="0"/>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Inter" panose="020B0502030000000004" pitchFamily="34" charset="0"/>
                <a:ea typeface="Inter" panose="020B0502030000000004" pitchFamily="34" charset="0"/>
                <a:cs typeface="Arial" panose="020B0604020202020204" pitchFamily="34" charset="0"/>
              </a:defRPr>
            </a:pPr>
            <a:endParaRPr lang="en-US"/>
          </a:p>
        </c:txPr>
        <c:crossAx val="475584768"/>
        <c:crosses val="autoZero"/>
        <c:crossBetween val="between"/>
        <c:majorUnit val="20"/>
      </c:valAx>
      <c:spPr>
        <a:noFill/>
        <a:ln>
          <a:noFill/>
        </a:ln>
        <a:effectLst/>
      </c:spPr>
    </c:plotArea>
    <c:legend>
      <c:legendPos val="b"/>
      <c:layout>
        <c:manualLayout>
          <c:xMode val="edge"/>
          <c:yMode val="edge"/>
          <c:x val="7.6676539232473098E-2"/>
          <c:y val="1.7085702331893935E-3"/>
          <c:w val="0.89999996114692715"/>
          <c:h val="6.4131420106568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Inter" panose="020B0502030000000004" pitchFamily="34" charset="0"/>
              <a:ea typeface="Inter" panose="020B0502030000000004" pitchFamily="34" charset="0"/>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5.2160219187667084E-2"/>
          <c:y val="0.11044963872010448"/>
          <c:w val="0.94783978081233289"/>
          <c:h val="0.63475274745567656"/>
        </c:manualLayout>
      </c:layout>
      <c:barChart>
        <c:barDir val="col"/>
        <c:grouping val="clustered"/>
        <c:varyColors val="0"/>
        <c:ser>
          <c:idx val="1"/>
          <c:order val="0"/>
          <c:tx>
            <c:strRef>
              <c:f>'3.5'!$B$39</c:f>
              <c:strCache>
                <c:ptCount val="1"/>
                <c:pt idx="0">
                  <c:v>2015</c:v>
                </c:pt>
              </c:strCache>
            </c:strRef>
          </c:tx>
          <c:spPr>
            <a:solidFill>
              <a:schemeClr val="accent5">
                <a:lumMod val="40000"/>
                <a:lumOff val="60000"/>
              </a:schemeClr>
            </a:solidFill>
            <a:ln>
              <a:noFill/>
            </a:ln>
            <a:effectLst/>
          </c:spPr>
          <c:invertIfNegative val="0"/>
          <c:cat>
            <c:strRef>
              <c:f>'3.5'!$C$35:$N$35</c:f>
              <c:strCache>
                <c:ptCount val="12"/>
                <c:pt idx="0">
                  <c:v>ICD</c:v>
                </c:pt>
                <c:pt idx="1">
                  <c:v>DICOM</c:v>
                </c:pt>
                <c:pt idx="2">
                  <c:v>HL7</c:v>
                </c:pt>
                <c:pt idx="3">
                  <c:v>SNOMED CT</c:v>
                </c:pt>
                <c:pt idx="4">
                  <c:v>LOINC</c:v>
                </c:pt>
                <c:pt idx="5">
                  <c:v>IHE</c:v>
                </c:pt>
                <c:pt idx="6">
                  <c:v>ISO TC 215</c:v>
                </c:pt>
                <c:pt idx="7">
                  <c:v>CEN/TC251</c:v>
                </c:pt>
                <c:pt idx="8">
                  <c:v>EDIFACT</c:v>
                </c:pt>
                <c:pt idx="9">
                  <c:v>ISO 18308</c:v>
                </c:pt>
                <c:pt idx="10">
                  <c:v>SDMX</c:v>
                </c:pt>
                <c:pt idx="11">
                  <c:v>DCMI</c:v>
                </c:pt>
              </c:strCache>
            </c:strRef>
          </c:cat>
          <c:val>
            <c:numRef>
              <c:f>'3.5'!$C$39:$N$39</c:f>
              <c:numCache>
                <c:formatCode>General</c:formatCode>
                <c:ptCount val="12"/>
                <c:pt idx="0">
                  <c:v>41.304347826086953</c:v>
                </c:pt>
                <c:pt idx="1">
                  <c:v>32.608695652173914</c:v>
                </c:pt>
                <c:pt idx="2">
                  <c:v>39.130434782608695</c:v>
                </c:pt>
                <c:pt idx="3">
                  <c:v>17.391304347826086</c:v>
                </c:pt>
                <c:pt idx="4">
                  <c:v>26.086956521739129</c:v>
                </c:pt>
                <c:pt idx="5">
                  <c:v>6.5217391304347823</c:v>
                </c:pt>
                <c:pt idx="6">
                  <c:v>8.695652173913043</c:v>
                </c:pt>
                <c:pt idx="7">
                  <c:v>13.043478260869565</c:v>
                </c:pt>
                <c:pt idx="8">
                  <c:v>0</c:v>
                </c:pt>
                <c:pt idx="9">
                  <c:v>4.3478260869565215</c:v>
                </c:pt>
                <c:pt idx="10">
                  <c:v>0</c:v>
                </c:pt>
                <c:pt idx="11">
                  <c:v>2.1739130434782608</c:v>
                </c:pt>
              </c:numCache>
            </c:numRef>
          </c:val>
          <c:extLst>
            <c:ext xmlns:c16="http://schemas.microsoft.com/office/drawing/2014/chart" uri="{C3380CC4-5D6E-409C-BE32-E72D297353CC}">
              <c16:uniqueId val="{00000000-2258-8B4B-A937-72D42F5FCDE3}"/>
            </c:ext>
          </c:extLst>
        </c:ser>
        <c:ser>
          <c:idx val="2"/>
          <c:order val="1"/>
          <c:tx>
            <c:v>2022</c:v>
          </c:tx>
          <c:spPr>
            <a:solidFill>
              <a:srgbClr val="0091AB"/>
            </a:solidFill>
            <a:ln>
              <a:noFill/>
            </a:ln>
            <a:effectLst/>
          </c:spPr>
          <c:invertIfNegative val="0"/>
          <c:val>
            <c:numRef>
              <c:f>'3.5'!$C$8:$N$8</c:f>
              <c:numCache>
                <c:formatCode>0.0</c:formatCode>
                <c:ptCount val="12"/>
                <c:pt idx="0">
                  <c:v>84.905660377358487</c:v>
                </c:pt>
                <c:pt idx="1">
                  <c:v>73.584905660377359</c:v>
                </c:pt>
                <c:pt idx="2">
                  <c:v>66.037735849056602</c:v>
                </c:pt>
                <c:pt idx="3">
                  <c:v>52.830188679245282</c:v>
                </c:pt>
                <c:pt idx="4">
                  <c:v>45.283018867924532</c:v>
                </c:pt>
                <c:pt idx="5">
                  <c:v>39.622641509433961</c:v>
                </c:pt>
                <c:pt idx="6">
                  <c:v>11.320754716981133</c:v>
                </c:pt>
                <c:pt idx="7">
                  <c:v>9.433962264150944</c:v>
                </c:pt>
                <c:pt idx="8">
                  <c:v>9.433962264150944</c:v>
                </c:pt>
                <c:pt idx="9">
                  <c:v>7.5471698113207548</c:v>
                </c:pt>
                <c:pt idx="10">
                  <c:v>5.6603773584905666</c:v>
                </c:pt>
                <c:pt idx="11">
                  <c:v>3.7735849056603774</c:v>
                </c:pt>
              </c:numCache>
            </c:numRef>
          </c:val>
          <c:extLst>
            <c:ext xmlns:c16="http://schemas.microsoft.com/office/drawing/2014/chart" uri="{C3380CC4-5D6E-409C-BE32-E72D297353CC}">
              <c16:uniqueId val="{00000001-2258-8B4B-A937-72D42F5FCDE3}"/>
            </c:ext>
          </c:extLst>
        </c:ser>
        <c:dLbls>
          <c:showLegendKey val="0"/>
          <c:showVal val="0"/>
          <c:showCatName val="0"/>
          <c:showSerName val="0"/>
          <c:showPercent val="0"/>
          <c:showBubbleSize val="0"/>
        </c:dLbls>
        <c:gapWidth val="150"/>
        <c:axId val="1896098352"/>
        <c:axId val="1865245008"/>
      </c:barChart>
      <c:catAx>
        <c:axId val="189609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1865245008"/>
        <c:crosses val="autoZero"/>
        <c:auto val="0"/>
        <c:lblAlgn val="ctr"/>
        <c:lblOffset val="100"/>
        <c:noMultiLvlLbl val="0"/>
      </c:catAx>
      <c:valAx>
        <c:axId val="1865245008"/>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r>
                  <a:rPr lang="it-IT">
                    <a:solidFill>
                      <a:schemeClr val="bg1"/>
                    </a:solidFill>
                  </a:rPr>
                  <a:t>%</a:t>
                </a:r>
                <a:r>
                  <a:rPr lang="it-IT" baseline="0">
                    <a:solidFill>
                      <a:schemeClr val="bg1"/>
                    </a:solidFill>
                  </a:rPr>
                  <a:t> </a:t>
                </a:r>
                <a:endParaRPr lang="it-IT">
                  <a:solidFill>
                    <a:schemeClr val="bg1"/>
                  </a:solidFill>
                </a:endParaRPr>
              </a:p>
            </c:rich>
          </c:tx>
          <c:layout>
            <c:manualLayout>
              <c:xMode val="edge"/>
              <c:yMode val="edge"/>
              <c:x val="0"/>
              <c:y val="4.8745261009040544E-2"/>
            </c:manualLayout>
          </c:layout>
          <c:overlay val="0"/>
          <c:spPr>
            <a:noFill/>
            <a:ln>
              <a:noFill/>
            </a:ln>
            <a:effectLst/>
          </c:spPr>
          <c:txPr>
            <a:bodyPr rot="0" spcFirstLastPara="1" vertOverflow="ellipsis"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it-IT"/>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1896098352"/>
        <c:crosses val="autoZero"/>
        <c:crossBetween val="between"/>
        <c:majorUnit val="20"/>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5.3250271579620631E-2"/>
          <c:y val="0.14560017341956139"/>
          <c:w val="0.89053692188610267"/>
          <c:h val="0.6913564562062009"/>
        </c:manualLayout>
      </c:layout>
      <c:barChart>
        <c:barDir val="col"/>
        <c:grouping val="stacked"/>
        <c:varyColors val="0"/>
        <c:ser>
          <c:idx val="1"/>
          <c:order val="0"/>
          <c:tx>
            <c:strRef>
              <c:f>'4.3'!$S$5:$S$6</c:f>
              <c:strCache>
                <c:ptCount val="2"/>
                <c:pt idx="0">
                  <c:v>2022</c:v>
                </c:pt>
                <c:pt idx="1">
                  <c:v>Established</c:v>
                </c:pt>
              </c:strCache>
            </c:strRef>
          </c:tx>
          <c:spPr>
            <a:pattFill prst="pct75">
              <a:fgClr>
                <a:srgbClr val="375DA1"/>
              </a:fgClr>
              <a:bgClr>
                <a:schemeClr val="accent5"/>
              </a:bgClr>
            </a:pattFill>
            <a:ln>
              <a:noFill/>
            </a:ln>
            <a:effectLst/>
          </c:spPr>
          <c:invertIfNegative val="0"/>
          <c:cat>
            <c:strRef>
              <c:f>'4.3'!$P$7:$P$25</c:f>
              <c:strCache>
                <c:ptCount val="18"/>
                <c:pt idx="1">
                  <c:v>Teleradiology</c:v>
                </c:pt>
                <c:pt idx="5">
                  <c:v>Telepsychiatry</c:v>
                </c:pt>
                <c:pt idx="9">
                  <c:v>Telemedicine / 
Remote monitoring</c:v>
                </c:pt>
                <c:pt idx="13">
                  <c:v>Teledermatology</c:v>
                </c:pt>
                <c:pt idx="17">
                  <c:v>Telepathology</c:v>
                </c:pt>
              </c:strCache>
            </c:strRef>
          </c:cat>
          <c:val>
            <c:numRef>
              <c:f>'4.3'!$S$7:$S$25</c:f>
              <c:numCache>
                <c:formatCode>0.0</c:formatCode>
                <c:ptCount val="19"/>
                <c:pt idx="1">
                  <c:v>52.173913043478258</c:v>
                </c:pt>
                <c:pt idx="5">
                  <c:v>42</c:v>
                </c:pt>
                <c:pt idx="9">
                  <c:v>35.4</c:v>
                </c:pt>
                <c:pt idx="13">
                  <c:v>28.2</c:v>
                </c:pt>
                <c:pt idx="17">
                  <c:v>25.6</c:v>
                </c:pt>
              </c:numCache>
            </c:numRef>
          </c:val>
          <c:extLst>
            <c:ext xmlns:c16="http://schemas.microsoft.com/office/drawing/2014/chart" uri="{C3380CC4-5D6E-409C-BE32-E72D297353CC}">
              <c16:uniqueId val="{00000000-FAFE-0E41-94B9-3A5B4354CD9E}"/>
            </c:ext>
          </c:extLst>
        </c:ser>
        <c:ser>
          <c:idx val="0"/>
          <c:order val="1"/>
          <c:tx>
            <c:strRef>
              <c:f>'4.3'!$T$5:$T$6</c:f>
              <c:strCache>
                <c:ptCount val="2"/>
                <c:pt idx="0">
                  <c:v>2022</c:v>
                </c:pt>
                <c:pt idx="1">
                  <c:v>Pilot+informal</c:v>
                </c:pt>
              </c:strCache>
            </c:strRef>
          </c:tx>
          <c:spPr>
            <a:pattFill prst="dkUpDiag">
              <a:fgClr>
                <a:schemeClr val="accent1">
                  <a:lumMod val="40000"/>
                  <a:lumOff val="60000"/>
                </a:schemeClr>
              </a:fgClr>
              <a:bgClr>
                <a:schemeClr val="accent5">
                  <a:lumMod val="20000"/>
                  <a:lumOff val="80000"/>
                </a:schemeClr>
              </a:bgClr>
            </a:pattFill>
            <a:ln>
              <a:noFill/>
            </a:ln>
            <a:effectLst/>
          </c:spPr>
          <c:invertIfNegative val="0"/>
          <c:cat>
            <c:strRef>
              <c:f>'4.3'!$P$7:$P$25</c:f>
              <c:strCache>
                <c:ptCount val="18"/>
                <c:pt idx="1">
                  <c:v>Teleradiology</c:v>
                </c:pt>
                <c:pt idx="5">
                  <c:v>Telepsychiatry</c:v>
                </c:pt>
                <c:pt idx="9">
                  <c:v>Telemedicine / 
Remote monitoring</c:v>
                </c:pt>
                <c:pt idx="13">
                  <c:v>Teledermatology</c:v>
                </c:pt>
                <c:pt idx="17">
                  <c:v>Telepathology</c:v>
                </c:pt>
              </c:strCache>
            </c:strRef>
          </c:cat>
          <c:val>
            <c:numRef>
              <c:f>'4.3'!$T$7:$T$25</c:f>
              <c:numCache>
                <c:formatCode>0.0</c:formatCode>
                <c:ptCount val="19"/>
                <c:pt idx="1">
                  <c:v>31.1</c:v>
                </c:pt>
                <c:pt idx="5">
                  <c:v>8.9</c:v>
                </c:pt>
                <c:pt idx="9">
                  <c:v>41.6</c:v>
                </c:pt>
                <c:pt idx="13">
                  <c:v>23.9</c:v>
                </c:pt>
                <c:pt idx="17">
                  <c:v>18.600000000000001</c:v>
                </c:pt>
              </c:numCache>
            </c:numRef>
          </c:val>
          <c:extLst>
            <c:ext xmlns:c16="http://schemas.microsoft.com/office/drawing/2014/chart" uri="{C3380CC4-5D6E-409C-BE32-E72D297353CC}">
              <c16:uniqueId val="{00000001-FAFE-0E41-94B9-3A5B4354CD9E}"/>
            </c:ext>
          </c:extLst>
        </c:ser>
        <c:ser>
          <c:idx val="3"/>
          <c:order val="2"/>
          <c:tx>
            <c:strRef>
              <c:f>'4.3'!$U$5:$U$6</c:f>
              <c:strCache>
                <c:ptCount val="2"/>
                <c:pt idx="0">
                  <c:v>2015</c:v>
                </c:pt>
                <c:pt idx="1">
                  <c:v>Established</c:v>
                </c:pt>
              </c:strCache>
            </c:strRef>
          </c:tx>
          <c:spPr>
            <a:solidFill>
              <a:srgbClr val="00A2BE"/>
            </a:solidFill>
            <a:ln>
              <a:noFill/>
            </a:ln>
            <a:effectLst/>
          </c:spPr>
          <c:invertIfNegative val="0"/>
          <c:cat>
            <c:strRef>
              <c:f>'4.3'!$P$7:$P$25</c:f>
              <c:strCache>
                <c:ptCount val="18"/>
                <c:pt idx="1">
                  <c:v>Teleradiology</c:v>
                </c:pt>
                <c:pt idx="5">
                  <c:v>Telepsychiatry</c:v>
                </c:pt>
                <c:pt idx="9">
                  <c:v>Telemedicine / 
Remote monitoring</c:v>
                </c:pt>
                <c:pt idx="13">
                  <c:v>Teledermatology</c:v>
                </c:pt>
                <c:pt idx="17">
                  <c:v>Telepathology</c:v>
                </c:pt>
              </c:strCache>
            </c:strRef>
          </c:cat>
          <c:val>
            <c:numRef>
              <c:f>'4.3'!$U$7:$U$25</c:f>
              <c:numCache>
                <c:formatCode>General</c:formatCode>
                <c:ptCount val="19"/>
                <c:pt idx="2" formatCode="0.0">
                  <c:v>28.260869565217391</c:v>
                </c:pt>
                <c:pt idx="6" formatCode="0.0">
                  <c:v>6.5217391304347823</c:v>
                </c:pt>
                <c:pt idx="10" formatCode="0.0">
                  <c:v>6.5217391304347823</c:v>
                </c:pt>
                <c:pt idx="14" formatCode="0.0">
                  <c:v>8.695652173913043</c:v>
                </c:pt>
                <c:pt idx="18" formatCode="0.0">
                  <c:v>13.043478260869565</c:v>
                </c:pt>
              </c:numCache>
            </c:numRef>
          </c:val>
          <c:extLst>
            <c:ext xmlns:c16="http://schemas.microsoft.com/office/drawing/2014/chart" uri="{C3380CC4-5D6E-409C-BE32-E72D297353CC}">
              <c16:uniqueId val="{00000002-FAFE-0E41-94B9-3A5B4354CD9E}"/>
            </c:ext>
          </c:extLst>
        </c:ser>
        <c:ser>
          <c:idx val="2"/>
          <c:order val="3"/>
          <c:tx>
            <c:strRef>
              <c:f>'4.3'!$V$5:$V$6</c:f>
              <c:strCache>
                <c:ptCount val="2"/>
                <c:pt idx="0">
                  <c:v>2015</c:v>
                </c:pt>
                <c:pt idx="1">
                  <c:v>Pilot+Informal</c:v>
                </c:pt>
              </c:strCache>
            </c:strRef>
          </c:tx>
          <c:spPr>
            <a:solidFill>
              <a:schemeClr val="accent5">
                <a:lumMod val="40000"/>
                <a:lumOff val="60000"/>
              </a:schemeClr>
            </a:solidFill>
            <a:ln>
              <a:noFill/>
            </a:ln>
            <a:effectLst/>
          </c:spPr>
          <c:invertIfNegative val="0"/>
          <c:cat>
            <c:strRef>
              <c:f>'4.3'!$P$7:$P$25</c:f>
              <c:strCache>
                <c:ptCount val="18"/>
                <c:pt idx="1">
                  <c:v>Teleradiology</c:v>
                </c:pt>
                <c:pt idx="5">
                  <c:v>Telepsychiatry</c:v>
                </c:pt>
                <c:pt idx="9">
                  <c:v>Telemedicine / 
Remote monitoring</c:v>
                </c:pt>
                <c:pt idx="13">
                  <c:v>Teledermatology</c:v>
                </c:pt>
                <c:pt idx="17">
                  <c:v>Telepathology</c:v>
                </c:pt>
              </c:strCache>
            </c:strRef>
          </c:cat>
          <c:val>
            <c:numRef>
              <c:f>'4.3'!$V$7:$V$25</c:f>
              <c:numCache>
                <c:formatCode>General</c:formatCode>
                <c:ptCount val="19"/>
                <c:pt idx="2" formatCode="0.0">
                  <c:v>15.217391304347826</c:v>
                </c:pt>
                <c:pt idx="6" formatCode="0.0">
                  <c:v>13.043478260869565</c:v>
                </c:pt>
                <c:pt idx="10" formatCode="0.0">
                  <c:v>17.391304347826086</c:v>
                </c:pt>
                <c:pt idx="14" formatCode="0.0">
                  <c:v>10.869565217391305</c:v>
                </c:pt>
                <c:pt idx="18" formatCode="0.0">
                  <c:v>15.217391304347826</c:v>
                </c:pt>
              </c:numCache>
            </c:numRef>
          </c:val>
          <c:extLst>
            <c:ext xmlns:c16="http://schemas.microsoft.com/office/drawing/2014/chart" uri="{C3380CC4-5D6E-409C-BE32-E72D297353CC}">
              <c16:uniqueId val="{00000003-FAFE-0E41-94B9-3A5B4354CD9E}"/>
            </c:ext>
          </c:extLst>
        </c:ser>
        <c:dLbls>
          <c:showLegendKey val="0"/>
          <c:showVal val="0"/>
          <c:showCatName val="0"/>
          <c:showSerName val="0"/>
          <c:showPercent val="0"/>
          <c:showBubbleSize val="0"/>
        </c:dLbls>
        <c:gapWidth val="10"/>
        <c:overlap val="100"/>
        <c:axId val="1751470384"/>
        <c:axId val="1632006784"/>
      </c:barChart>
      <c:catAx>
        <c:axId val="17514703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1632006784"/>
        <c:crosses val="autoZero"/>
        <c:auto val="1"/>
        <c:lblAlgn val="ctr"/>
        <c:lblOffset val="100"/>
        <c:tickMarkSkip val="4"/>
        <c:noMultiLvlLbl val="0"/>
      </c:catAx>
      <c:valAx>
        <c:axId val="1632006784"/>
        <c:scaling>
          <c:orientation val="minMax"/>
          <c:max val="85"/>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900" b="0" i="0" u="none" strike="noStrike" kern="1200" baseline="0">
                    <a:solidFill>
                      <a:schemeClr val="bg1"/>
                    </a:solidFill>
                    <a:latin typeface="Inter" panose="020B0502030000000004" pitchFamily="34" charset="0"/>
                    <a:ea typeface="Inter" panose="020B0502030000000004" pitchFamily="34" charset="0"/>
                    <a:cs typeface="Arial" panose="020B0604020202020204" pitchFamily="34" charset="0"/>
                  </a:defRPr>
                </a:pPr>
                <a:r>
                  <a:rPr lang="it-IT" sz="900">
                    <a:solidFill>
                      <a:schemeClr val="bg1"/>
                    </a:solidFill>
                    <a:latin typeface="Inter" panose="020B0502030000000004" pitchFamily="34" charset="0"/>
                    <a:ea typeface="Inter" panose="020B0502030000000004" pitchFamily="34" charset="0"/>
                  </a:rPr>
                  <a:t>%</a:t>
                </a:r>
              </a:p>
            </c:rich>
          </c:tx>
          <c:layout>
            <c:manualLayout>
              <c:xMode val="edge"/>
              <c:yMode val="edge"/>
              <c:x val="1.9567731032642532E-2"/>
              <c:y val="8.1235847357315635E-2"/>
            </c:manualLayout>
          </c:layout>
          <c:overlay val="0"/>
          <c:spPr>
            <a:noFill/>
            <a:ln>
              <a:noFill/>
            </a:ln>
            <a:effectLst/>
          </c:spPr>
          <c:txPr>
            <a:bodyPr rot="0" spcFirstLastPara="1" vertOverflow="ellipsis" wrap="square" anchor="ctr" anchorCtr="1"/>
            <a:lstStyle/>
            <a:p>
              <a:pPr>
                <a:defRPr sz="900" b="0" i="0" u="none" strike="noStrike" kern="1200" baseline="0">
                  <a:solidFill>
                    <a:schemeClr val="bg1"/>
                  </a:solidFill>
                  <a:latin typeface="Inter" panose="020B0502030000000004" pitchFamily="34" charset="0"/>
                  <a:ea typeface="Inter" panose="020B0502030000000004" pitchFamily="34" charset="0"/>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1751470384"/>
        <c:crosses val="autoZero"/>
        <c:crossBetween val="between"/>
        <c:majorUnit val="20"/>
      </c:valAx>
      <c:spPr>
        <a:noFill/>
        <a:ln>
          <a:noFill/>
        </a:ln>
        <a:effectLst/>
      </c:spPr>
    </c:plotArea>
    <c:legend>
      <c:legendPos val="b"/>
      <c:layout>
        <c:manualLayout>
          <c:xMode val="edge"/>
          <c:yMode val="edge"/>
          <c:x val="0"/>
          <c:y val="3.7445319335082969E-3"/>
          <c:w val="1"/>
          <c:h val="6.951263445010549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4.3572843519164801E-2"/>
          <c:y val="7.8615852911689849E-2"/>
          <c:w val="0.92911215505759437"/>
          <c:h val="0.73703137391705897"/>
        </c:manualLayout>
      </c:layout>
      <c:barChart>
        <c:barDir val="col"/>
        <c:grouping val="clustered"/>
        <c:varyColors val="0"/>
        <c:ser>
          <c:idx val="0"/>
          <c:order val="0"/>
          <c:tx>
            <c:strRef>
              <c:f>'5.1'!$A$42</c:f>
              <c:strCache>
                <c:ptCount val="1"/>
                <c:pt idx="0">
                  <c:v>mHealth available</c:v>
                </c:pt>
              </c:strCache>
            </c:strRef>
          </c:tx>
          <c:spPr>
            <a:solidFill>
              <a:srgbClr val="00A2BE"/>
            </a:solidFill>
            <a:ln>
              <a:noFill/>
            </a:ln>
            <a:effectLst/>
          </c:spPr>
          <c:invertIfNegative val="0"/>
          <c:cat>
            <c:multiLvlStrRef>
              <c:f>'5.1'!$B$40:$H$41</c:f>
              <c:multiLvlStrCache>
                <c:ptCount val="7"/>
                <c:lvl>
                  <c:pt idx="0">
                    <c:v>Mobile
teleconsultation</c:v>
                  </c:pt>
                  <c:pt idx="1">
                    <c:v>Appointments</c:v>
                  </c:pt>
                  <c:pt idx="2">
                    <c:v>Access 
to EHR</c:v>
                  </c:pt>
                  <c:pt idx="3">
                    <c:v>Health
promotion</c:v>
                  </c:pt>
                  <c:pt idx="4">
                    <c:v>Patient
monitoring</c:v>
                  </c:pt>
                  <c:pt idx="5">
                    <c:v>Treatment</c:v>
                  </c:pt>
                  <c:pt idx="6">
                    <c:v>Surveillance</c:v>
                  </c:pt>
                </c:lvl>
                <c:lvl>
                  <c:pt idx="0">
                    <c:v>(n=43)</c:v>
                  </c:pt>
                  <c:pt idx="1">
                    <c:v>(n=45)</c:v>
                  </c:pt>
                  <c:pt idx="2">
                    <c:v>(n=46)</c:v>
                  </c:pt>
                  <c:pt idx="3">
                    <c:v>(n=43)</c:v>
                  </c:pt>
                  <c:pt idx="4">
                    <c:v>(n=40)</c:v>
                  </c:pt>
                  <c:pt idx="5">
                    <c:v>(n=43)</c:v>
                  </c:pt>
                  <c:pt idx="6">
                    <c:v>(n=37)</c:v>
                  </c:pt>
                </c:lvl>
              </c:multiLvlStrCache>
            </c:multiLvlStrRef>
          </c:cat>
          <c:val>
            <c:numRef>
              <c:f>'5.1'!$B$42:$H$42</c:f>
              <c:numCache>
                <c:formatCode>0.0</c:formatCode>
                <c:ptCount val="7"/>
                <c:pt idx="0">
                  <c:v>83.720930232558146</c:v>
                </c:pt>
                <c:pt idx="1">
                  <c:v>77.777777777777771</c:v>
                </c:pt>
                <c:pt idx="2">
                  <c:v>76.086956521739125</c:v>
                </c:pt>
                <c:pt idx="3">
                  <c:v>62.790697674418603</c:v>
                </c:pt>
                <c:pt idx="4">
                  <c:v>62.5</c:v>
                </c:pt>
                <c:pt idx="5">
                  <c:v>51.162790697674417</c:v>
                </c:pt>
                <c:pt idx="6">
                  <c:v>48.648648648648653</c:v>
                </c:pt>
              </c:numCache>
            </c:numRef>
          </c:val>
          <c:extLst>
            <c:ext xmlns:c16="http://schemas.microsoft.com/office/drawing/2014/chart" uri="{C3380CC4-5D6E-409C-BE32-E72D297353CC}">
              <c16:uniqueId val="{00000000-11E8-8545-8D42-D6F11694AF82}"/>
            </c:ext>
          </c:extLst>
        </c:ser>
        <c:ser>
          <c:idx val="1"/>
          <c:order val="1"/>
          <c:tx>
            <c:strRef>
              <c:f>'5.1'!$A$43</c:f>
              <c:strCache>
                <c:ptCount val="1"/>
                <c:pt idx="0">
                  <c:v>Gov.Sponsored</c:v>
                </c:pt>
              </c:strCache>
            </c:strRef>
          </c:tx>
          <c:spPr>
            <a:solidFill>
              <a:schemeClr val="accent5">
                <a:lumMod val="40000"/>
                <a:lumOff val="60000"/>
              </a:schemeClr>
            </a:solidFill>
            <a:ln>
              <a:noFill/>
            </a:ln>
            <a:effectLst/>
          </c:spPr>
          <c:invertIfNegative val="0"/>
          <c:cat>
            <c:multiLvlStrRef>
              <c:f>'5.1'!$B$40:$H$41</c:f>
              <c:multiLvlStrCache>
                <c:ptCount val="7"/>
                <c:lvl>
                  <c:pt idx="0">
                    <c:v>Mobile
teleconsultation</c:v>
                  </c:pt>
                  <c:pt idx="1">
                    <c:v>Appointments</c:v>
                  </c:pt>
                  <c:pt idx="2">
                    <c:v>Access 
to EHR</c:v>
                  </c:pt>
                  <c:pt idx="3">
                    <c:v>Health
promotion</c:v>
                  </c:pt>
                  <c:pt idx="4">
                    <c:v>Patient
monitoring</c:v>
                  </c:pt>
                  <c:pt idx="5">
                    <c:v>Treatment</c:v>
                  </c:pt>
                  <c:pt idx="6">
                    <c:v>Surveillance</c:v>
                  </c:pt>
                </c:lvl>
                <c:lvl>
                  <c:pt idx="0">
                    <c:v>(n=43)</c:v>
                  </c:pt>
                  <c:pt idx="1">
                    <c:v>(n=45)</c:v>
                  </c:pt>
                  <c:pt idx="2">
                    <c:v>(n=46)</c:v>
                  </c:pt>
                  <c:pt idx="3">
                    <c:v>(n=43)</c:v>
                  </c:pt>
                  <c:pt idx="4">
                    <c:v>(n=40)</c:v>
                  </c:pt>
                  <c:pt idx="5">
                    <c:v>(n=43)</c:v>
                  </c:pt>
                  <c:pt idx="6">
                    <c:v>(n=37)</c:v>
                  </c:pt>
                </c:lvl>
              </c:multiLvlStrCache>
            </c:multiLvlStrRef>
          </c:cat>
          <c:val>
            <c:numRef>
              <c:f>'5.1'!$B$43:$H$43</c:f>
              <c:numCache>
                <c:formatCode>0.0</c:formatCode>
                <c:ptCount val="7"/>
                <c:pt idx="0">
                  <c:v>53.488372093023258</c:v>
                </c:pt>
                <c:pt idx="1">
                  <c:v>48.888888888888886</c:v>
                </c:pt>
                <c:pt idx="2">
                  <c:v>65.217391304347828</c:v>
                </c:pt>
                <c:pt idx="3">
                  <c:v>44.186046511627907</c:v>
                </c:pt>
                <c:pt idx="4">
                  <c:v>37.5</c:v>
                </c:pt>
                <c:pt idx="5">
                  <c:v>23.255813953488371</c:v>
                </c:pt>
                <c:pt idx="6">
                  <c:v>40.54054054054054</c:v>
                </c:pt>
              </c:numCache>
            </c:numRef>
          </c:val>
          <c:extLst>
            <c:ext xmlns:c16="http://schemas.microsoft.com/office/drawing/2014/chart" uri="{C3380CC4-5D6E-409C-BE32-E72D297353CC}">
              <c16:uniqueId val="{00000001-11E8-8545-8D42-D6F11694AF82}"/>
            </c:ext>
          </c:extLst>
        </c:ser>
        <c:dLbls>
          <c:showLegendKey val="0"/>
          <c:showVal val="0"/>
          <c:showCatName val="0"/>
          <c:showSerName val="0"/>
          <c:showPercent val="0"/>
          <c:showBubbleSize val="0"/>
        </c:dLbls>
        <c:gapWidth val="65"/>
        <c:overlap val="100"/>
        <c:axId val="668682240"/>
        <c:axId val="665159920"/>
      </c:barChart>
      <c:catAx>
        <c:axId val="66868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665159920"/>
        <c:crosses val="autoZero"/>
        <c:auto val="1"/>
        <c:lblAlgn val="ctr"/>
        <c:lblOffset val="100"/>
        <c:tickLblSkip val="1"/>
        <c:noMultiLvlLbl val="0"/>
      </c:catAx>
      <c:valAx>
        <c:axId val="665159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900" b="0" i="0" u="none" strike="noStrike" kern="1200" baseline="0">
                    <a:solidFill>
                      <a:schemeClr val="bg1"/>
                    </a:solidFill>
                    <a:latin typeface="Inter" panose="020B0502030000000004" pitchFamily="34" charset="0"/>
                    <a:ea typeface="Inter" panose="020B0502030000000004" pitchFamily="34" charset="0"/>
                    <a:cs typeface="Arial" panose="020B0604020202020204" pitchFamily="34" charset="0"/>
                  </a:defRPr>
                </a:pPr>
                <a:r>
                  <a:rPr lang="it-IT" sz="900">
                    <a:solidFill>
                      <a:schemeClr val="bg1"/>
                    </a:solidFill>
                    <a:latin typeface="Inter" panose="020B0502030000000004" pitchFamily="34" charset="0"/>
                    <a:ea typeface="Inter" panose="020B0502030000000004" pitchFamily="34" charset="0"/>
                  </a:rPr>
                  <a:t>%</a:t>
                </a:r>
              </a:p>
            </c:rich>
          </c:tx>
          <c:layout>
            <c:manualLayout>
              <c:xMode val="edge"/>
              <c:yMode val="edge"/>
              <c:x val="9.8298678211730314E-3"/>
              <c:y val="8.8520065397794095E-3"/>
            </c:manualLayout>
          </c:layout>
          <c:overlay val="0"/>
          <c:spPr>
            <a:noFill/>
            <a:ln>
              <a:noFill/>
            </a:ln>
            <a:effectLst/>
          </c:spPr>
          <c:txPr>
            <a:bodyPr rot="0" spcFirstLastPara="1" vertOverflow="ellipsis" wrap="square" anchor="ctr" anchorCtr="1"/>
            <a:lstStyle/>
            <a:p>
              <a:pPr>
                <a:defRPr sz="900" b="0" i="0" u="none" strike="noStrike" kern="1200" baseline="0">
                  <a:solidFill>
                    <a:schemeClr val="bg1"/>
                  </a:solidFill>
                  <a:latin typeface="Inter" panose="020B0502030000000004" pitchFamily="34" charset="0"/>
                  <a:ea typeface="Inter" panose="020B0502030000000004" pitchFamily="34" charset="0"/>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6686822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099518810148736E-2"/>
          <c:y val="7.407407407407407E-2"/>
          <c:w val="0.9410424321959755"/>
          <c:h val="0.70641951006124237"/>
        </c:manualLayout>
      </c:layout>
      <c:barChart>
        <c:barDir val="col"/>
        <c:grouping val="clustered"/>
        <c:varyColors val="0"/>
        <c:ser>
          <c:idx val="0"/>
          <c:order val="0"/>
          <c:spPr>
            <a:solidFill>
              <a:srgbClr val="00A2BE"/>
            </a:solidFill>
            <a:ln>
              <a:noFill/>
            </a:ln>
            <a:effectLst/>
          </c:spPr>
          <c:invertIfNegative val="0"/>
          <c:dLbls>
            <c:dLbl>
              <c:idx val="0"/>
              <c:tx>
                <c:rich>
                  <a:bodyPr/>
                  <a:lstStyle/>
                  <a:p>
                    <a:fld id="{43924E83-26E9-4D21-9D5E-8E44B852F03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379-9647-B7BB-4A45C1FC097B}"/>
                </c:ext>
              </c:extLst>
            </c:dLbl>
            <c:dLbl>
              <c:idx val="1"/>
              <c:tx>
                <c:rich>
                  <a:bodyPr/>
                  <a:lstStyle/>
                  <a:p>
                    <a:fld id="{EF9B01A0-129F-48AF-A83E-D69080D261D1}"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8379-9647-B7BB-4A45C1FC097B}"/>
                </c:ext>
              </c:extLst>
            </c:dLbl>
            <c:dLbl>
              <c:idx val="2"/>
              <c:tx>
                <c:rich>
                  <a:bodyPr/>
                  <a:lstStyle/>
                  <a:p>
                    <a:fld id="{6B492520-9ED9-4F09-B2CE-EE87F888E1E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8379-9647-B7BB-4A45C1FC097B}"/>
                </c:ext>
              </c:extLst>
            </c:dLbl>
            <c:dLbl>
              <c:idx val="3"/>
              <c:tx>
                <c:rich>
                  <a:bodyPr/>
                  <a:lstStyle/>
                  <a:p>
                    <a:fld id="{76F5DE65-8266-4195-8FBE-F6FBB232148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8379-9647-B7BB-4A45C1FC097B}"/>
                </c:ext>
              </c:extLst>
            </c:dLbl>
            <c:dLbl>
              <c:idx val="4"/>
              <c:tx>
                <c:rich>
                  <a:bodyPr/>
                  <a:lstStyle/>
                  <a:p>
                    <a:fld id="{2B5E4BDF-B789-40A6-8B97-E23BE2C1DFB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8379-9647-B7BB-4A45C1FC097B}"/>
                </c:ext>
              </c:extLst>
            </c:dLbl>
            <c:dLbl>
              <c:idx val="5"/>
              <c:tx>
                <c:rich>
                  <a:bodyPr/>
                  <a:lstStyle/>
                  <a:p>
                    <a:fld id="{DDF2CB37-1E90-4035-8EA5-B4A4D446E84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8379-9647-B7BB-4A45C1FC097B}"/>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multiLvlStrRef>
              <c:f>'6.1'!$D$7:$I$8</c:f>
              <c:multiLvlStrCache>
                <c:ptCount val="6"/>
                <c:lvl>
                  <c:pt idx="0">
                    <c:v>Artificial intelligence</c:v>
                  </c:pt>
                  <c:pt idx="1">
                    <c:v>Cloud computing</c:v>
                  </c:pt>
                  <c:pt idx="2">
                    <c:v>Personalized medicine</c:v>
                  </c:pt>
                  <c:pt idx="3">
                    <c:v>Genomic medicine</c:v>
                  </c:pt>
                  <c:pt idx="4">
                    <c:v>Robotics</c:v>
                  </c:pt>
                  <c:pt idx="5">
                    <c:v>Other emerging technologies</c:v>
                  </c:pt>
                </c:lvl>
                <c:lvl>
                  <c:pt idx="0">
                    <c:v>(n=48)</c:v>
                  </c:pt>
                  <c:pt idx="1">
                    <c:v>(n=47)</c:v>
                  </c:pt>
                  <c:pt idx="2">
                    <c:v>(n=45)</c:v>
                  </c:pt>
                  <c:pt idx="3">
                    <c:v>(n=44)</c:v>
                  </c:pt>
                  <c:pt idx="4">
                    <c:v>(n=45)</c:v>
                  </c:pt>
                  <c:pt idx="5">
                    <c:v>(n=42)</c:v>
                  </c:pt>
                </c:lvl>
              </c:multiLvlStrCache>
            </c:multiLvlStrRef>
          </c:cat>
          <c:val>
            <c:numRef>
              <c:f>'6.1'!$D$14:$I$14</c:f>
              <c:numCache>
                <c:formatCode>0.0</c:formatCode>
                <c:ptCount val="6"/>
                <c:pt idx="0">
                  <c:v>68.75</c:v>
                </c:pt>
                <c:pt idx="1">
                  <c:v>57.446808510638299</c:v>
                </c:pt>
                <c:pt idx="2">
                  <c:v>55.555555555555557</c:v>
                </c:pt>
                <c:pt idx="3">
                  <c:v>47.727272727272727</c:v>
                </c:pt>
                <c:pt idx="4">
                  <c:v>33.333333333333336</c:v>
                </c:pt>
                <c:pt idx="5">
                  <c:v>9.5238095238095237</c:v>
                </c:pt>
              </c:numCache>
            </c:numRef>
          </c:val>
          <c:extLst>
            <c:ext xmlns:c15="http://schemas.microsoft.com/office/drawing/2012/chart" uri="{02D57815-91ED-43cb-92C2-25804820EDAC}">
              <c15:datalabelsRange>
                <c15:f>'6.1'!$D$11:$I$11</c15:f>
                <c15:dlblRangeCache>
                  <c:ptCount val="6"/>
                  <c:pt idx="0">
                    <c:v>33</c:v>
                  </c:pt>
                  <c:pt idx="1">
                    <c:v>27</c:v>
                  </c:pt>
                  <c:pt idx="2">
                    <c:v>25</c:v>
                  </c:pt>
                  <c:pt idx="3">
                    <c:v>21</c:v>
                  </c:pt>
                  <c:pt idx="4">
                    <c:v>15</c:v>
                  </c:pt>
                  <c:pt idx="5">
                    <c:v>4</c:v>
                  </c:pt>
                </c15:dlblRangeCache>
              </c15:datalabelsRange>
            </c:ext>
            <c:ext xmlns:c16="http://schemas.microsoft.com/office/drawing/2014/chart" uri="{C3380CC4-5D6E-409C-BE32-E72D297353CC}">
              <c16:uniqueId val="{00000006-8379-9647-B7BB-4A45C1FC097B}"/>
            </c:ext>
          </c:extLst>
        </c:ser>
        <c:dLbls>
          <c:showLegendKey val="0"/>
          <c:showVal val="0"/>
          <c:showCatName val="0"/>
          <c:showSerName val="0"/>
          <c:showPercent val="0"/>
          <c:showBubbleSize val="0"/>
        </c:dLbls>
        <c:gapWidth val="65"/>
        <c:overlap val="-27"/>
        <c:axId val="436698960"/>
        <c:axId val="436758832"/>
      </c:barChart>
      <c:catAx>
        <c:axId val="43669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1"/>
                </a:solidFill>
                <a:latin typeface="Roboto" panose="02000000000000000000" pitchFamily="2" charset="0"/>
                <a:ea typeface="Roboto" panose="02000000000000000000" pitchFamily="2" charset="0"/>
                <a:cs typeface="Roboto" panose="02000000000000000000" pitchFamily="2" charset="0"/>
              </a:defRPr>
            </a:pPr>
            <a:endParaRPr lang="en-US"/>
          </a:p>
        </c:txPr>
        <c:crossAx val="436758832"/>
        <c:crosses val="autoZero"/>
        <c:auto val="1"/>
        <c:lblAlgn val="ctr"/>
        <c:lblOffset val="100"/>
        <c:noMultiLvlLbl val="0"/>
      </c:catAx>
      <c:valAx>
        <c:axId val="436758832"/>
        <c:scaling>
          <c:orientation val="minMax"/>
          <c:max val="75"/>
          <c:min val="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900" b="0" i="0" u="none" strike="noStrike" kern="1200" baseline="0">
                    <a:solidFill>
                      <a:schemeClr val="bg1"/>
                    </a:solidFill>
                    <a:latin typeface="Inter" panose="020B0502030000000004" pitchFamily="34" charset="0"/>
                    <a:ea typeface="Inter" panose="020B0502030000000004" pitchFamily="34" charset="0"/>
                    <a:cs typeface="Arial" panose="020B0604020202020204" pitchFamily="34" charset="0"/>
                  </a:defRPr>
                </a:pPr>
                <a:r>
                  <a:rPr lang="it-IT" sz="900">
                    <a:solidFill>
                      <a:schemeClr val="bg1"/>
                    </a:solidFill>
                    <a:latin typeface="Inter" panose="020B0502030000000004" pitchFamily="34" charset="0"/>
                    <a:ea typeface="Inter" panose="020B0502030000000004" pitchFamily="34" charset="0"/>
                  </a:rPr>
                  <a:t>%</a:t>
                </a:r>
              </a:p>
            </c:rich>
          </c:tx>
          <c:layout>
            <c:manualLayout>
              <c:xMode val="edge"/>
              <c:yMode val="edge"/>
              <c:x val="0"/>
              <c:y val="9.0624088655584718E-4"/>
            </c:manualLayout>
          </c:layout>
          <c:overlay val="0"/>
          <c:spPr>
            <a:noFill/>
            <a:ln>
              <a:noFill/>
            </a:ln>
            <a:effectLst/>
          </c:spPr>
          <c:txPr>
            <a:bodyPr rot="0" spcFirstLastPara="1" vertOverflow="ellipsis" wrap="square" anchor="ctr" anchorCtr="1"/>
            <a:lstStyle/>
            <a:p>
              <a:pPr>
                <a:defRPr sz="900" b="0" i="0" u="none" strike="noStrike" kern="1200" baseline="0">
                  <a:solidFill>
                    <a:schemeClr val="bg1"/>
                  </a:solidFill>
                  <a:latin typeface="Inter" panose="020B0502030000000004" pitchFamily="34" charset="0"/>
                  <a:ea typeface="Inter" panose="020B0502030000000004" pitchFamily="34" charset="0"/>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Inter" panose="020B0502030000000004" pitchFamily="34" charset="0"/>
                <a:ea typeface="Inter" panose="020B0502030000000004" pitchFamily="34" charset="0"/>
                <a:cs typeface="Arial" panose="020B0604020202020204" pitchFamily="34" charset="0"/>
              </a:defRPr>
            </a:pPr>
            <a:endParaRPr lang="en-US"/>
          </a:p>
        </c:txPr>
        <c:crossAx val="436698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9">
  <a:schemeClr val="accent6"/>
</cs:colorStyle>
</file>

<file path=ppt/charts/colors4.xml><?xml version="1.0" encoding="utf-8"?>
<cs:colorStyle xmlns:cs="http://schemas.microsoft.com/office/drawing/2012/chartStyle" xmlns:a="http://schemas.openxmlformats.org/drawingml/2006/main" meth="withinLinear" id="19">
  <a:schemeClr val="accent6"/>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107FE-8D16-764C-B1B0-1D6F0961DAA3}"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8EF89-9187-4A43-99C0-B0604D4DD929}" type="slidenum">
              <a:rPr lang="en-US" smtClean="0"/>
              <a:t>‹#›</a:t>
            </a:fld>
            <a:endParaRPr lang="en-US"/>
          </a:p>
        </p:txBody>
      </p:sp>
    </p:spTree>
    <p:extLst>
      <p:ext uri="{BB962C8B-B14F-4D97-AF65-F5344CB8AC3E}">
        <p14:creationId xmlns:p14="http://schemas.microsoft.com/office/powerpoint/2010/main" val="3166093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 60 seconds video: you are busy people, let us give you a high-level summary</a:t>
            </a:r>
          </a:p>
          <a:p>
            <a:pPr marL="171450" indent="-171450">
              <a:buFont typeface="Arial" panose="020B0604020202020204" pitchFamily="34" charset="0"/>
              <a:buChar char="•"/>
            </a:pPr>
            <a:r>
              <a:rPr lang="en-US" dirty="0"/>
              <a:t>12 September 2023: Landmark moment for the 53MS of the EURO region, First ever DH action plan, our tool to operationalize the Global DH strategy.</a:t>
            </a:r>
          </a:p>
          <a:p>
            <a:pPr marL="171450" indent="-171450">
              <a:buFont typeface="Arial" panose="020B0604020202020204" pitchFamily="34" charset="0"/>
              <a:buChar char="•"/>
            </a:pPr>
            <a:r>
              <a:rPr lang="en-US" dirty="0"/>
              <a:t>Two of our commitments: promote dialogue; and to have a better understanding of the current situation and trend on DH. Today, we are delivering that commitment. </a:t>
            </a:r>
          </a:p>
          <a:p>
            <a:pPr marL="171450" indent="-171450">
              <a:buFont typeface="Arial" panose="020B0604020202020204" pitchFamily="34" charset="0"/>
              <a:buChar char="•"/>
            </a:pPr>
            <a:r>
              <a:rPr lang="en-US" dirty="0"/>
              <a:t>While far from perfect, it’s a starting point.</a:t>
            </a:r>
          </a:p>
          <a:p>
            <a:endParaRPr lang="en-US" dirty="0"/>
          </a:p>
        </p:txBody>
      </p:sp>
      <p:sp>
        <p:nvSpPr>
          <p:cNvPr id="4" name="Slide Number Placeholder 3"/>
          <p:cNvSpPr>
            <a:spLocks noGrp="1"/>
          </p:cNvSpPr>
          <p:nvPr>
            <p:ph type="sldNum" sz="quarter" idx="5"/>
          </p:nvPr>
        </p:nvSpPr>
        <p:spPr/>
        <p:txBody>
          <a:bodyPr/>
          <a:lstStyle/>
          <a:p>
            <a:fld id="{4428EF89-9187-4A43-99C0-B0604D4DD929}" type="slidenum">
              <a:rPr lang="en-US" smtClean="0"/>
              <a:t>1</a:t>
            </a:fld>
            <a:endParaRPr lang="en-US"/>
          </a:p>
        </p:txBody>
      </p:sp>
    </p:spTree>
    <p:extLst>
      <p:ext uri="{BB962C8B-B14F-4D97-AF65-F5344CB8AC3E}">
        <p14:creationId xmlns:p14="http://schemas.microsoft.com/office/powerpoint/2010/main" val="1784269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the Elettra, Keyrellous, the authors and the MS for responding to our request.</a:t>
            </a:r>
          </a:p>
          <a:p>
            <a:endParaRPr lang="en-US"/>
          </a:p>
        </p:txBody>
      </p:sp>
      <p:sp>
        <p:nvSpPr>
          <p:cNvPr id="4" name="Slide Number Placeholder 3"/>
          <p:cNvSpPr>
            <a:spLocks noGrp="1"/>
          </p:cNvSpPr>
          <p:nvPr>
            <p:ph type="sldNum" sz="quarter" idx="5"/>
          </p:nvPr>
        </p:nvSpPr>
        <p:spPr/>
        <p:txBody>
          <a:bodyPr/>
          <a:lstStyle/>
          <a:p>
            <a:fld id="{4428EF89-9187-4A43-99C0-B0604D4DD929}" type="slidenum">
              <a:rPr lang="en-US" smtClean="0"/>
              <a:t>11</a:t>
            </a:fld>
            <a:endParaRPr lang="en-US"/>
          </a:p>
        </p:txBody>
      </p:sp>
    </p:spTree>
    <p:extLst>
      <p:ext uri="{BB962C8B-B14F-4D97-AF65-F5344CB8AC3E}">
        <p14:creationId xmlns:p14="http://schemas.microsoft.com/office/powerpoint/2010/main" val="3398984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Before moving to the content, let me talk about the methods: </a:t>
            </a:r>
          </a:p>
          <a:p>
            <a:pPr marL="171450" indent="-171450">
              <a:buFont typeface="Arial" panose="020B0604020202020204" pitchFamily="34" charset="0"/>
              <a:buChar char="•"/>
            </a:pPr>
            <a:r>
              <a:rPr lang="en-US" dirty="0"/>
              <a:t>53 MS replied (not all replied to all questions), period April-October 2022</a:t>
            </a:r>
          </a:p>
          <a:p>
            <a:pPr marL="171450" indent="-171450">
              <a:buFont typeface="Arial" panose="020B0604020202020204" pitchFamily="34" charset="0"/>
              <a:buChar char="•"/>
            </a:pPr>
            <a:r>
              <a:rPr lang="en-US" dirty="0"/>
              <a:t>Countries grouped by subregion according to the UN statistics office (country profiles will be published later this year)</a:t>
            </a:r>
          </a:p>
          <a:p>
            <a:pPr marL="171450" indent="-171450">
              <a:buFont typeface="Arial" panose="020B0604020202020204" pitchFamily="34" charset="0"/>
              <a:buChar char="•"/>
            </a:pPr>
            <a:r>
              <a:rPr lang="en-US" dirty="0"/>
              <a:t>It’s a data reach report with analysis from a questionnaire with 95 questions, 37 figures and 16 case examples.</a:t>
            </a:r>
          </a:p>
          <a:p>
            <a:pPr marL="171450" indent="-171450">
              <a:buFont typeface="Arial" panose="020B0604020202020204" pitchFamily="34" charset="0"/>
              <a:buChar char="•"/>
            </a:pPr>
            <a:r>
              <a:rPr lang="en-US" dirty="0"/>
              <a:t>Content: understand the evolution of digital health, identify barriers, and provide some recommendations.</a:t>
            </a:r>
          </a:p>
          <a:p>
            <a:pPr marL="171450" indent="-171450">
              <a:buFont typeface="Arial" panose="020B0604020202020204" pitchFamily="34" charset="0"/>
              <a:buChar char="•"/>
            </a:pPr>
            <a:r>
              <a:rPr lang="en-US" dirty="0"/>
              <a:t>Today: a high-level executive summary</a:t>
            </a:r>
          </a:p>
          <a:p>
            <a:endParaRPr lang="en-US" dirty="0"/>
          </a:p>
        </p:txBody>
      </p:sp>
      <p:sp>
        <p:nvSpPr>
          <p:cNvPr id="4" name="Slide Number Placeholder 3"/>
          <p:cNvSpPr>
            <a:spLocks noGrp="1"/>
          </p:cNvSpPr>
          <p:nvPr>
            <p:ph type="sldNum" sz="quarter" idx="5"/>
          </p:nvPr>
        </p:nvSpPr>
        <p:spPr/>
        <p:txBody>
          <a:bodyPr/>
          <a:lstStyle/>
          <a:p>
            <a:fld id="{4428EF89-9187-4A43-99C0-B0604D4DD929}" type="slidenum">
              <a:rPr lang="en-US" smtClean="0"/>
              <a:t>2</a:t>
            </a:fld>
            <a:endParaRPr lang="en-US"/>
          </a:p>
        </p:txBody>
      </p:sp>
    </p:spTree>
    <p:extLst>
      <p:ext uri="{BB962C8B-B14F-4D97-AF65-F5344CB8AC3E}">
        <p14:creationId xmlns:p14="http://schemas.microsoft.com/office/powerpoint/2010/main" val="3590732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 Central to our journey in digital health and digital transformation is a strong and clear leadership. National Digital Health Governance plays this role by setting standards, guidelines, and the strategic direction for the health sector's digital future.</a:t>
            </a:r>
          </a:p>
          <a:p>
            <a:pPr marL="171450" indent="-171450">
              <a:buFont typeface="Arial" panose="020B0604020202020204" pitchFamily="34" charset="0"/>
              <a:buChar char="•"/>
            </a:pPr>
            <a:r>
              <a:rPr lang="en-US" dirty="0"/>
              <a:t>83% MS have national DH policies/strategies – CAR and Northern Europe stand out.</a:t>
            </a:r>
          </a:p>
          <a:p>
            <a:pPr marL="171450" indent="-171450">
              <a:buFont typeface="Arial" panose="020B0604020202020204" pitchFamily="34" charset="0"/>
              <a:buChar char="•"/>
            </a:pPr>
            <a:r>
              <a:rPr lang="en-US" dirty="0"/>
              <a:t>19 countries have developed guidance for evaluating DH interventions. –We need assessment mechanisms that analyze the clinical and the cost effectiveness of DH practices.</a:t>
            </a:r>
          </a:p>
          <a:p>
            <a:pPr marL="171450" indent="-171450">
              <a:buFont typeface="Arial" panose="020B0604020202020204" pitchFamily="34" charset="0"/>
              <a:buChar char="•"/>
            </a:pPr>
            <a:r>
              <a:rPr lang="en-US" dirty="0"/>
              <a:t>52% of MS have DHL policies and/or strategies. –We need and extra effort to effectively engage with DH solutions and make informed health care decisions, --It’s essential to incorporate DHL into national health objectives.</a:t>
            </a:r>
          </a:p>
          <a:p>
            <a:pPr marL="171450" indent="-171450">
              <a:buFont typeface="Arial" panose="020B0604020202020204" pitchFamily="34" charset="0"/>
              <a:buChar char="•"/>
            </a:pPr>
            <a:r>
              <a:rPr lang="en-US" dirty="0"/>
              <a:t>Relevant sessions: Ministerial panel; Governance tomorrow at 9:15</a:t>
            </a:r>
          </a:p>
          <a:p>
            <a:pPr marL="171450" indent="-171450">
              <a:buFont typeface="Arial" panose="020B0604020202020204" pitchFamily="34" charset="0"/>
              <a:buChar char="•"/>
            </a:pPr>
            <a:r>
              <a:rPr lang="en-US" dirty="0"/>
              <a:t>Transition: After this quick snapshot on the digital health governance in the region, the question now is </a:t>
            </a:r>
            <a:r>
              <a:rPr lang="en-US" b="1" dirty="0"/>
              <a:t>what are the pivotal tools driving digital health transformation</a:t>
            </a:r>
            <a:r>
              <a:rPr lang="en-US" dirty="0"/>
              <a:t>? Let's delve into the heart and lifelines of digital healthcare: Electronic Health Records, or EHRs.</a:t>
            </a:r>
          </a:p>
          <a:p>
            <a:endParaRPr lang="en-US" dirty="0"/>
          </a:p>
        </p:txBody>
      </p:sp>
      <p:sp>
        <p:nvSpPr>
          <p:cNvPr id="4" name="Slide Number Placeholder 3"/>
          <p:cNvSpPr>
            <a:spLocks noGrp="1"/>
          </p:cNvSpPr>
          <p:nvPr>
            <p:ph type="sldNum" sz="quarter" idx="5"/>
          </p:nvPr>
        </p:nvSpPr>
        <p:spPr/>
        <p:txBody>
          <a:bodyPr/>
          <a:lstStyle/>
          <a:p>
            <a:fld id="{4428EF89-9187-4A43-99C0-B0604D4DD929}" type="slidenum">
              <a:rPr lang="en-US" smtClean="0"/>
              <a:t>3</a:t>
            </a:fld>
            <a:endParaRPr lang="en-US"/>
          </a:p>
        </p:txBody>
      </p:sp>
    </p:spTree>
    <p:extLst>
      <p:ext uri="{BB962C8B-B14F-4D97-AF65-F5344CB8AC3E}">
        <p14:creationId xmlns:p14="http://schemas.microsoft.com/office/powerpoint/2010/main" val="1687523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Intro: EHRs are the heartbeat of modern medical care, capturing and preserving every crucial detail of patient history and treatment.</a:t>
            </a:r>
          </a:p>
          <a:p>
            <a:pPr marL="171450" indent="-171450">
              <a:buFont typeface="Arial" panose="020B0604020202020204" pitchFamily="34" charset="0"/>
              <a:buChar char="•"/>
            </a:pPr>
            <a:r>
              <a:rPr lang="en-US" dirty="0"/>
              <a:t>91% MS have the necessary legal framework to support the use of their EHR.</a:t>
            </a:r>
          </a:p>
          <a:p>
            <a:pPr marL="171450" indent="-171450">
              <a:buFont typeface="Arial" panose="020B0604020202020204" pitchFamily="34" charset="0"/>
              <a:buChar char="•"/>
            </a:pPr>
            <a:r>
              <a:rPr lang="en-US" dirty="0"/>
              <a:t>87% MS can collect/share patient information through a national EHR, interconnected regional EHRs or a patient portal.</a:t>
            </a:r>
          </a:p>
          <a:p>
            <a:pPr marL="628650" lvl="1" indent="-171450">
              <a:buFont typeface="Arial" panose="020B0604020202020204" pitchFamily="34" charset="0"/>
              <a:buChar char="•"/>
            </a:pPr>
            <a:r>
              <a:rPr lang="en-US" dirty="0"/>
              <a:t>This number has increased from 36 to 45 MS from 2015.</a:t>
            </a:r>
          </a:p>
          <a:p>
            <a:pPr marL="628650" lvl="1" indent="-171450">
              <a:buFont typeface="Arial" panose="020B0604020202020204" pitchFamily="34" charset="0"/>
              <a:buChar char="•"/>
            </a:pPr>
            <a:r>
              <a:rPr lang="en-US" dirty="0"/>
              <a:t>Northern Europe is the more decentralized, </a:t>
            </a:r>
            <a:r>
              <a:rPr lang="en-US" dirty="0" err="1"/>
              <a:t>aveit</a:t>
            </a:r>
            <a:r>
              <a:rPr lang="en-US" dirty="0"/>
              <a:t> connected system.</a:t>
            </a:r>
          </a:p>
          <a:p>
            <a:pPr marL="628650" lvl="1" indent="-171450">
              <a:buFont typeface="Arial" panose="020B0604020202020204" pitchFamily="34" charset="0"/>
              <a:buChar char="•"/>
            </a:pPr>
            <a:r>
              <a:rPr lang="en-US" dirty="0"/>
              <a:t>Southern Europe reports exclusively NEHR.</a:t>
            </a:r>
          </a:p>
          <a:p>
            <a:pPr marL="628650" lvl="1" indent="-171450">
              <a:buFont typeface="Arial" panose="020B0604020202020204" pitchFamily="34" charset="0"/>
              <a:buChar char="•"/>
            </a:pPr>
            <a:r>
              <a:rPr lang="en-US" dirty="0"/>
              <a:t>Central and Western Asian report the most significant number of barriers (funding/infrastructure)</a:t>
            </a:r>
          </a:p>
          <a:p>
            <a:endParaRPr lang="en-US" dirty="0"/>
          </a:p>
        </p:txBody>
      </p:sp>
      <p:sp>
        <p:nvSpPr>
          <p:cNvPr id="4" name="Slide Number Placeholder 3"/>
          <p:cNvSpPr>
            <a:spLocks noGrp="1"/>
          </p:cNvSpPr>
          <p:nvPr>
            <p:ph type="sldNum" sz="quarter" idx="5"/>
          </p:nvPr>
        </p:nvSpPr>
        <p:spPr/>
        <p:txBody>
          <a:bodyPr/>
          <a:lstStyle/>
          <a:p>
            <a:fld id="{4428EF89-9187-4A43-99C0-B0604D4DD929}" type="slidenum">
              <a:rPr lang="en-US" smtClean="0"/>
              <a:t>4</a:t>
            </a:fld>
            <a:endParaRPr lang="en-US"/>
          </a:p>
        </p:txBody>
      </p:sp>
    </p:spTree>
    <p:extLst>
      <p:ext uri="{BB962C8B-B14F-4D97-AF65-F5344CB8AC3E}">
        <p14:creationId xmlns:p14="http://schemas.microsoft.com/office/powerpoint/2010/main" val="1025480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86% MS share patient information in primary practice through EHR with other health professionals.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to facilitate this sharing, standards such as ICD, DICOM and HL7 are the most prevalent standards adopted by 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can also see an increase of SNOMED CT in all regions with the exception of eastern and southern Europe.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Barriers: funding; capacity or trained human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Recommendations: roadmap for full implementation of health data standards and address interoperability at local/regional level to facilitate integrated HIS.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More patient-</a:t>
            </a:r>
            <a:r>
              <a:rPr lang="en-US" dirty="0" err="1"/>
              <a:t>centred</a:t>
            </a:r>
            <a:r>
              <a:rPr lang="en-US" dirty="0"/>
              <a:t> approach to meet patient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Relevant sessions: Engage. Empower. Engage. Repeat (first day, afternoon)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Transition: but while data is being recorded, how do we extend healthcare beyond traditional walls? This leads us to our next point: Bridging Distances through Telehealth.</a:t>
            </a:r>
          </a:p>
          <a:p>
            <a:endParaRPr lang="en-US" dirty="0"/>
          </a:p>
          <a:p>
            <a:endParaRPr lang="en-US" dirty="0"/>
          </a:p>
        </p:txBody>
      </p:sp>
      <p:sp>
        <p:nvSpPr>
          <p:cNvPr id="4" name="Slide Number Placeholder 3"/>
          <p:cNvSpPr>
            <a:spLocks noGrp="1"/>
          </p:cNvSpPr>
          <p:nvPr>
            <p:ph type="sldNum" sz="quarter" idx="5"/>
          </p:nvPr>
        </p:nvSpPr>
        <p:spPr/>
        <p:txBody>
          <a:bodyPr/>
          <a:lstStyle/>
          <a:p>
            <a:fld id="{4428EF89-9187-4A43-99C0-B0604D4DD929}" type="slidenum">
              <a:rPr lang="en-US" smtClean="0"/>
              <a:t>5</a:t>
            </a:fld>
            <a:endParaRPr lang="en-US"/>
          </a:p>
        </p:txBody>
      </p:sp>
    </p:spTree>
    <p:extLst>
      <p:ext uri="{BB962C8B-B14F-4D97-AF65-F5344CB8AC3E}">
        <p14:creationId xmlns:p14="http://schemas.microsoft.com/office/powerpoint/2010/main" val="2636180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 Telehealth brings healthcare closer to those who, due to a geographic or physical constraints, found it out of reach</a:t>
            </a:r>
          </a:p>
          <a:p>
            <a:pPr marL="171450" indent="-171450">
              <a:buFont typeface="Arial" panose="020B0604020202020204" pitchFamily="34" charset="0"/>
              <a:buChar char="•"/>
            </a:pPr>
            <a:r>
              <a:rPr lang="en-US" dirty="0"/>
              <a:t>78% MS address telehealth in their policies/strategies (there is an increase of 12 more MS since 2015).</a:t>
            </a:r>
          </a:p>
          <a:p>
            <a:pPr marL="171450" indent="-171450">
              <a:buFont typeface="Arial" panose="020B0604020202020204" pitchFamily="34" charset="0"/>
              <a:buChar char="•"/>
            </a:pPr>
            <a:r>
              <a:rPr lang="en-US" dirty="0"/>
              <a:t>59% introduced new legislation/policy to support telehealth </a:t>
            </a:r>
            <a:r>
              <a:rPr lang="en-US" dirty="0" err="1"/>
              <a:t>directy</a:t>
            </a:r>
            <a:r>
              <a:rPr lang="en-US" dirty="0"/>
              <a:t> COVID.</a:t>
            </a:r>
          </a:p>
          <a:p>
            <a:pPr marL="171450" indent="-171450">
              <a:buFont typeface="Arial" panose="020B0604020202020204" pitchFamily="34" charset="0"/>
              <a:buChar char="•"/>
            </a:pPr>
            <a:r>
              <a:rPr lang="en-US" dirty="0"/>
              <a:t>37% reported that a telehealth service had been evaluated. Long way to go, but an increase of 6 MS from 2015.</a:t>
            </a:r>
          </a:p>
          <a:p>
            <a:pPr marL="171450" indent="-171450">
              <a:buFont typeface="Arial" panose="020B0604020202020204" pitchFamily="34" charset="0"/>
              <a:buChar char="•"/>
            </a:pPr>
            <a:r>
              <a:rPr lang="en-US" dirty="0"/>
              <a:t>Figure: the biggest relative growth has been in telemedicine and telepsychiatry, partly attributed to the disruption of care during COVID.</a:t>
            </a:r>
          </a:p>
          <a:p>
            <a:pPr marL="171450" indent="-171450">
              <a:buFont typeface="Arial" panose="020B0604020202020204" pitchFamily="34" charset="0"/>
              <a:buChar char="•"/>
            </a:pPr>
            <a:r>
              <a:rPr lang="en-US" dirty="0"/>
              <a:t>We need more systematic monitoring and evaluation:</a:t>
            </a:r>
          </a:p>
          <a:p>
            <a:pPr marL="628650" lvl="1" indent="-171450">
              <a:buFont typeface="Arial" panose="020B0604020202020204" pitchFamily="34" charset="0"/>
              <a:buChar char="•"/>
            </a:pPr>
            <a:r>
              <a:rPr lang="en-US" dirty="0"/>
              <a:t>How to contribute to national health related objectives.</a:t>
            </a:r>
          </a:p>
          <a:p>
            <a:pPr marL="628650" lvl="1" indent="-171450">
              <a:buFont typeface="Arial" panose="020B0604020202020204" pitchFamily="34" charset="0"/>
              <a:buChar char="•"/>
            </a:pPr>
            <a:r>
              <a:rPr lang="en-US" dirty="0"/>
              <a:t>Demonstrate benefits for patients in access and outcomes.</a:t>
            </a:r>
          </a:p>
          <a:p>
            <a:pPr marL="171450" lvl="0" indent="-171450">
              <a:buFont typeface="Arial" panose="020B0604020202020204" pitchFamily="34" charset="0"/>
              <a:buChar char="•"/>
            </a:pPr>
            <a:r>
              <a:rPr lang="en-US" dirty="0"/>
              <a:t>Relevant session: telehealth session (tomorrow afternoon)</a:t>
            </a:r>
          </a:p>
          <a:p>
            <a:pPr marL="171450" lvl="0" indent="-171450">
              <a:buFont typeface="Arial" panose="020B0604020202020204" pitchFamily="34" charset="0"/>
              <a:buChar char="•"/>
            </a:pPr>
            <a:r>
              <a:rPr lang="en-US" dirty="0"/>
              <a:t>Transition: With medical consultations possible from the comfort of one's home, how can we further empower individuals? Let's explore how healthcare is literally moving into your hands with mHealth and mobile applications.</a:t>
            </a:r>
          </a:p>
          <a:p>
            <a:endParaRPr lang="en-US" dirty="0"/>
          </a:p>
        </p:txBody>
      </p:sp>
      <p:sp>
        <p:nvSpPr>
          <p:cNvPr id="4" name="Slide Number Placeholder 3"/>
          <p:cNvSpPr>
            <a:spLocks noGrp="1"/>
          </p:cNvSpPr>
          <p:nvPr>
            <p:ph type="sldNum" sz="quarter" idx="5"/>
          </p:nvPr>
        </p:nvSpPr>
        <p:spPr/>
        <p:txBody>
          <a:bodyPr/>
          <a:lstStyle/>
          <a:p>
            <a:fld id="{4428EF89-9187-4A43-99C0-B0604D4DD929}" type="slidenum">
              <a:rPr lang="en-US" smtClean="0"/>
              <a:t>6</a:t>
            </a:fld>
            <a:endParaRPr lang="en-US"/>
          </a:p>
        </p:txBody>
      </p:sp>
    </p:spTree>
    <p:extLst>
      <p:ext uri="{BB962C8B-B14F-4D97-AF65-F5344CB8AC3E}">
        <p14:creationId xmlns:p14="http://schemas.microsoft.com/office/powerpoint/2010/main" val="724810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 mHealth harnesses the power of smart phones to revolutionize healthcare, promoting real-time access, personal engagement, and efficient remote care services. More mobile devices than people.</a:t>
            </a:r>
          </a:p>
          <a:p>
            <a:pPr marL="171450" indent="-171450">
              <a:buFont typeface="Arial" panose="020B0604020202020204" pitchFamily="34" charset="0"/>
              <a:buChar char="•"/>
            </a:pPr>
            <a:r>
              <a:rPr lang="en-US" dirty="0"/>
              <a:t>67% MS have </a:t>
            </a:r>
            <a:r>
              <a:rPr lang="en-US" dirty="0" err="1"/>
              <a:t>mhealth</a:t>
            </a:r>
            <a:r>
              <a:rPr lang="en-US" dirty="0"/>
              <a:t> services established to provide access to EHR.</a:t>
            </a:r>
          </a:p>
          <a:p>
            <a:pPr marL="171450" indent="-171450">
              <a:buFont typeface="Arial" panose="020B0604020202020204" pitchFamily="34" charset="0"/>
              <a:buChar char="•"/>
            </a:pPr>
            <a:r>
              <a:rPr lang="en-US" dirty="0"/>
              <a:t>15% had evaluated a mHealth service, but evaluation should become the norm rather than the exception,</a:t>
            </a:r>
          </a:p>
          <a:p>
            <a:pPr marL="171450" indent="-171450">
              <a:buFont typeface="Arial" panose="020B0604020202020204" pitchFamily="34" charset="0"/>
              <a:buChar char="•"/>
            </a:pPr>
            <a:r>
              <a:rPr lang="en-US" dirty="0"/>
              <a:t>When asking for mHealth applications during the pandemic, the most popular application was related to contact tracing (64%)</a:t>
            </a:r>
          </a:p>
          <a:p>
            <a:pPr marL="171450" indent="-171450">
              <a:buFont typeface="Arial" panose="020B0604020202020204" pitchFamily="34" charset="0"/>
              <a:buChar char="•"/>
            </a:pPr>
            <a:r>
              <a:rPr lang="en-US" dirty="0"/>
              <a:t>Barriers: privacy and security; lack of patient digital literacy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Relevant session: parallel sessions “It’s all about health” (tomorrow morning)</a:t>
            </a:r>
          </a:p>
          <a:p>
            <a:pPr marL="171450" indent="-171450">
              <a:buFont typeface="Arial" panose="020B0604020202020204" pitchFamily="34" charset="0"/>
              <a:buChar char="•"/>
            </a:pPr>
            <a:r>
              <a:rPr lang="en-US" dirty="0"/>
              <a:t>Transition: As these digital health technologies generate vast amounts of data every second, the question then becomes: How this data is being used to enhance patient experiences and inform public health decisions? We're about to delve into the Power of Knowledge, enabled by Big Data and Advanced Analytics in Healthcare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4428EF89-9187-4A43-99C0-B0604D4DD929}" type="slidenum">
              <a:rPr lang="en-US" smtClean="0"/>
              <a:t>7</a:t>
            </a:fld>
            <a:endParaRPr lang="en-US"/>
          </a:p>
        </p:txBody>
      </p:sp>
    </p:spTree>
    <p:extLst>
      <p:ext uri="{BB962C8B-B14F-4D97-AF65-F5344CB8AC3E}">
        <p14:creationId xmlns:p14="http://schemas.microsoft.com/office/powerpoint/2010/main" val="3386957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 Through Big Data and Advanced Analytics, we unlock insights, predict health trends, and optimize care like never before.</a:t>
            </a:r>
          </a:p>
          <a:p>
            <a:pPr marL="171450" indent="-171450">
              <a:buFont typeface="Arial" panose="020B0604020202020204" pitchFamily="34" charset="0"/>
              <a:buChar char="•"/>
            </a:pPr>
            <a:r>
              <a:rPr lang="en-US" dirty="0"/>
              <a:t>60% MS have developed an overarching national data strategy regulating the use of big data and advances analytics in the health sector, including AI.</a:t>
            </a:r>
          </a:p>
          <a:p>
            <a:pPr marL="171450" indent="-171450">
              <a:buFont typeface="Arial" panose="020B0604020202020204" pitchFamily="34" charset="0"/>
              <a:buChar char="•"/>
            </a:pPr>
            <a:r>
              <a:rPr lang="en-US" dirty="0"/>
              <a:t>35% MS have a specific national policy on the use of big data and advances analytics in the health sector.</a:t>
            </a:r>
          </a:p>
          <a:p>
            <a:pPr marL="171450" indent="-171450">
              <a:buFont typeface="Arial" panose="020B0604020202020204" pitchFamily="34" charset="0"/>
              <a:buChar char="•"/>
            </a:pPr>
            <a:r>
              <a:rPr lang="en-US" dirty="0"/>
              <a:t>Figure: the priorities, when about advanced analytics are related to artificial intelligence, cloud computing and personalized medicine.</a:t>
            </a:r>
          </a:p>
          <a:p>
            <a:pPr marL="171450" indent="-171450">
              <a:buFont typeface="Arial" panose="020B0604020202020204" pitchFamily="34" charset="0"/>
              <a:buChar char="•"/>
            </a:pPr>
            <a:r>
              <a:rPr lang="en-US" dirty="0"/>
              <a:t>Barriers: lack of different data formats; lack of integration; privacy and security.</a:t>
            </a:r>
          </a:p>
          <a:p>
            <a:pPr marL="171450" indent="-171450">
              <a:buFont typeface="Arial" panose="020B0604020202020204" pitchFamily="34" charset="0"/>
              <a:buChar char="•"/>
            </a:pPr>
            <a:r>
              <a:rPr lang="en-US" dirty="0"/>
              <a:t>Recommendations: develop national data policy/strategy for the use of advanced analytics; evaluate and regulate algorithms and products using algorithms to prevent adverse outcomes.</a:t>
            </a:r>
          </a:p>
          <a:p>
            <a:pPr marL="171450" indent="-171450">
              <a:buFont typeface="Arial" panose="020B0604020202020204" pitchFamily="34" charset="0"/>
              <a:buChar char="•"/>
            </a:pPr>
            <a:r>
              <a:rPr lang="en-US" dirty="0"/>
              <a:t>Relevant sessions: AI session this morning, and another session on big data tomorrow afternoon.</a:t>
            </a:r>
          </a:p>
          <a:p>
            <a:pPr marL="171450" indent="-171450">
              <a:buFont typeface="Arial" panose="020B0604020202020204" pitchFamily="34" charset="0"/>
              <a:buChar char="•"/>
            </a:pPr>
            <a:r>
              <a:rPr lang="en-US" dirty="0"/>
              <a:t>Transition: Utilizing the full potential of Big Data ana analytics necessitates open channels for data sharing, making collaboration not just beneficial, but essential. This brings us to our last but incredibly crucial point: 'Sharing is Caring: Access to and Sharing of Data.</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4428EF89-9187-4A43-99C0-B0604D4DD929}" type="slidenum">
              <a:rPr lang="en-US" smtClean="0"/>
              <a:t>8</a:t>
            </a:fld>
            <a:endParaRPr lang="en-US"/>
          </a:p>
        </p:txBody>
      </p:sp>
    </p:spTree>
    <p:extLst>
      <p:ext uri="{BB962C8B-B14F-4D97-AF65-F5344CB8AC3E}">
        <p14:creationId xmlns:p14="http://schemas.microsoft.com/office/powerpoint/2010/main" val="3598874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 By ensuring data accessibility and fostering a culture of data sharing, we pave the way for collaborative health solutions, research, and global progress in healthcare.</a:t>
            </a:r>
          </a:p>
          <a:p>
            <a:pPr marL="171450" indent="-171450">
              <a:buFont typeface="Arial" panose="020B0604020202020204" pitchFamily="34" charset="0"/>
              <a:buChar char="•"/>
            </a:pPr>
            <a:r>
              <a:rPr lang="en-US" dirty="0"/>
              <a:t>All MS have passed privacy legislation.</a:t>
            </a:r>
          </a:p>
          <a:p>
            <a:pPr marL="171450" indent="-171450">
              <a:buFont typeface="Arial" panose="020B0604020202020204" pitchFamily="34" charset="0"/>
              <a:buChar char="•"/>
            </a:pPr>
            <a:r>
              <a:rPr lang="en-US" dirty="0"/>
              <a:t>91% report having legislation to protect the privacy of an individual in electronic format</a:t>
            </a:r>
          </a:p>
          <a:p>
            <a:pPr marL="171450" indent="-171450">
              <a:buFont typeface="Arial" panose="020B0604020202020204" pitchFamily="34" charset="0"/>
              <a:buChar char="•"/>
            </a:pPr>
            <a:r>
              <a:rPr lang="en-US" dirty="0"/>
              <a:t>89% have legislation that allows individuals electronic access to their own health data in their EHRs</a:t>
            </a:r>
          </a:p>
          <a:p>
            <a:pPr marL="171450" indent="-171450">
              <a:buFont typeface="Arial" panose="020B0604020202020204" pitchFamily="34" charset="0"/>
              <a:buChar char="•"/>
            </a:pPr>
            <a:r>
              <a:rPr lang="en-US" dirty="0"/>
              <a:t>We have observed that an online portal is a common mode of access in a number of countries.</a:t>
            </a:r>
          </a:p>
          <a:p>
            <a:pPr marL="171450" indent="-171450">
              <a:buFont typeface="Arial" panose="020B0604020202020204" pitchFamily="34" charset="0"/>
              <a:buChar char="•"/>
            </a:pPr>
            <a:r>
              <a:rPr lang="en-US" dirty="0"/>
              <a:t>Transition: The future of healthcare isn't just digital; it's interconnected, making each of us not just consumers but contributors to a global well-being. Together, we don't just navigate change; we become the architects of a new, health-empowered world.</a:t>
            </a:r>
          </a:p>
          <a:p>
            <a:endParaRPr lang="en-US" dirty="0"/>
          </a:p>
        </p:txBody>
      </p:sp>
      <p:sp>
        <p:nvSpPr>
          <p:cNvPr id="4" name="Slide Number Placeholder 3"/>
          <p:cNvSpPr>
            <a:spLocks noGrp="1"/>
          </p:cNvSpPr>
          <p:nvPr>
            <p:ph type="sldNum" sz="quarter" idx="5"/>
          </p:nvPr>
        </p:nvSpPr>
        <p:spPr/>
        <p:txBody>
          <a:bodyPr/>
          <a:lstStyle/>
          <a:p>
            <a:fld id="{4428EF89-9187-4A43-99C0-B0604D4DD929}" type="slidenum">
              <a:rPr lang="en-US" smtClean="0"/>
              <a:t>9</a:t>
            </a:fld>
            <a:endParaRPr lang="en-US"/>
          </a:p>
        </p:txBody>
      </p:sp>
    </p:spTree>
    <p:extLst>
      <p:ext uri="{BB962C8B-B14F-4D97-AF65-F5344CB8AC3E}">
        <p14:creationId xmlns:p14="http://schemas.microsoft.com/office/powerpoint/2010/main" val="1667478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AC558-AC2D-004A-47EB-BFC9E7F08A4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C2EC73E-16A1-A78C-E945-FEDE7210E6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92F3715-E9A3-1DA9-92D8-FA633ED5AEAB}"/>
              </a:ext>
            </a:extLst>
          </p:cNvPr>
          <p:cNvSpPr>
            <a:spLocks noGrp="1"/>
          </p:cNvSpPr>
          <p:nvPr>
            <p:ph type="dt" sz="half" idx="10"/>
          </p:nvPr>
        </p:nvSpPr>
        <p:spPr/>
        <p:txBody>
          <a:bodyPr/>
          <a:lstStyle/>
          <a:p>
            <a:fld id="{1B999133-0466-6940-866F-77783B067983}" type="datetimeFigureOut">
              <a:rPr lang="en-US" smtClean="0"/>
              <a:t>10/21/2025</a:t>
            </a:fld>
            <a:endParaRPr lang="en-US"/>
          </a:p>
        </p:txBody>
      </p:sp>
      <p:sp>
        <p:nvSpPr>
          <p:cNvPr id="5" name="Footer Placeholder 4">
            <a:extLst>
              <a:ext uri="{FF2B5EF4-FFF2-40B4-BE49-F238E27FC236}">
                <a16:creationId xmlns:a16="http://schemas.microsoft.com/office/drawing/2014/main" id="{AC114908-A3D5-7986-4991-FC9CA55599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51FAB4-A509-2838-C3DB-46C3292884A8}"/>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1486849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E29A8-EE4E-818C-3DF9-8A2750A8B56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7F33784-8703-B3EE-6427-88BBC843C03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5976DB-928F-0708-2A74-E4274879DF35}"/>
              </a:ext>
            </a:extLst>
          </p:cNvPr>
          <p:cNvSpPr>
            <a:spLocks noGrp="1"/>
          </p:cNvSpPr>
          <p:nvPr>
            <p:ph type="dt" sz="half" idx="10"/>
          </p:nvPr>
        </p:nvSpPr>
        <p:spPr/>
        <p:txBody>
          <a:bodyPr/>
          <a:lstStyle/>
          <a:p>
            <a:fld id="{1B999133-0466-6940-866F-77783B067983}" type="datetimeFigureOut">
              <a:rPr lang="en-US" smtClean="0"/>
              <a:t>10/21/2025</a:t>
            </a:fld>
            <a:endParaRPr lang="en-US"/>
          </a:p>
        </p:txBody>
      </p:sp>
      <p:sp>
        <p:nvSpPr>
          <p:cNvPr id="5" name="Footer Placeholder 4">
            <a:extLst>
              <a:ext uri="{FF2B5EF4-FFF2-40B4-BE49-F238E27FC236}">
                <a16:creationId xmlns:a16="http://schemas.microsoft.com/office/drawing/2014/main" id="{8B23489D-9FAB-63CE-1071-4ADB11EA1A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11769-2AC8-8B9D-263E-9CF1BB7DD954}"/>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205212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03EF30-854C-8CD0-BB48-4703ACAD7C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3BE4CCA-1E62-D5CB-4502-05CCF6564F0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D27A60-F32D-C614-9EED-0F46FDA31C75}"/>
              </a:ext>
            </a:extLst>
          </p:cNvPr>
          <p:cNvSpPr>
            <a:spLocks noGrp="1"/>
          </p:cNvSpPr>
          <p:nvPr>
            <p:ph type="dt" sz="half" idx="10"/>
          </p:nvPr>
        </p:nvSpPr>
        <p:spPr/>
        <p:txBody>
          <a:bodyPr/>
          <a:lstStyle/>
          <a:p>
            <a:fld id="{1B999133-0466-6940-866F-77783B067983}" type="datetimeFigureOut">
              <a:rPr lang="en-US" smtClean="0"/>
              <a:t>10/21/2025</a:t>
            </a:fld>
            <a:endParaRPr lang="en-US"/>
          </a:p>
        </p:txBody>
      </p:sp>
      <p:sp>
        <p:nvSpPr>
          <p:cNvPr id="5" name="Footer Placeholder 4">
            <a:extLst>
              <a:ext uri="{FF2B5EF4-FFF2-40B4-BE49-F238E27FC236}">
                <a16:creationId xmlns:a16="http://schemas.microsoft.com/office/drawing/2014/main" id="{9DD4F7C5-8353-E2FF-0BD9-9661F33120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9AD25-C392-8F28-34EB-71EECE8E9B1E}"/>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1125913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FA5F9E1-56FC-7037-7D7F-77A3B929A7A2}"/>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1627694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3AFFB-0DEA-25AA-0425-647F0F2E748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49A4AED-113F-E694-C4F9-5F6B052885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CBFF339-D01C-F0AF-A7B2-0F5016DA56BE}"/>
              </a:ext>
            </a:extLst>
          </p:cNvPr>
          <p:cNvSpPr>
            <a:spLocks noGrp="1"/>
          </p:cNvSpPr>
          <p:nvPr>
            <p:ph type="dt" sz="half" idx="10"/>
          </p:nvPr>
        </p:nvSpPr>
        <p:spPr/>
        <p:txBody>
          <a:bodyPr/>
          <a:lstStyle/>
          <a:p>
            <a:fld id="{1B999133-0466-6940-866F-77783B067983}" type="datetimeFigureOut">
              <a:rPr lang="en-US" smtClean="0"/>
              <a:t>10/21/2025</a:t>
            </a:fld>
            <a:endParaRPr lang="en-US"/>
          </a:p>
        </p:txBody>
      </p:sp>
      <p:sp>
        <p:nvSpPr>
          <p:cNvPr id="5" name="Footer Placeholder 4">
            <a:extLst>
              <a:ext uri="{FF2B5EF4-FFF2-40B4-BE49-F238E27FC236}">
                <a16:creationId xmlns:a16="http://schemas.microsoft.com/office/drawing/2014/main" id="{5BF5B6E3-D67D-BA14-43F3-26A0F0F10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B2B802-364C-47E8-7994-D738AF0CDEDA}"/>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394119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F34D-1DD1-305D-B8F1-52234E8806C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612862-7EC6-765E-A06A-D02D854516D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16DEEA1-3CB6-DE4E-BD33-D3B0784E7D5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F7A4726-3153-A0B4-8AE5-D363340EAB27}"/>
              </a:ext>
            </a:extLst>
          </p:cNvPr>
          <p:cNvSpPr>
            <a:spLocks noGrp="1"/>
          </p:cNvSpPr>
          <p:nvPr>
            <p:ph type="dt" sz="half" idx="10"/>
          </p:nvPr>
        </p:nvSpPr>
        <p:spPr/>
        <p:txBody>
          <a:bodyPr/>
          <a:lstStyle/>
          <a:p>
            <a:fld id="{1B999133-0466-6940-866F-77783B067983}" type="datetimeFigureOut">
              <a:rPr lang="en-US" smtClean="0"/>
              <a:t>10/21/2025</a:t>
            </a:fld>
            <a:endParaRPr lang="en-US"/>
          </a:p>
        </p:txBody>
      </p:sp>
      <p:sp>
        <p:nvSpPr>
          <p:cNvPr id="6" name="Footer Placeholder 5">
            <a:extLst>
              <a:ext uri="{FF2B5EF4-FFF2-40B4-BE49-F238E27FC236}">
                <a16:creationId xmlns:a16="http://schemas.microsoft.com/office/drawing/2014/main" id="{DE9D2D49-38BE-B21E-26DB-B44D397D8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D667E-9BBB-B4D9-525F-F3E8359D7668}"/>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1052694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37241-5B14-2D2B-8FF8-22B5C56306E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5D93F9-5CBD-7510-4166-1A82885A7C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5DBC121-B0BE-08CC-7321-135806A95B6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CCF3F69-658D-0690-A14E-4390005A5A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C7DBF01-24A8-0C7C-999F-42A77752781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9B7DA6D-6680-F9FB-F3C4-ACD473F415DE}"/>
              </a:ext>
            </a:extLst>
          </p:cNvPr>
          <p:cNvSpPr>
            <a:spLocks noGrp="1"/>
          </p:cNvSpPr>
          <p:nvPr>
            <p:ph type="dt" sz="half" idx="10"/>
          </p:nvPr>
        </p:nvSpPr>
        <p:spPr/>
        <p:txBody>
          <a:bodyPr/>
          <a:lstStyle/>
          <a:p>
            <a:fld id="{1B999133-0466-6940-866F-77783B067983}" type="datetimeFigureOut">
              <a:rPr lang="en-US" smtClean="0"/>
              <a:t>10/21/2025</a:t>
            </a:fld>
            <a:endParaRPr lang="en-US"/>
          </a:p>
        </p:txBody>
      </p:sp>
      <p:sp>
        <p:nvSpPr>
          <p:cNvPr id="8" name="Footer Placeholder 7">
            <a:extLst>
              <a:ext uri="{FF2B5EF4-FFF2-40B4-BE49-F238E27FC236}">
                <a16:creationId xmlns:a16="http://schemas.microsoft.com/office/drawing/2014/main" id="{34C25A41-000D-B03F-AA5A-125A034D2D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F401E0-7A3C-FA66-D052-4068C5D37A43}"/>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268919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1425-C43B-53B4-FD64-060A2AB4CB8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8C221C9-094A-1383-A79A-1B32CBEEDB1C}"/>
              </a:ext>
            </a:extLst>
          </p:cNvPr>
          <p:cNvSpPr>
            <a:spLocks noGrp="1"/>
          </p:cNvSpPr>
          <p:nvPr>
            <p:ph type="dt" sz="half" idx="10"/>
          </p:nvPr>
        </p:nvSpPr>
        <p:spPr/>
        <p:txBody>
          <a:bodyPr/>
          <a:lstStyle/>
          <a:p>
            <a:fld id="{1B999133-0466-6940-866F-77783B067983}" type="datetimeFigureOut">
              <a:rPr lang="en-US" smtClean="0"/>
              <a:t>10/21/2025</a:t>
            </a:fld>
            <a:endParaRPr lang="en-US"/>
          </a:p>
        </p:txBody>
      </p:sp>
      <p:sp>
        <p:nvSpPr>
          <p:cNvPr id="4" name="Footer Placeholder 3">
            <a:extLst>
              <a:ext uri="{FF2B5EF4-FFF2-40B4-BE49-F238E27FC236}">
                <a16:creationId xmlns:a16="http://schemas.microsoft.com/office/drawing/2014/main" id="{B238A381-2CBD-E6D8-8841-9D77AD0BCA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AAB468-E993-EDFC-22D9-2131C7B78F2D}"/>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672482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10238-6CF4-F3BC-7F31-FFCB3592A3D8}"/>
              </a:ext>
            </a:extLst>
          </p:cNvPr>
          <p:cNvSpPr>
            <a:spLocks noGrp="1"/>
          </p:cNvSpPr>
          <p:nvPr>
            <p:ph type="dt" sz="half" idx="10"/>
          </p:nvPr>
        </p:nvSpPr>
        <p:spPr/>
        <p:txBody>
          <a:bodyPr/>
          <a:lstStyle/>
          <a:p>
            <a:fld id="{1B999133-0466-6940-866F-77783B067983}" type="datetimeFigureOut">
              <a:rPr lang="en-US" smtClean="0"/>
              <a:t>10/21/2025</a:t>
            </a:fld>
            <a:endParaRPr lang="en-US"/>
          </a:p>
        </p:txBody>
      </p:sp>
      <p:sp>
        <p:nvSpPr>
          <p:cNvPr id="3" name="Footer Placeholder 2">
            <a:extLst>
              <a:ext uri="{FF2B5EF4-FFF2-40B4-BE49-F238E27FC236}">
                <a16:creationId xmlns:a16="http://schemas.microsoft.com/office/drawing/2014/main" id="{F515B6C2-A61C-69D2-86B0-5AD4709BB1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7B58F9-B498-F2E3-8E78-26980373FC58}"/>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3360245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57F2-2DF1-70BA-AD0B-D80F720906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275FB43-FE17-96D1-E1F6-A94B60EB85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09CC9D8-3EF6-AE0A-5DD7-07E64E2666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664FD66-4609-12FA-4649-BD5A0A75814F}"/>
              </a:ext>
            </a:extLst>
          </p:cNvPr>
          <p:cNvSpPr>
            <a:spLocks noGrp="1"/>
          </p:cNvSpPr>
          <p:nvPr>
            <p:ph type="dt" sz="half" idx="10"/>
          </p:nvPr>
        </p:nvSpPr>
        <p:spPr/>
        <p:txBody>
          <a:bodyPr/>
          <a:lstStyle/>
          <a:p>
            <a:fld id="{1B999133-0466-6940-866F-77783B067983}" type="datetimeFigureOut">
              <a:rPr lang="en-US" smtClean="0"/>
              <a:t>10/21/2025</a:t>
            </a:fld>
            <a:endParaRPr lang="en-US"/>
          </a:p>
        </p:txBody>
      </p:sp>
      <p:sp>
        <p:nvSpPr>
          <p:cNvPr id="6" name="Footer Placeholder 5">
            <a:extLst>
              <a:ext uri="{FF2B5EF4-FFF2-40B4-BE49-F238E27FC236}">
                <a16:creationId xmlns:a16="http://schemas.microsoft.com/office/drawing/2014/main" id="{39571941-5FDC-7572-F360-6FD700AF79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DC7D7-6EAD-8535-B442-4EAE7ECE3E61}"/>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1486472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FD0E-238E-22A3-3545-1EF63F086D2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B25D070-095D-964A-A7A5-64DEB03D08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918E56-2F9B-191F-144A-F5F10EFE4D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2D5B13-CCD0-5BF4-010E-C373CF725567}"/>
              </a:ext>
            </a:extLst>
          </p:cNvPr>
          <p:cNvSpPr>
            <a:spLocks noGrp="1"/>
          </p:cNvSpPr>
          <p:nvPr>
            <p:ph type="dt" sz="half" idx="10"/>
          </p:nvPr>
        </p:nvSpPr>
        <p:spPr/>
        <p:txBody>
          <a:bodyPr/>
          <a:lstStyle/>
          <a:p>
            <a:fld id="{1B999133-0466-6940-866F-77783B067983}" type="datetimeFigureOut">
              <a:rPr lang="en-US" smtClean="0"/>
              <a:t>10/21/2025</a:t>
            </a:fld>
            <a:endParaRPr lang="en-US"/>
          </a:p>
        </p:txBody>
      </p:sp>
      <p:sp>
        <p:nvSpPr>
          <p:cNvPr id="6" name="Footer Placeholder 5">
            <a:extLst>
              <a:ext uri="{FF2B5EF4-FFF2-40B4-BE49-F238E27FC236}">
                <a16:creationId xmlns:a16="http://schemas.microsoft.com/office/drawing/2014/main" id="{0368D885-78FF-4640-D8DF-8F825AC6B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B65B72-184E-049C-FECE-2FBEC0567C6C}"/>
              </a:ext>
            </a:extLst>
          </p:cNvPr>
          <p:cNvSpPr>
            <a:spLocks noGrp="1"/>
          </p:cNvSpPr>
          <p:nvPr>
            <p:ph type="sldNum" sz="quarter" idx="12"/>
          </p:nvPr>
        </p:nvSpPr>
        <p:spPr/>
        <p:txBody>
          <a:bodyPr/>
          <a:lstStyle/>
          <a:p>
            <a:fld id="{F56EDE96-1C33-8743-8E48-A3D5FF8A08FE}" type="slidenum">
              <a:rPr lang="en-US" smtClean="0"/>
              <a:t>‹#›</a:t>
            </a:fld>
            <a:endParaRPr lang="en-US"/>
          </a:p>
        </p:txBody>
      </p:sp>
    </p:spTree>
    <p:extLst>
      <p:ext uri="{BB962C8B-B14F-4D97-AF65-F5344CB8AC3E}">
        <p14:creationId xmlns:p14="http://schemas.microsoft.com/office/powerpoint/2010/main" val="1787396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DDADF8-EC65-2942-CAEA-805E8E04B6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62F1A2-8B16-0655-076A-34C3005F6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F25CB7D-6C3B-2920-FB82-ECFB779199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99133-0466-6940-866F-77783B067983}" type="datetimeFigureOut">
              <a:rPr lang="en-US" smtClean="0"/>
              <a:t>10/21/2025</a:t>
            </a:fld>
            <a:endParaRPr lang="en-US"/>
          </a:p>
        </p:txBody>
      </p:sp>
      <p:sp>
        <p:nvSpPr>
          <p:cNvPr id="5" name="Footer Placeholder 4">
            <a:extLst>
              <a:ext uri="{FF2B5EF4-FFF2-40B4-BE49-F238E27FC236}">
                <a16:creationId xmlns:a16="http://schemas.microsoft.com/office/drawing/2014/main" id="{F848ED99-CDDD-CB7E-8E7F-97F5FBDEA3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23F569-E30D-6C40-70EB-0456D6843E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EDE96-1C33-8743-8E48-A3D5FF8A08FE}" type="slidenum">
              <a:rPr lang="en-US" smtClean="0"/>
              <a:t>‹#›</a:t>
            </a:fld>
            <a:endParaRPr lang="en-US"/>
          </a:p>
        </p:txBody>
      </p:sp>
    </p:spTree>
    <p:extLst>
      <p:ext uri="{BB962C8B-B14F-4D97-AF65-F5344CB8AC3E}">
        <p14:creationId xmlns:p14="http://schemas.microsoft.com/office/powerpoint/2010/main" val="2730013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chart" Target="../charts/char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a mask and a tie&#10;&#10;Description automatically generated">
            <a:extLst>
              <a:ext uri="{FF2B5EF4-FFF2-40B4-BE49-F238E27FC236}">
                <a16:creationId xmlns:a16="http://schemas.microsoft.com/office/drawing/2014/main" id="{0D05314D-43FA-7F81-EDC2-F0DF2A486262}"/>
              </a:ext>
            </a:extLst>
          </p:cNvPr>
          <p:cNvPicPr>
            <a:picLocks noChangeAspect="1"/>
          </p:cNvPicPr>
          <p:nvPr/>
        </p:nvPicPr>
        <p:blipFill>
          <a:blip r:embed="rId3"/>
          <a:stretch>
            <a:fillRect/>
          </a:stretch>
        </p:blipFill>
        <p:spPr>
          <a:xfrm>
            <a:off x="0" y="1974"/>
            <a:ext cx="12192000" cy="6854052"/>
          </a:xfrm>
          <a:prstGeom prst="rect">
            <a:avLst/>
          </a:prstGeom>
        </p:spPr>
      </p:pic>
      <p:sp>
        <p:nvSpPr>
          <p:cNvPr id="12" name="Rectangle 11">
            <a:extLst>
              <a:ext uri="{FF2B5EF4-FFF2-40B4-BE49-F238E27FC236}">
                <a16:creationId xmlns:a16="http://schemas.microsoft.com/office/drawing/2014/main" id="{AA5294FC-FB94-D64D-8800-412D35CDD253}"/>
              </a:ext>
            </a:extLst>
          </p:cNvPr>
          <p:cNvSpPr/>
          <p:nvPr/>
        </p:nvSpPr>
        <p:spPr>
          <a:xfrm>
            <a:off x="0" y="-674168"/>
            <a:ext cx="12585469" cy="7532168"/>
          </a:xfrm>
          <a:prstGeom prst="rect">
            <a:avLst/>
          </a:prstGeom>
          <a:solidFill>
            <a:srgbClr val="0D1E56">
              <a:alpha val="7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8145C20C-AF6D-88C8-665A-ABC2CC8B1746}"/>
              </a:ext>
            </a:extLst>
          </p:cNvPr>
          <p:cNvSpPr>
            <a:spLocks noGrp="1"/>
          </p:cNvSpPr>
          <p:nvPr>
            <p:ph type="ctrTitle"/>
          </p:nvPr>
        </p:nvSpPr>
        <p:spPr>
          <a:xfrm>
            <a:off x="371475" y="453170"/>
            <a:ext cx="3988019" cy="3704859"/>
          </a:xfrm>
        </p:spPr>
        <p:txBody>
          <a:bodyPr>
            <a:normAutofit fontScale="90000"/>
          </a:bodyPr>
          <a:lstStyle/>
          <a:p>
            <a:pPr algn="l"/>
            <a:r>
              <a:rPr lang="en-US" sz="3600" b="1" dirty="0">
                <a:solidFill>
                  <a:schemeClr val="bg1"/>
                </a:solidFill>
                <a:latin typeface="Roboto" panose="02000000000000000000" pitchFamily="2" charset="0"/>
                <a:ea typeface="Roboto" panose="02000000000000000000" pitchFamily="2" charset="0"/>
                <a:cs typeface="Roboto" panose="02000000000000000000" pitchFamily="2" charset="0"/>
              </a:rPr>
              <a:t>The ongoing journey to commitment and </a:t>
            </a:r>
            <a:br>
              <a:rPr lang="en-US" sz="36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3600" b="1" dirty="0">
                <a:solidFill>
                  <a:schemeClr val="bg1"/>
                </a:solidFill>
                <a:latin typeface="Roboto" panose="02000000000000000000" pitchFamily="2" charset="0"/>
                <a:ea typeface="Roboto" panose="02000000000000000000" pitchFamily="2" charset="0"/>
                <a:cs typeface="Roboto" panose="02000000000000000000" pitchFamily="2" charset="0"/>
              </a:rPr>
              <a:t>transformation</a:t>
            </a: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 </a:t>
            </a:r>
            <a:br>
              <a:rPr lang="en-GB" sz="28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3100" b="1" dirty="0">
                <a:solidFill>
                  <a:srgbClr val="C9EAF2"/>
                </a:solidFill>
                <a:effectLst/>
                <a:latin typeface="Roboto" panose="02000000000000000000" pitchFamily="2" charset="0"/>
                <a:ea typeface="Roboto" panose="02000000000000000000" pitchFamily="2" charset="0"/>
                <a:cs typeface="Roboto" panose="02000000000000000000" pitchFamily="2" charset="0"/>
              </a:rPr>
              <a:t>Digital Health in the </a:t>
            </a:r>
            <a:br>
              <a:rPr lang="en-US" sz="3100" b="1" dirty="0">
                <a:solidFill>
                  <a:srgbClr val="C9EAF2"/>
                </a:solidFill>
                <a:effectLst/>
                <a:latin typeface="Roboto" panose="02000000000000000000" pitchFamily="2" charset="0"/>
                <a:ea typeface="Roboto" panose="02000000000000000000" pitchFamily="2" charset="0"/>
                <a:cs typeface="Roboto" panose="02000000000000000000" pitchFamily="2" charset="0"/>
              </a:rPr>
            </a:br>
            <a:r>
              <a:rPr lang="en-US" sz="3100" b="1" dirty="0">
                <a:solidFill>
                  <a:srgbClr val="C9EAF2"/>
                </a:solidFill>
                <a:effectLst/>
                <a:latin typeface="Roboto" panose="02000000000000000000" pitchFamily="2" charset="0"/>
                <a:ea typeface="Roboto" panose="02000000000000000000" pitchFamily="2" charset="0"/>
                <a:cs typeface="Roboto" panose="02000000000000000000" pitchFamily="2" charset="0"/>
              </a:rPr>
              <a:t>European Region</a:t>
            </a:r>
            <a:br>
              <a:rPr lang="en-US" sz="2800" b="1" dirty="0">
                <a:solidFill>
                  <a:schemeClr val="bg1"/>
                </a:solidFill>
                <a:effectLst/>
                <a:latin typeface="Roboto" panose="02000000000000000000" pitchFamily="2" charset="0"/>
                <a:ea typeface="Roboto" panose="02000000000000000000" pitchFamily="2" charset="0"/>
                <a:cs typeface="Roboto" panose="02000000000000000000" pitchFamily="2" charset="0"/>
              </a:rPr>
            </a:br>
            <a:br>
              <a:rPr lang="en-US" sz="3600" b="1" dirty="0">
                <a:solidFill>
                  <a:schemeClr val="bg1"/>
                </a:solidFill>
                <a:effectLst/>
                <a:latin typeface="Roboto" panose="02000000000000000000" pitchFamily="2" charset="0"/>
                <a:ea typeface="Roboto" panose="02000000000000000000" pitchFamily="2" charset="0"/>
                <a:cs typeface="Roboto" panose="02000000000000000000" pitchFamily="2" charset="0"/>
              </a:rPr>
            </a:br>
            <a:endParaRPr lang="en-US" sz="36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5" name="Picture 8" descr="Picture 8">
            <a:extLst>
              <a:ext uri="{FF2B5EF4-FFF2-40B4-BE49-F238E27FC236}">
                <a16:creationId xmlns:a16="http://schemas.microsoft.com/office/drawing/2014/main" id="{F903382D-70D9-AC5B-DE8E-C00487B96FE3}"/>
              </a:ext>
            </a:extLst>
          </p:cNvPr>
          <p:cNvPicPr>
            <a:picLocks noChangeAspect="1"/>
          </p:cNvPicPr>
          <p:nvPr/>
        </p:nvPicPr>
        <p:blipFill>
          <a:blip r:embed="rId4"/>
          <a:stretch>
            <a:fillRect/>
          </a:stretch>
        </p:blipFill>
        <p:spPr>
          <a:xfrm>
            <a:off x="9865341" y="5524940"/>
            <a:ext cx="1298564" cy="709448"/>
          </a:xfrm>
          <a:prstGeom prst="rect">
            <a:avLst/>
          </a:prstGeom>
          <a:ln w="3175">
            <a:miter lim="400000"/>
          </a:ln>
        </p:spPr>
      </p:pic>
      <p:pic>
        <p:nvPicPr>
          <p:cNvPr id="8" name="Image" descr="Image">
            <a:extLst>
              <a:ext uri="{FF2B5EF4-FFF2-40B4-BE49-F238E27FC236}">
                <a16:creationId xmlns:a16="http://schemas.microsoft.com/office/drawing/2014/main" id="{ECCB1E79-590C-5A0D-7980-C3037012D280}"/>
              </a:ext>
            </a:extLst>
          </p:cNvPr>
          <p:cNvPicPr>
            <a:picLocks noChangeAspect="1"/>
          </p:cNvPicPr>
          <p:nvPr/>
        </p:nvPicPr>
        <p:blipFill>
          <a:blip r:embed="rId5"/>
          <a:stretch>
            <a:fillRect/>
          </a:stretch>
        </p:blipFill>
        <p:spPr>
          <a:xfrm>
            <a:off x="451531" y="6010719"/>
            <a:ext cx="263233" cy="185086"/>
          </a:xfrm>
          <a:prstGeom prst="rect">
            <a:avLst/>
          </a:prstGeom>
          <a:ln w="12700">
            <a:miter lim="400000"/>
          </a:ln>
        </p:spPr>
      </p:pic>
      <p:sp>
        <p:nvSpPr>
          <p:cNvPr id="9" name="dnovillo@who.int">
            <a:extLst>
              <a:ext uri="{FF2B5EF4-FFF2-40B4-BE49-F238E27FC236}">
                <a16:creationId xmlns:a16="http://schemas.microsoft.com/office/drawing/2014/main" id="{713644D7-364E-3A9B-83D5-731D74C15467}"/>
              </a:ext>
            </a:extLst>
          </p:cNvPr>
          <p:cNvSpPr txBox="1"/>
          <p:nvPr/>
        </p:nvSpPr>
        <p:spPr>
          <a:xfrm>
            <a:off x="802545" y="5959134"/>
            <a:ext cx="1450075" cy="3077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sz="1200">
                <a:solidFill>
                  <a:srgbClr val="F2F2F2"/>
                </a:solidFill>
                <a:latin typeface="Arial"/>
                <a:ea typeface="Arial"/>
                <a:cs typeface="Arial"/>
                <a:sym typeface="Arial"/>
              </a:defRPr>
            </a:lvl1pPr>
          </a:lstStyle>
          <a:p>
            <a:r>
              <a:rPr lang="en-US" sz="1400" dirty="0"/>
              <a:t>dnovillo</a:t>
            </a:r>
            <a:r>
              <a:rPr sz="1400" dirty="0"/>
              <a:t>@who.int</a:t>
            </a:r>
          </a:p>
        </p:txBody>
      </p:sp>
      <p:sp>
        <p:nvSpPr>
          <p:cNvPr id="10" name="@davidnovillo">
            <a:extLst>
              <a:ext uri="{FF2B5EF4-FFF2-40B4-BE49-F238E27FC236}">
                <a16:creationId xmlns:a16="http://schemas.microsoft.com/office/drawing/2014/main" id="{6180374A-60A8-B313-8293-4F4383EEE3E1}"/>
              </a:ext>
            </a:extLst>
          </p:cNvPr>
          <p:cNvSpPr txBox="1"/>
          <p:nvPr/>
        </p:nvSpPr>
        <p:spPr>
          <a:xfrm>
            <a:off x="2953314" y="5944738"/>
            <a:ext cx="1183976" cy="3077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45719" rIns="45719">
            <a:spAutoFit/>
          </a:bodyPr>
          <a:lstStyle>
            <a:lvl1pPr>
              <a:defRPr sz="1400">
                <a:solidFill>
                  <a:srgbClr val="F2F2F2"/>
                </a:solidFill>
                <a:latin typeface="Arial"/>
                <a:ea typeface="Arial"/>
                <a:cs typeface="Arial"/>
                <a:sym typeface="Arial"/>
              </a:defRPr>
            </a:lvl1pPr>
          </a:lstStyle>
          <a:p>
            <a:r>
              <a:rPr sz="1200" dirty="0"/>
              <a:t>@</a:t>
            </a:r>
            <a:r>
              <a:rPr lang="en-US" dirty="0"/>
              <a:t>davidnovillo</a:t>
            </a:r>
            <a:endParaRPr sz="1200" b="1" dirty="0">
              <a:solidFill>
                <a:srgbClr val="FFFFFF"/>
              </a:solidFill>
            </a:endParaRPr>
          </a:p>
        </p:txBody>
      </p:sp>
      <p:pic>
        <p:nvPicPr>
          <p:cNvPr id="11" name="Image" descr="Image">
            <a:extLst>
              <a:ext uri="{FF2B5EF4-FFF2-40B4-BE49-F238E27FC236}">
                <a16:creationId xmlns:a16="http://schemas.microsoft.com/office/drawing/2014/main" id="{3FD50A08-72F1-61F3-7E95-50CB47C0002B}"/>
              </a:ext>
            </a:extLst>
          </p:cNvPr>
          <p:cNvPicPr>
            <a:picLocks noChangeAspect="1"/>
          </p:cNvPicPr>
          <p:nvPr/>
        </p:nvPicPr>
        <p:blipFill>
          <a:blip r:embed="rId6"/>
          <a:stretch>
            <a:fillRect/>
          </a:stretch>
        </p:blipFill>
        <p:spPr>
          <a:xfrm>
            <a:off x="2514520" y="5991689"/>
            <a:ext cx="263233" cy="213877"/>
          </a:xfrm>
          <a:prstGeom prst="rect">
            <a:avLst/>
          </a:prstGeom>
          <a:ln w="12700">
            <a:miter lim="400000"/>
          </a:ln>
        </p:spPr>
      </p:pic>
      <p:sp>
        <p:nvSpPr>
          <p:cNvPr id="13" name="Subtitle 2">
            <a:extLst>
              <a:ext uri="{FF2B5EF4-FFF2-40B4-BE49-F238E27FC236}">
                <a16:creationId xmlns:a16="http://schemas.microsoft.com/office/drawing/2014/main" id="{8F58BC9E-A27E-0352-EE7C-3E46B0FDF48D}"/>
              </a:ext>
            </a:extLst>
          </p:cNvPr>
          <p:cNvSpPr txBox="1">
            <a:spLocks/>
          </p:cNvSpPr>
          <p:nvPr/>
        </p:nvSpPr>
        <p:spPr>
          <a:xfrm>
            <a:off x="457200" y="4856944"/>
            <a:ext cx="5638800" cy="16557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marL="0" marR="0" indent="0" algn="l" defTabSz="914400" rtl="0" latinLnBrk="0">
              <a:lnSpc>
                <a:spcPct val="100000"/>
              </a:lnSpc>
              <a:spcBef>
                <a:spcPts val="1000"/>
              </a:spcBef>
              <a:spcAft>
                <a:spcPts val="0"/>
              </a:spcAft>
              <a:buClrTx/>
              <a:buSzTx/>
              <a:buFontTx/>
              <a:buNone/>
              <a:tabLst/>
              <a:defRPr sz="2400" b="0" i="0" u="none" strike="noStrike" cap="none" spc="0" baseline="0">
                <a:solidFill>
                  <a:srgbClr val="FFFFFF"/>
                </a:solidFill>
                <a:uFillTx/>
                <a:latin typeface="+mj-lt"/>
                <a:ea typeface="+mj-ea"/>
                <a:cs typeface="+mj-cs"/>
                <a:sym typeface="Calibri"/>
              </a:defRPr>
            </a:lvl1pPr>
            <a:lvl2pPr marL="0" marR="0" indent="457200" algn="l" defTabSz="914400" rtl="0" latinLnBrk="0">
              <a:lnSpc>
                <a:spcPct val="100000"/>
              </a:lnSpc>
              <a:spcBef>
                <a:spcPts val="1000"/>
              </a:spcBef>
              <a:spcAft>
                <a:spcPts val="0"/>
              </a:spcAft>
              <a:buClrTx/>
              <a:buSzTx/>
              <a:buFontTx/>
              <a:buNone/>
              <a:tabLst/>
              <a:defRPr sz="2400" b="0" i="0" u="none" strike="noStrike" cap="none" spc="0" baseline="0">
                <a:solidFill>
                  <a:srgbClr val="FFFFFF"/>
                </a:solidFill>
                <a:uFillTx/>
                <a:latin typeface="+mj-lt"/>
                <a:ea typeface="+mj-ea"/>
                <a:cs typeface="+mj-cs"/>
                <a:sym typeface="Calibri"/>
              </a:defRPr>
            </a:lvl2pPr>
            <a:lvl3pPr marL="0" marR="0" indent="914400" algn="l" defTabSz="914400" rtl="0" latinLnBrk="0">
              <a:lnSpc>
                <a:spcPct val="100000"/>
              </a:lnSpc>
              <a:spcBef>
                <a:spcPts val="1000"/>
              </a:spcBef>
              <a:spcAft>
                <a:spcPts val="0"/>
              </a:spcAft>
              <a:buClrTx/>
              <a:buSzTx/>
              <a:buFontTx/>
              <a:buNone/>
              <a:tabLst/>
              <a:defRPr sz="2400" b="0" i="0" u="none" strike="noStrike" cap="none" spc="0" baseline="0">
                <a:solidFill>
                  <a:srgbClr val="FFFFFF"/>
                </a:solidFill>
                <a:uFillTx/>
                <a:latin typeface="+mj-lt"/>
                <a:ea typeface="+mj-ea"/>
                <a:cs typeface="+mj-cs"/>
                <a:sym typeface="Calibri"/>
              </a:defRPr>
            </a:lvl3pPr>
            <a:lvl4pPr marL="0" marR="0" indent="1371600" algn="l" defTabSz="914400" rtl="0" latinLnBrk="0">
              <a:lnSpc>
                <a:spcPct val="100000"/>
              </a:lnSpc>
              <a:spcBef>
                <a:spcPts val="1000"/>
              </a:spcBef>
              <a:spcAft>
                <a:spcPts val="0"/>
              </a:spcAft>
              <a:buClrTx/>
              <a:buSzTx/>
              <a:buFontTx/>
              <a:buNone/>
              <a:tabLst/>
              <a:defRPr sz="2400" b="0" i="0" u="none" strike="noStrike" cap="none" spc="0" baseline="0">
                <a:solidFill>
                  <a:srgbClr val="FFFFFF"/>
                </a:solidFill>
                <a:uFillTx/>
                <a:latin typeface="+mj-lt"/>
                <a:ea typeface="+mj-ea"/>
                <a:cs typeface="+mj-cs"/>
                <a:sym typeface="Calibri"/>
              </a:defRPr>
            </a:lvl4pPr>
            <a:lvl5pPr marL="0" marR="0" indent="1828800" algn="l" defTabSz="914400" rtl="0" latinLnBrk="0">
              <a:lnSpc>
                <a:spcPct val="100000"/>
              </a:lnSpc>
              <a:spcBef>
                <a:spcPts val="1000"/>
              </a:spcBef>
              <a:spcAft>
                <a:spcPts val="0"/>
              </a:spcAft>
              <a:buClrTx/>
              <a:buSzTx/>
              <a:buFontTx/>
              <a:buNone/>
              <a:tabLst/>
              <a:defRPr sz="2400" b="0" i="0" u="none" strike="noStrike" cap="none" spc="0" baseline="0">
                <a:solidFill>
                  <a:srgbClr val="FFFFFF"/>
                </a:solidFill>
                <a:uFillTx/>
                <a:latin typeface="+mj-lt"/>
                <a:ea typeface="+mj-ea"/>
                <a:cs typeface="+mj-cs"/>
                <a:sym typeface="Calibri"/>
              </a:defRPr>
            </a:lvl5pPr>
            <a:lvl6pPr marL="2463800" marR="0" indent="-1778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6pPr>
            <a:lvl7pPr marL="2921000" marR="0" indent="-1778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7pPr>
            <a:lvl8pPr marL="3378200" marR="0" indent="-1778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8pPr>
            <a:lvl9pPr marL="3835400" marR="0" indent="-177800" algn="l" defTabSz="914400" rtl="0" latinLnBrk="0">
              <a:lnSpc>
                <a:spcPct val="100000"/>
              </a:lnSpc>
              <a:spcBef>
                <a:spcPts val="1000"/>
              </a:spcBef>
              <a:spcAft>
                <a:spcPts val="0"/>
              </a:spcAft>
              <a:buClrTx/>
              <a:buSzPct val="100000"/>
              <a:buFont typeface="Arial"/>
              <a:buChar char="•"/>
              <a:tabLst/>
              <a:defRPr sz="1400" b="0" i="0" u="none" strike="noStrike" cap="none" spc="0" baseline="0">
                <a:solidFill>
                  <a:srgbClr val="000000"/>
                </a:solidFill>
                <a:uFillTx/>
                <a:latin typeface="+mj-lt"/>
                <a:ea typeface="+mj-ea"/>
                <a:cs typeface="+mj-cs"/>
                <a:sym typeface="Calibri"/>
              </a:defRPr>
            </a:lvl9pPr>
          </a:lstStyle>
          <a:p>
            <a:pPr hangingPunct="1">
              <a:spcBef>
                <a:spcPts val="0"/>
              </a:spcBef>
              <a:defRPr sz="1600">
                <a:latin typeface="Roboto Bold"/>
                <a:ea typeface="Roboto Bold"/>
                <a:cs typeface="Roboto Bold"/>
                <a:sym typeface="Roboto Bold"/>
              </a:defRPr>
            </a:pPr>
            <a:r>
              <a:rPr lang="en-US" sz="1800" dirty="0">
                <a:latin typeface="Roboto" panose="02000000000000000000" pitchFamily="2" charset="0"/>
                <a:ea typeface="Roboto" panose="02000000000000000000" pitchFamily="2" charset="0"/>
                <a:cs typeface="Roboto" panose="02000000000000000000" pitchFamily="2" charset="0"/>
                <a:sym typeface="Roboto Bold"/>
              </a:rPr>
              <a:t>David Novillo Ortiz</a:t>
            </a:r>
          </a:p>
          <a:p>
            <a:pPr hangingPunct="1">
              <a:spcBef>
                <a:spcPts val="0"/>
              </a:spcBef>
              <a:defRPr sz="1400" i="1">
                <a:solidFill>
                  <a:srgbClr val="CCCCCC"/>
                </a:solidFill>
                <a:latin typeface="Roboto Regular"/>
                <a:ea typeface="Roboto Regular"/>
                <a:cs typeface="Roboto Regular"/>
                <a:sym typeface="Roboto Regular"/>
              </a:defRPr>
            </a:pPr>
            <a:r>
              <a:rPr lang="en-US" sz="1600" dirty="0">
                <a:solidFill>
                  <a:srgbClr val="CCCCCC"/>
                </a:solidFill>
                <a:latin typeface="Roboto Regular"/>
                <a:ea typeface="Roboto Regular"/>
                <a:cs typeface="Roboto Regular"/>
                <a:sym typeface="Roboto Regular"/>
              </a:rPr>
              <a:t>Regional Adviser, Data, AI and Digital Health</a:t>
            </a:r>
            <a:endParaRPr lang="en-US" sz="1600" dirty="0">
              <a:latin typeface="Roboto Bold"/>
              <a:ea typeface="Roboto Bold"/>
              <a:cs typeface="Roboto Bold"/>
              <a:sym typeface="Roboto Bold"/>
            </a:endParaRPr>
          </a:p>
          <a:p>
            <a:pPr hangingPunct="1">
              <a:spcBef>
                <a:spcPts val="0"/>
              </a:spcBef>
              <a:defRPr sz="1400" i="1">
                <a:solidFill>
                  <a:srgbClr val="CCCCCC"/>
                </a:solidFill>
                <a:latin typeface="Roboto Regular"/>
                <a:ea typeface="Roboto Regular"/>
                <a:cs typeface="Roboto Regular"/>
                <a:sym typeface="Roboto Regular"/>
              </a:defRPr>
            </a:pPr>
            <a:r>
              <a:rPr lang="en-US" sz="1600" dirty="0">
                <a:solidFill>
                  <a:srgbClr val="CCCCCC"/>
                </a:solidFill>
                <a:latin typeface="Roboto Regular"/>
                <a:ea typeface="Roboto Regular"/>
                <a:cs typeface="Roboto Regular"/>
                <a:sym typeface="Roboto Regular"/>
              </a:rPr>
              <a:t>Division of Country Health Policies and Systems</a:t>
            </a:r>
            <a:endParaRPr lang="en-US" sz="1600" dirty="0">
              <a:latin typeface="Roboto Bold"/>
              <a:ea typeface="Roboto Bold"/>
              <a:cs typeface="Roboto Bold"/>
              <a:sym typeface="Roboto Bold"/>
            </a:endParaRPr>
          </a:p>
          <a:p>
            <a:pPr hangingPunct="1">
              <a:spcBef>
                <a:spcPts val="0"/>
              </a:spcBef>
              <a:defRPr sz="1400" i="1">
                <a:solidFill>
                  <a:srgbClr val="CCCCCC"/>
                </a:solidFill>
                <a:latin typeface="Roboto Bold"/>
                <a:ea typeface="Roboto Bold"/>
                <a:cs typeface="Roboto Bold"/>
                <a:sym typeface="Roboto Bold"/>
              </a:defRPr>
            </a:pPr>
            <a:r>
              <a:rPr lang="en-US" sz="1600" dirty="0">
                <a:solidFill>
                  <a:srgbClr val="CCCCCC"/>
                </a:solidFill>
                <a:latin typeface="Roboto Bold"/>
                <a:ea typeface="Roboto Bold"/>
                <a:cs typeface="Roboto Bold"/>
                <a:sym typeface="Roboto Bold"/>
              </a:rPr>
              <a:t>World Health Organization, regional office for Europe</a:t>
            </a:r>
          </a:p>
          <a:p>
            <a:pPr hangingPunct="1">
              <a:spcBef>
                <a:spcPts val="0"/>
              </a:spcBef>
              <a:defRPr sz="1400" i="1">
                <a:solidFill>
                  <a:srgbClr val="CCCCCC"/>
                </a:solidFill>
                <a:latin typeface="Roboto Bold"/>
                <a:ea typeface="Roboto Bold"/>
                <a:cs typeface="Roboto Bold"/>
                <a:sym typeface="Roboto Bold"/>
              </a:defRPr>
            </a:pPr>
            <a:endParaRPr lang="en-US" sz="1800" dirty="0">
              <a:solidFill>
                <a:srgbClr val="CCCCCC"/>
              </a:solidFill>
              <a:latin typeface="Roboto Bold"/>
              <a:ea typeface="Roboto Bold"/>
              <a:cs typeface="Roboto Bold"/>
              <a:sym typeface="Roboto Bold"/>
            </a:endParaRPr>
          </a:p>
        </p:txBody>
      </p:sp>
    </p:spTree>
    <p:extLst>
      <p:ext uri="{BB962C8B-B14F-4D97-AF65-F5344CB8AC3E}">
        <p14:creationId xmlns:p14="http://schemas.microsoft.com/office/powerpoint/2010/main" val="197150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medical professionals walking in a hallway&#10;&#10;Description automatically generated">
            <a:extLst>
              <a:ext uri="{FF2B5EF4-FFF2-40B4-BE49-F238E27FC236}">
                <a16:creationId xmlns:a16="http://schemas.microsoft.com/office/drawing/2014/main" id="{E6CC861E-C9B1-1C42-4B74-C2CC57B98D43}"/>
              </a:ext>
            </a:extLst>
          </p:cNvPr>
          <p:cNvPicPr>
            <a:picLocks noChangeAspect="1"/>
          </p:cNvPicPr>
          <p:nvPr/>
        </p:nvPicPr>
        <p:blipFill>
          <a:blip r:embed="rId2"/>
          <a:stretch>
            <a:fillRect/>
          </a:stretch>
        </p:blipFill>
        <p:spPr>
          <a:xfrm>
            <a:off x="-482136" y="-922711"/>
            <a:ext cx="14824583" cy="7780711"/>
          </a:xfrm>
          <a:prstGeom prst="rect">
            <a:avLst/>
          </a:prstGeom>
        </p:spPr>
      </p:pic>
      <p:sp>
        <p:nvSpPr>
          <p:cNvPr id="12" name="Rectangle 11">
            <a:extLst>
              <a:ext uri="{FF2B5EF4-FFF2-40B4-BE49-F238E27FC236}">
                <a16:creationId xmlns:a16="http://schemas.microsoft.com/office/drawing/2014/main" id="{8324AA2A-80F1-E351-FDFA-1464EBD68407}"/>
              </a:ext>
            </a:extLst>
          </p:cNvPr>
          <p:cNvSpPr/>
          <p:nvPr/>
        </p:nvSpPr>
        <p:spPr>
          <a:xfrm>
            <a:off x="-171450" y="-731520"/>
            <a:ext cx="13004800" cy="7929242"/>
          </a:xfrm>
          <a:prstGeom prst="rect">
            <a:avLst/>
          </a:prstGeom>
          <a:solidFill>
            <a:srgbClr val="0D1E56">
              <a:alpha val="5366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75F36163-B865-758A-58FD-0A173AAA9268}"/>
              </a:ext>
            </a:extLst>
          </p:cNvPr>
          <p:cNvSpPr/>
          <p:nvPr/>
        </p:nvSpPr>
        <p:spPr>
          <a:xfrm>
            <a:off x="-171450" y="-16802"/>
            <a:ext cx="13115108" cy="1090642"/>
          </a:xfrm>
          <a:prstGeom prst="rect">
            <a:avLst/>
          </a:prstGeom>
          <a:gradFill>
            <a:gsLst>
              <a:gs pos="0">
                <a:srgbClr val="00A2BE"/>
              </a:gs>
              <a:gs pos="48000">
                <a:srgbClr val="00A2BE"/>
              </a:gs>
              <a:gs pos="99000">
                <a:srgbClr val="0091AB"/>
              </a:gs>
            </a:gsLst>
            <a:lin ang="16200000" scaled="1"/>
          </a:gradFill>
          <a:ln>
            <a:solidFill>
              <a:srgbClr val="002060"/>
            </a:solidFill>
          </a:ln>
          <a:effectLst>
            <a:outerShdw blurRad="50800" dist="38100" dir="5400000" algn="t" rotWithShape="0">
              <a:prstClr val="black">
                <a:alpha val="32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F57AC9A-A0BA-F501-C042-777A32565705}"/>
              </a:ext>
            </a:extLst>
          </p:cNvPr>
          <p:cNvSpPr txBox="1"/>
          <p:nvPr/>
        </p:nvSpPr>
        <p:spPr>
          <a:xfrm>
            <a:off x="1441812" y="262067"/>
            <a:ext cx="6795246" cy="532903"/>
          </a:xfrm>
          <a:prstGeom prst="rect">
            <a:avLst/>
          </a:prstGeom>
          <a:noFill/>
        </p:spPr>
        <p:txBody>
          <a:bodyPr wrap="square">
            <a:spAutoFit/>
          </a:bodyPr>
          <a:lstStyle/>
          <a:p>
            <a:pPr>
              <a:lnSpc>
                <a:spcPct val="107000"/>
              </a:lnSpc>
              <a:spcAft>
                <a:spcPts val="800"/>
              </a:spcAft>
            </a:pPr>
            <a:r>
              <a:rPr lang="en-US" sz="2800" b="1" dirty="0">
                <a:solidFill>
                  <a:schemeClr val="bg1"/>
                </a:solidFill>
                <a:effectLst/>
                <a:latin typeface="Roboto" panose="02000000000000000000" pitchFamily="2" charset="0"/>
                <a:ea typeface="Roboto" panose="02000000000000000000" pitchFamily="2" charset="0"/>
                <a:cs typeface="Roboto" panose="02000000000000000000" pitchFamily="2" charset="0"/>
              </a:rPr>
              <a:t>The way forward</a:t>
            </a:r>
            <a:endParaRPr lang="en-GB" sz="2800" b="1"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p:txBody>
      </p:sp>
      <p:pic>
        <p:nvPicPr>
          <p:cNvPr id="7" name="Picture 6" descr="A white square with a blue ribbon&#10;&#10;Description automatically generated">
            <a:extLst>
              <a:ext uri="{FF2B5EF4-FFF2-40B4-BE49-F238E27FC236}">
                <a16:creationId xmlns:a16="http://schemas.microsoft.com/office/drawing/2014/main" id="{00439796-57E8-11BB-81E4-1586BAD33782}"/>
              </a:ext>
            </a:extLst>
          </p:cNvPr>
          <p:cNvPicPr>
            <a:picLocks noChangeAspect="1"/>
          </p:cNvPicPr>
          <p:nvPr/>
        </p:nvPicPr>
        <p:blipFill>
          <a:blip r:embed="rId3"/>
          <a:stretch>
            <a:fillRect/>
          </a:stretch>
        </p:blipFill>
        <p:spPr>
          <a:xfrm>
            <a:off x="170162" y="3369318"/>
            <a:ext cx="11818427" cy="2461605"/>
          </a:xfrm>
          <a:prstGeom prst="rect">
            <a:avLst/>
          </a:prstGeom>
        </p:spPr>
      </p:pic>
      <p:sp>
        <p:nvSpPr>
          <p:cNvPr id="15" name="TextBox 14">
            <a:extLst>
              <a:ext uri="{FF2B5EF4-FFF2-40B4-BE49-F238E27FC236}">
                <a16:creationId xmlns:a16="http://schemas.microsoft.com/office/drawing/2014/main" id="{5E1680A5-D7F4-4BB5-59C3-A633536FE78F}"/>
              </a:ext>
            </a:extLst>
          </p:cNvPr>
          <p:cNvSpPr txBox="1"/>
          <p:nvPr/>
        </p:nvSpPr>
        <p:spPr>
          <a:xfrm>
            <a:off x="9785314" y="4484905"/>
            <a:ext cx="2203275" cy="868186"/>
          </a:xfrm>
          <a:prstGeom prst="rect">
            <a:avLst/>
          </a:prstGeom>
          <a:noFill/>
        </p:spPr>
        <p:txBody>
          <a:bodyPr wrap="square">
            <a:spAutoFit/>
          </a:bodyPr>
          <a:lstStyle/>
          <a:p>
            <a:pPr algn="ctr">
              <a:lnSpc>
                <a:spcPct val="107000"/>
              </a:lnSpc>
              <a:spcAft>
                <a:spcPts val="800"/>
              </a:spcAft>
            </a:pPr>
            <a:r>
              <a:rPr lang="en-US" sz="1600" b="1" dirty="0">
                <a:solidFill>
                  <a:srgbClr val="0091AB"/>
                </a:solidFill>
                <a:effectLst/>
                <a:latin typeface="Roboto" panose="02000000000000000000" pitchFamily="2" charset="0"/>
                <a:ea typeface="Roboto" panose="02000000000000000000" pitchFamily="2" charset="0"/>
                <a:cs typeface="Roboto" panose="02000000000000000000" pitchFamily="2" charset="0"/>
              </a:rPr>
              <a:t>Promote patient-centered care and digital inclusion</a:t>
            </a:r>
            <a:endParaRPr lang="en-GB" sz="1600" b="1" dirty="0">
              <a:solidFill>
                <a:srgbClr val="0091AB"/>
              </a:solidFill>
              <a:effectLst/>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07CDB6DB-2250-DBCC-D58A-58C2AA8B70FA}"/>
              </a:ext>
            </a:extLst>
          </p:cNvPr>
          <p:cNvSpPr txBox="1"/>
          <p:nvPr/>
        </p:nvSpPr>
        <p:spPr>
          <a:xfrm>
            <a:off x="186787" y="4586395"/>
            <a:ext cx="2153464" cy="619272"/>
          </a:xfrm>
          <a:prstGeom prst="rect">
            <a:avLst/>
          </a:prstGeom>
          <a:noFill/>
        </p:spPr>
        <p:txBody>
          <a:bodyPr wrap="square">
            <a:spAutoFit/>
          </a:bodyPr>
          <a:lstStyle/>
          <a:p>
            <a:pPr algn="ctr">
              <a:lnSpc>
                <a:spcPct val="107000"/>
              </a:lnSpc>
              <a:spcAft>
                <a:spcPts val="800"/>
              </a:spcAft>
            </a:pPr>
            <a:r>
              <a:rPr lang="en-US" sz="1600" b="1" dirty="0">
                <a:solidFill>
                  <a:srgbClr val="0091AB"/>
                </a:solidFill>
                <a:effectLst/>
                <a:latin typeface="Roboto" panose="02000000000000000000" pitchFamily="2" charset="0"/>
                <a:ea typeface="Roboto" panose="02000000000000000000" pitchFamily="2" charset="0"/>
                <a:cs typeface="Roboto" panose="02000000000000000000" pitchFamily="2" charset="0"/>
              </a:rPr>
              <a:t>Establish Effective Governance</a:t>
            </a:r>
          </a:p>
        </p:txBody>
      </p:sp>
      <p:sp>
        <p:nvSpPr>
          <p:cNvPr id="9" name="TextBox 8">
            <a:extLst>
              <a:ext uri="{FF2B5EF4-FFF2-40B4-BE49-F238E27FC236}">
                <a16:creationId xmlns:a16="http://schemas.microsoft.com/office/drawing/2014/main" id="{A67C538F-AA28-FE02-F3AC-71D54F76F64E}"/>
              </a:ext>
            </a:extLst>
          </p:cNvPr>
          <p:cNvSpPr txBox="1"/>
          <p:nvPr/>
        </p:nvSpPr>
        <p:spPr>
          <a:xfrm>
            <a:off x="2570875" y="4369316"/>
            <a:ext cx="2203275" cy="1130951"/>
          </a:xfrm>
          <a:prstGeom prst="rect">
            <a:avLst/>
          </a:prstGeom>
          <a:noFill/>
        </p:spPr>
        <p:txBody>
          <a:bodyPr wrap="square">
            <a:spAutoFit/>
          </a:bodyPr>
          <a:lstStyle/>
          <a:p>
            <a:pPr algn="ctr">
              <a:lnSpc>
                <a:spcPct val="107000"/>
              </a:lnSpc>
              <a:spcAft>
                <a:spcPts val="800"/>
              </a:spcAft>
            </a:pPr>
            <a:r>
              <a:rPr lang="en-US" sz="1600" b="1" dirty="0">
                <a:solidFill>
                  <a:srgbClr val="0091AB"/>
                </a:solidFill>
                <a:effectLst/>
                <a:latin typeface="Roboto" panose="02000000000000000000" pitchFamily="2" charset="0"/>
                <a:ea typeface="Roboto" panose="02000000000000000000" pitchFamily="2" charset="0"/>
                <a:cs typeface="Roboto" panose="02000000000000000000" pitchFamily="2" charset="0"/>
              </a:rPr>
              <a:t>Develop robust evaluation guidelines and increase digital health literacy</a:t>
            </a:r>
          </a:p>
        </p:txBody>
      </p:sp>
      <p:sp>
        <p:nvSpPr>
          <p:cNvPr id="11" name="TextBox 10">
            <a:extLst>
              <a:ext uri="{FF2B5EF4-FFF2-40B4-BE49-F238E27FC236}">
                <a16:creationId xmlns:a16="http://schemas.microsoft.com/office/drawing/2014/main" id="{463200A7-7871-AE81-3DA1-C14BE8770EA0}"/>
              </a:ext>
            </a:extLst>
          </p:cNvPr>
          <p:cNvSpPr txBox="1"/>
          <p:nvPr/>
        </p:nvSpPr>
        <p:spPr>
          <a:xfrm>
            <a:off x="5004775" y="4466180"/>
            <a:ext cx="2153450" cy="867482"/>
          </a:xfrm>
          <a:prstGeom prst="rect">
            <a:avLst/>
          </a:prstGeom>
          <a:noFill/>
        </p:spPr>
        <p:txBody>
          <a:bodyPr wrap="square">
            <a:spAutoFit/>
          </a:bodyPr>
          <a:lstStyle/>
          <a:p>
            <a:pPr algn="ctr">
              <a:lnSpc>
                <a:spcPct val="107000"/>
              </a:lnSpc>
              <a:spcAft>
                <a:spcPts val="800"/>
              </a:spcAft>
            </a:pPr>
            <a:r>
              <a:rPr lang="en-US" sz="1600" b="1" dirty="0">
                <a:solidFill>
                  <a:srgbClr val="0091AB"/>
                </a:solidFill>
                <a:effectLst/>
                <a:latin typeface="Roboto" panose="02000000000000000000" pitchFamily="2" charset="0"/>
                <a:ea typeface="Roboto" panose="02000000000000000000" pitchFamily="2" charset="0"/>
                <a:cs typeface="Roboto" panose="02000000000000000000" pitchFamily="2" charset="0"/>
              </a:rPr>
              <a:t>Ensure sustainable financing and collaboration</a:t>
            </a:r>
          </a:p>
        </p:txBody>
      </p:sp>
      <p:sp>
        <p:nvSpPr>
          <p:cNvPr id="13" name="TextBox 12">
            <a:extLst>
              <a:ext uri="{FF2B5EF4-FFF2-40B4-BE49-F238E27FC236}">
                <a16:creationId xmlns:a16="http://schemas.microsoft.com/office/drawing/2014/main" id="{38DEFCA8-992E-A31B-8EF3-8FD65D49A76F}"/>
              </a:ext>
            </a:extLst>
          </p:cNvPr>
          <p:cNvSpPr txBox="1"/>
          <p:nvPr/>
        </p:nvSpPr>
        <p:spPr>
          <a:xfrm>
            <a:off x="7401239" y="4386772"/>
            <a:ext cx="2153450" cy="1130951"/>
          </a:xfrm>
          <a:prstGeom prst="rect">
            <a:avLst/>
          </a:prstGeom>
          <a:noFill/>
        </p:spPr>
        <p:txBody>
          <a:bodyPr wrap="square">
            <a:spAutoFit/>
          </a:bodyPr>
          <a:lstStyle/>
          <a:p>
            <a:pPr algn="ctr">
              <a:lnSpc>
                <a:spcPct val="107000"/>
              </a:lnSpc>
              <a:spcAft>
                <a:spcPts val="800"/>
              </a:spcAft>
            </a:pPr>
            <a:r>
              <a:rPr lang="en-US" sz="1600" b="1" dirty="0">
                <a:solidFill>
                  <a:srgbClr val="0091AB"/>
                </a:solidFill>
                <a:effectLst/>
                <a:latin typeface="Roboto" panose="02000000000000000000" pitchFamily="2" charset="0"/>
                <a:ea typeface="Roboto" panose="02000000000000000000" pitchFamily="2" charset="0"/>
                <a:cs typeface="Roboto" panose="02000000000000000000" pitchFamily="2" charset="0"/>
              </a:rPr>
              <a:t>Address interoperability and standardize health data</a:t>
            </a:r>
          </a:p>
        </p:txBody>
      </p:sp>
    </p:spTree>
    <p:extLst>
      <p:ext uri="{BB962C8B-B14F-4D97-AF65-F5344CB8AC3E}">
        <p14:creationId xmlns:p14="http://schemas.microsoft.com/office/powerpoint/2010/main" val="1712706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in a white coat&#10;&#10;Description automatically generated">
            <a:extLst>
              <a:ext uri="{FF2B5EF4-FFF2-40B4-BE49-F238E27FC236}">
                <a16:creationId xmlns:a16="http://schemas.microsoft.com/office/drawing/2014/main" id="{46E36CE1-DB52-3247-1A37-58F29D1941EB}"/>
              </a:ext>
            </a:extLst>
          </p:cNvPr>
          <p:cNvPicPr>
            <a:picLocks noChangeAspect="1"/>
          </p:cNvPicPr>
          <p:nvPr/>
        </p:nvPicPr>
        <p:blipFill>
          <a:blip r:embed="rId3"/>
          <a:stretch>
            <a:fillRect/>
          </a:stretch>
        </p:blipFill>
        <p:spPr>
          <a:xfrm>
            <a:off x="-1" y="12560"/>
            <a:ext cx="12352713" cy="6922948"/>
          </a:xfrm>
          <a:prstGeom prst="rect">
            <a:avLst/>
          </a:prstGeom>
        </p:spPr>
      </p:pic>
      <p:sp>
        <p:nvSpPr>
          <p:cNvPr id="11" name="Rectangle 10">
            <a:extLst>
              <a:ext uri="{FF2B5EF4-FFF2-40B4-BE49-F238E27FC236}">
                <a16:creationId xmlns:a16="http://schemas.microsoft.com/office/drawing/2014/main" id="{1AAEA687-C873-7E83-060B-23826BDCB424}"/>
              </a:ext>
            </a:extLst>
          </p:cNvPr>
          <p:cNvSpPr/>
          <p:nvPr/>
        </p:nvSpPr>
        <p:spPr>
          <a:xfrm>
            <a:off x="-326045" y="-490587"/>
            <a:ext cx="13004800" cy="7929242"/>
          </a:xfrm>
          <a:prstGeom prst="rect">
            <a:avLst/>
          </a:prstGeom>
          <a:solidFill>
            <a:srgbClr val="0D1E56">
              <a:alpha val="6001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EA9AF109-C41A-7350-2C9A-1C733CF9E39D}"/>
              </a:ext>
            </a:extLst>
          </p:cNvPr>
          <p:cNvSpPr txBox="1">
            <a:spLocks/>
          </p:cNvSpPr>
          <p:nvPr/>
        </p:nvSpPr>
        <p:spPr>
          <a:xfrm>
            <a:off x="7605432" y="2988360"/>
            <a:ext cx="10311659" cy="23142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chemeClr val="bg1"/>
                </a:solidFill>
                <a:latin typeface="Roboto" panose="02000000000000000000" pitchFamily="2" charset="0"/>
                <a:ea typeface="Roboto" panose="02000000000000000000" pitchFamily="2" charset="0"/>
                <a:cs typeface="Roboto" panose="02000000000000000000" pitchFamily="2" charset="0"/>
              </a:rPr>
              <a:t>Thank you</a:t>
            </a:r>
            <a:endParaRPr lang="en-US" sz="5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5" name="Picture 8" descr="Picture 8">
            <a:extLst>
              <a:ext uri="{FF2B5EF4-FFF2-40B4-BE49-F238E27FC236}">
                <a16:creationId xmlns:a16="http://schemas.microsoft.com/office/drawing/2014/main" id="{71BD65C6-EB07-4C27-1216-187AAE675232}"/>
              </a:ext>
            </a:extLst>
          </p:cNvPr>
          <p:cNvPicPr>
            <a:picLocks noChangeAspect="1"/>
          </p:cNvPicPr>
          <p:nvPr/>
        </p:nvPicPr>
        <p:blipFill>
          <a:blip r:embed="rId4"/>
          <a:stretch>
            <a:fillRect/>
          </a:stretch>
        </p:blipFill>
        <p:spPr>
          <a:xfrm>
            <a:off x="10464402" y="5670339"/>
            <a:ext cx="1298564" cy="709448"/>
          </a:xfrm>
          <a:prstGeom prst="rect">
            <a:avLst/>
          </a:prstGeom>
          <a:ln w="3175">
            <a:miter lim="400000"/>
          </a:ln>
        </p:spPr>
      </p:pic>
      <p:pic>
        <p:nvPicPr>
          <p:cNvPr id="7" name="Picture 6">
            <a:extLst>
              <a:ext uri="{FF2B5EF4-FFF2-40B4-BE49-F238E27FC236}">
                <a16:creationId xmlns:a16="http://schemas.microsoft.com/office/drawing/2014/main" id="{2F8E6C81-E1AB-E7AE-5115-E214CAFE5A18}"/>
              </a:ext>
            </a:extLst>
          </p:cNvPr>
          <p:cNvPicPr>
            <a:picLocks noChangeAspect="1"/>
          </p:cNvPicPr>
          <p:nvPr/>
        </p:nvPicPr>
        <p:blipFill>
          <a:blip r:embed="rId5"/>
          <a:stretch>
            <a:fillRect/>
          </a:stretch>
        </p:blipFill>
        <p:spPr>
          <a:xfrm>
            <a:off x="497670" y="4158029"/>
            <a:ext cx="1878736" cy="1878736"/>
          </a:xfrm>
          <a:prstGeom prst="rect">
            <a:avLst/>
          </a:prstGeom>
        </p:spPr>
      </p:pic>
      <p:sp>
        <p:nvSpPr>
          <p:cNvPr id="2" name="Title 1">
            <a:extLst>
              <a:ext uri="{FF2B5EF4-FFF2-40B4-BE49-F238E27FC236}">
                <a16:creationId xmlns:a16="http://schemas.microsoft.com/office/drawing/2014/main" id="{FBC18A7F-C2BC-92E6-F5D3-B93907C177AE}"/>
              </a:ext>
            </a:extLst>
          </p:cNvPr>
          <p:cNvSpPr txBox="1">
            <a:spLocks/>
          </p:cNvSpPr>
          <p:nvPr/>
        </p:nvSpPr>
        <p:spPr>
          <a:xfrm>
            <a:off x="371475" y="453170"/>
            <a:ext cx="3988019" cy="3704859"/>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Roboto" panose="02000000000000000000" pitchFamily="2" charset="0"/>
                <a:ea typeface="Roboto" panose="02000000000000000000" pitchFamily="2" charset="0"/>
                <a:cs typeface="Roboto" panose="02000000000000000000" pitchFamily="2" charset="0"/>
              </a:rPr>
              <a:t>The ongoing journey to commitment and </a:t>
            </a:r>
            <a:br>
              <a:rPr lang="en-US" sz="36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3600" b="1" dirty="0">
                <a:solidFill>
                  <a:schemeClr val="bg1"/>
                </a:solidFill>
                <a:latin typeface="Roboto" panose="02000000000000000000" pitchFamily="2" charset="0"/>
                <a:ea typeface="Roboto" panose="02000000000000000000" pitchFamily="2" charset="0"/>
                <a:cs typeface="Roboto" panose="02000000000000000000" pitchFamily="2" charset="0"/>
              </a:rPr>
              <a:t>transformation</a:t>
            </a:r>
            <a:r>
              <a:rPr lang="en-GB" sz="3600" b="1" dirty="0">
                <a:solidFill>
                  <a:schemeClr val="bg1"/>
                </a:solidFill>
                <a:latin typeface="Roboto" panose="02000000000000000000" pitchFamily="2" charset="0"/>
                <a:ea typeface="Roboto" panose="02000000000000000000" pitchFamily="2" charset="0"/>
                <a:cs typeface="Roboto" panose="02000000000000000000" pitchFamily="2" charset="0"/>
              </a:rPr>
              <a:t> </a:t>
            </a:r>
            <a:br>
              <a:rPr lang="en-GB" sz="28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3100" b="1" dirty="0">
                <a:solidFill>
                  <a:srgbClr val="C9EAF2"/>
                </a:solidFill>
                <a:latin typeface="Roboto" panose="02000000000000000000" pitchFamily="2" charset="0"/>
                <a:ea typeface="Roboto" panose="02000000000000000000" pitchFamily="2" charset="0"/>
                <a:cs typeface="Roboto" panose="02000000000000000000" pitchFamily="2" charset="0"/>
              </a:rPr>
              <a:t>Digital Health in the </a:t>
            </a:r>
            <a:br>
              <a:rPr lang="en-US" sz="3100" b="1" dirty="0">
                <a:solidFill>
                  <a:srgbClr val="C9EAF2"/>
                </a:solidFill>
                <a:latin typeface="Roboto" panose="02000000000000000000" pitchFamily="2" charset="0"/>
                <a:ea typeface="Roboto" panose="02000000000000000000" pitchFamily="2" charset="0"/>
                <a:cs typeface="Roboto" panose="02000000000000000000" pitchFamily="2" charset="0"/>
              </a:rPr>
            </a:br>
            <a:r>
              <a:rPr lang="en-US" sz="3100" b="1" dirty="0">
                <a:solidFill>
                  <a:srgbClr val="C9EAF2"/>
                </a:solidFill>
                <a:latin typeface="Roboto" panose="02000000000000000000" pitchFamily="2" charset="0"/>
                <a:ea typeface="Roboto" panose="02000000000000000000" pitchFamily="2" charset="0"/>
                <a:cs typeface="Roboto" panose="02000000000000000000" pitchFamily="2" charset="0"/>
              </a:rPr>
              <a:t>European Region</a:t>
            </a:r>
            <a:br>
              <a:rPr lang="en-US" sz="2800" b="1" dirty="0">
                <a:solidFill>
                  <a:schemeClr val="bg1"/>
                </a:solidFill>
                <a:latin typeface="Roboto" panose="02000000000000000000" pitchFamily="2" charset="0"/>
                <a:ea typeface="Roboto" panose="02000000000000000000" pitchFamily="2" charset="0"/>
                <a:cs typeface="Roboto" panose="02000000000000000000" pitchFamily="2" charset="0"/>
              </a:rPr>
            </a:br>
            <a:br>
              <a:rPr lang="en-US" sz="3600" b="1" dirty="0">
                <a:solidFill>
                  <a:schemeClr val="bg1"/>
                </a:solidFill>
                <a:latin typeface="Roboto" panose="02000000000000000000" pitchFamily="2" charset="0"/>
                <a:ea typeface="Roboto" panose="02000000000000000000" pitchFamily="2" charset="0"/>
                <a:cs typeface="Roboto" panose="02000000000000000000" pitchFamily="2" charset="0"/>
              </a:rPr>
            </a:br>
            <a:endParaRPr lang="en-US" sz="36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qr code with a logo&#10;&#10;Description automatically generated">
            <a:extLst>
              <a:ext uri="{FF2B5EF4-FFF2-40B4-BE49-F238E27FC236}">
                <a16:creationId xmlns:a16="http://schemas.microsoft.com/office/drawing/2014/main" id="{3CA79FB0-E759-02D1-A333-A34353B66BB5}"/>
              </a:ext>
            </a:extLst>
          </p:cNvPr>
          <p:cNvPicPr>
            <a:picLocks noChangeAspect="1"/>
          </p:cNvPicPr>
          <p:nvPr/>
        </p:nvPicPr>
        <p:blipFill>
          <a:blip r:embed="rId6"/>
          <a:stretch>
            <a:fillRect/>
          </a:stretch>
        </p:blipFill>
        <p:spPr>
          <a:xfrm>
            <a:off x="497670" y="4158029"/>
            <a:ext cx="1878736" cy="1878736"/>
          </a:xfrm>
          <a:prstGeom prst="rect">
            <a:avLst/>
          </a:prstGeom>
        </p:spPr>
      </p:pic>
    </p:spTree>
    <p:extLst>
      <p:ext uri="{BB962C8B-B14F-4D97-AF65-F5344CB8AC3E}">
        <p14:creationId xmlns:p14="http://schemas.microsoft.com/office/powerpoint/2010/main" val="3207248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few women wearing scrubs looking at a tablet&#10;&#10;Description automatically generated">
            <a:extLst>
              <a:ext uri="{FF2B5EF4-FFF2-40B4-BE49-F238E27FC236}">
                <a16:creationId xmlns:a16="http://schemas.microsoft.com/office/drawing/2014/main" id="{7A24414D-55A5-B3A3-C50C-B08021C1F087}"/>
              </a:ext>
            </a:extLst>
          </p:cNvPr>
          <p:cNvPicPr>
            <a:picLocks noChangeAspect="1"/>
          </p:cNvPicPr>
          <p:nvPr/>
        </p:nvPicPr>
        <p:blipFill>
          <a:blip r:embed="rId3"/>
          <a:stretch>
            <a:fillRect/>
          </a:stretch>
        </p:blipFill>
        <p:spPr>
          <a:xfrm>
            <a:off x="34759" y="-85781"/>
            <a:ext cx="12546922" cy="7052235"/>
          </a:xfrm>
          <a:prstGeom prst="rect">
            <a:avLst/>
          </a:prstGeom>
        </p:spPr>
      </p:pic>
      <p:sp>
        <p:nvSpPr>
          <p:cNvPr id="10" name="Rectangle 9">
            <a:extLst>
              <a:ext uri="{FF2B5EF4-FFF2-40B4-BE49-F238E27FC236}">
                <a16:creationId xmlns:a16="http://schemas.microsoft.com/office/drawing/2014/main" id="{68A30C19-EA36-F3E6-4B1A-AB1C7FA5A3B3}"/>
              </a:ext>
            </a:extLst>
          </p:cNvPr>
          <p:cNvSpPr/>
          <p:nvPr/>
        </p:nvSpPr>
        <p:spPr>
          <a:xfrm>
            <a:off x="-175574" y="-229112"/>
            <a:ext cx="13004800" cy="7195566"/>
          </a:xfrm>
          <a:prstGeom prst="rect">
            <a:avLst/>
          </a:prstGeom>
          <a:solidFill>
            <a:srgbClr val="0D1E56">
              <a:alpha val="7295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8" descr="Picture 8">
            <a:extLst>
              <a:ext uri="{FF2B5EF4-FFF2-40B4-BE49-F238E27FC236}">
                <a16:creationId xmlns:a16="http://schemas.microsoft.com/office/drawing/2014/main" id="{F903382D-70D9-AC5B-DE8E-C00487B96FE3}"/>
              </a:ext>
            </a:extLst>
          </p:cNvPr>
          <p:cNvPicPr>
            <a:picLocks noChangeAspect="1"/>
          </p:cNvPicPr>
          <p:nvPr/>
        </p:nvPicPr>
        <p:blipFill>
          <a:blip r:embed="rId4"/>
          <a:stretch>
            <a:fillRect/>
          </a:stretch>
        </p:blipFill>
        <p:spPr>
          <a:xfrm>
            <a:off x="10469499" y="5786280"/>
            <a:ext cx="1298564" cy="709448"/>
          </a:xfrm>
          <a:prstGeom prst="rect">
            <a:avLst/>
          </a:prstGeom>
          <a:ln w="3175">
            <a:miter lim="400000"/>
          </a:ln>
        </p:spPr>
      </p:pic>
      <p:sp>
        <p:nvSpPr>
          <p:cNvPr id="3" name="TextBox 2">
            <a:extLst>
              <a:ext uri="{FF2B5EF4-FFF2-40B4-BE49-F238E27FC236}">
                <a16:creationId xmlns:a16="http://schemas.microsoft.com/office/drawing/2014/main" id="{6A3295C4-1357-616B-7795-6AD6514EE415}"/>
              </a:ext>
            </a:extLst>
          </p:cNvPr>
          <p:cNvSpPr txBox="1"/>
          <p:nvPr/>
        </p:nvSpPr>
        <p:spPr>
          <a:xfrm>
            <a:off x="2618809" y="1425150"/>
            <a:ext cx="9149254" cy="4361130"/>
          </a:xfrm>
          <a:prstGeom prst="rect">
            <a:avLst/>
          </a:prstGeom>
          <a:noFill/>
        </p:spPr>
        <p:txBody>
          <a:bodyPr wrap="square">
            <a:spAutoFit/>
          </a:bodyPr>
          <a:lstStyle/>
          <a:p>
            <a:pPr>
              <a:lnSpc>
                <a:spcPct val="107000"/>
              </a:lnSpc>
              <a:spcAft>
                <a:spcPts val="800"/>
              </a:spcAft>
            </a:pPr>
            <a:r>
              <a:rPr lang="en-US" sz="1800" b="1" dirty="0">
                <a:solidFill>
                  <a:schemeClr val="bg1"/>
                </a:solidFill>
                <a:effectLst/>
                <a:latin typeface="Roboto" panose="02000000000000000000" pitchFamily="2" charset="0"/>
                <a:ea typeface="Roboto" panose="02000000000000000000" pitchFamily="2" charset="0"/>
                <a:cs typeface="Roboto" panose="02000000000000000000" pitchFamily="2" charset="0"/>
              </a:rPr>
              <a:t>Part 1 - The Leaders - National Digital Health Governance</a:t>
            </a:r>
          </a:p>
          <a:p>
            <a:pPr>
              <a:lnSpc>
                <a:spcPct val="107000"/>
              </a:lnSpc>
              <a:spcAft>
                <a:spcPts val="800"/>
              </a:spcAft>
            </a:pPr>
            <a:endParaRPr lang="en-GB" sz="1800" b="1"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a:lnSpc>
                <a:spcPct val="107000"/>
              </a:lnSpc>
              <a:spcAft>
                <a:spcPts val="800"/>
              </a:spcAft>
            </a:pPr>
            <a:r>
              <a:rPr lang="en-US" sz="1800" b="1" dirty="0">
                <a:solidFill>
                  <a:schemeClr val="bg1"/>
                </a:solidFill>
                <a:effectLst/>
                <a:latin typeface="Roboto" panose="02000000000000000000" pitchFamily="2" charset="0"/>
                <a:ea typeface="Roboto" panose="02000000000000000000" pitchFamily="2" charset="0"/>
                <a:cs typeface="Roboto" panose="02000000000000000000" pitchFamily="2" charset="0"/>
              </a:rPr>
              <a:t>Part 2 - The Lifelines - Electronic Health Records</a:t>
            </a:r>
          </a:p>
          <a:p>
            <a:pPr>
              <a:lnSpc>
                <a:spcPct val="107000"/>
              </a:lnSpc>
              <a:spcAft>
                <a:spcPts val="800"/>
              </a:spcAft>
            </a:pPr>
            <a:endParaRPr lang="en-GB" sz="1800" b="1"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a:lnSpc>
                <a:spcPct val="107000"/>
              </a:lnSpc>
              <a:spcAft>
                <a:spcPts val="800"/>
              </a:spcAft>
            </a:pPr>
            <a:r>
              <a:rPr lang="en-US" sz="1800" b="1" dirty="0">
                <a:solidFill>
                  <a:schemeClr val="bg1"/>
                </a:solidFill>
                <a:effectLst/>
                <a:latin typeface="Roboto" panose="02000000000000000000" pitchFamily="2" charset="0"/>
                <a:ea typeface="Roboto" panose="02000000000000000000" pitchFamily="2" charset="0"/>
                <a:cs typeface="Roboto" panose="02000000000000000000" pitchFamily="2" charset="0"/>
              </a:rPr>
              <a:t>Part 3 - Bridging Distances – Telehealth</a:t>
            </a:r>
          </a:p>
          <a:p>
            <a:pPr>
              <a:lnSpc>
                <a:spcPct val="107000"/>
              </a:lnSpc>
              <a:spcAft>
                <a:spcPts val="800"/>
              </a:spcAft>
            </a:pPr>
            <a:endParaRPr lang="en-GB" sz="1800" b="1"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a:lnSpc>
                <a:spcPct val="107000"/>
              </a:lnSpc>
              <a:spcAft>
                <a:spcPts val="800"/>
              </a:spcAft>
            </a:pPr>
            <a:r>
              <a:rPr lang="en-US" sz="1800" b="1" dirty="0">
                <a:solidFill>
                  <a:schemeClr val="bg1"/>
                </a:solidFill>
                <a:effectLst/>
                <a:latin typeface="Roboto" panose="02000000000000000000" pitchFamily="2" charset="0"/>
                <a:ea typeface="Roboto" panose="02000000000000000000" pitchFamily="2" charset="0"/>
                <a:cs typeface="Roboto" panose="02000000000000000000" pitchFamily="2" charset="0"/>
              </a:rPr>
              <a:t>Part 4 - Health In your Hands - Mobile Health and Health Apps</a:t>
            </a:r>
          </a:p>
          <a:p>
            <a:pPr>
              <a:lnSpc>
                <a:spcPct val="107000"/>
              </a:lnSpc>
              <a:spcAft>
                <a:spcPts val="800"/>
              </a:spcAft>
            </a:pPr>
            <a:endParaRPr lang="en-GB" sz="1800" b="1"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a:lnSpc>
                <a:spcPct val="107000"/>
              </a:lnSpc>
              <a:spcAft>
                <a:spcPts val="800"/>
              </a:spcAft>
            </a:pPr>
            <a:r>
              <a:rPr lang="en-US" sz="1800" b="1" dirty="0">
                <a:solidFill>
                  <a:schemeClr val="bg1"/>
                </a:solidFill>
                <a:effectLst/>
                <a:latin typeface="Roboto" panose="02000000000000000000" pitchFamily="2" charset="0"/>
                <a:ea typeface="Roboto" panose="02000000000000000000" pitchFamily="2" charset="0"/>
                <a:cs typeface="Roboto" panose="02000000000000000000" pitchFamily="2" charset="0"/>
              </a:rPr>
              <a:t>Part 5 - The Power of Knowledge - Big Data and Advanced Analytics for Health</a:t>
            </a:r>
          </a:p>
          <a:p>
            <a:pPr>
              <a:lnSpc>
                <a:spcPct val="107000"/>
              </a:lnSpc>
              <a:spcAft>
                <a:spcPts val="800"/>
              </a:spcAft>
            </a:pPr>
            <a:endParaRPr lang="en-GB" sz="1800" b="1"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a:lnSpc>
                <a:spcPct val="107000"/>
              </a:lnSpc>
              <a:spcAft>
                <a:spcPts val="800"/>
              </a:spcAft>
            </a:pPr>
            <a:r>
              <a:rPr lang="en-US" sz="1800" b="1" dirty="0">
                <a:solidFill>
                  <a:schemeClr val="bg1"/>
                </a:solidFill>
                <a:effectLst/>
                <a:latin typeface="Roboto" panose="02000000000000000000" pitchFamily="2" charset="0"/>
                <a:ea typeface="Roboto" panose="02000000000000000000" pitchFamily="2" charset="0"/>
                <a:cs typeface="Roboto" panose="02000000000000000000" pitchFamily="2" charset="0"/>
              </a:rPr>
              <a:t>Part 6 - Sharing is Caring - Access to and Sharing of Data</a:t>
            </a:r>
            <a:endParaRPr lang="en-GB" sz="1800" b="1"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p:txBody>
      </p:sp>
      <p:sp>
        <p:nvSpPr>
          <p:cNvPr id="8" name="Rectangle 7">
            <a:extLst>
              <a:ext uri="{FF2B5EF4-FFF2-40B4-BE49-F238E27FC236}">
                <a16:creationId xmlns:a16="http://schemas.microsoft.com/office/drawing/2014/main" id="{8B3E0BC8-396B-359A-26DF-006240342BEA}"/>
              </a:ext>
            </a:extLst>
          </p:cNvPr>
          <p:cNvSpPr/>
          <p:nvPr/>
        </p:nvSpPr>
        <p:spPr>
          <a:xfrm>
            <a:off x="0" y="-65328"/>
            <a:ext cx="13547672" cy="1029659"/>
          </a:xfrm>
          <a:prstGeom prst="rect">
            <a:avLst/>
          </a:prstGeom>
          <a:gradFill flip="none" rotWithShape="1">
            <a:gsLst>
              <a:gs pos="0">
                <a:srgbClr val="00A2BE"/>
              </a:gs>
              <a:gs pos="48000">
                <a:srgbClr val="00A2BE"/>
              </a:gs>
              <a:gs pos="99000">
                <a:srgbClr val="0091AB"/>
              </a:gs>
            </a:gsLst>
            <a:lin ang="16200000" scaled="1"/>
            <a:tileRect/>
          </a:gradFill>
          <a:ln>
            <a:solidFill>
              <a:srgbClr val="002060"/>
            </a:solidFill>
          </a:ln>
          <a:effectLst>
            <a:outerShdw blurRad="50800" dist="38100" dir="5400000" algn="t" rotWithShape="0">
              <a:prstClr val="black">
                <a:alpha val="32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7AAE976-F1AA-07D9-FC8D-9C43239CF77B}"/>
              </a:ext>
            </a:extLst>
          </p:cNvPr>
          <p:cNvSpPr txBox="1"/>
          <p:nvPr/>
        </p:nvSpPr>
        <p:spPr>
          <a:xfrm>
            <a:off x="1409710" y="282557"/>
            <a:ext cx="7998030" cy="461665"/>
          </a:xfrm>
          <a:prstGeom prst="rect">
            <a:avLst/>
          </a:prstGeom>
          <a:noFill/>
        </p:spPr>
        <p:txBody>
          <a:bodyPr wrap="square">
            <a:spAutoFit/>
          </a:bodyPr>
          <a:lstStyle/>
          <a:p>
            <a:r>
              <a:rPr lang="en-US" sz="2400" b="1" dirty="0">
                <a:solidFill>
                  <a:schemeClr val="bg1"/>
                </a:solidFill>
                <a:effectLst/>
                <a:latin typeface="Roboto" panose="02000000000000000000" pitchFamily="2" charset="0"/>
                <a:ea typeface="Roboto" panose="02000000000000000000" pitchFamily="2" charset="0"/>
                <a:cs typeface="Roboto" panose="02000000000000000000" pitchFamily="2" charset="0"/>
              </a:rPr>
              <a:t>The Pillars of Transformation</a:t>
            </a:r>
            <a:endParaRPr lang="en-US" sz="2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3" name="Picture 12" descr="A heart with a heartbeat line&#10;&#10;Description automatically generated">
            <a:extLst>
              <a:ext uri="{FF2B5EF4-FFF2-40B4-BE49-F238E27FC236}">
                <a16:creationId xmlns:a16="http://schemas.microsoft.com/office/drawing/2014/main" id="{3E0FDCC6-19A0-C6A2-04C5-965A990DC205}"/>
              </a:ext>
            </a:extLst>
          </p:cNvPr>
          <p:cNvPicPr>
            <a:picLocks noChangeAspect="1"/>
          </p:cNvPicPr>
          <p:nvPr/>
        </p:nvPicPr>
        <p:blipFill>
          <a:blip r:embed="rId5"/>
          <a:stretch>
            <a:fillRect/>
          </a:stretch>
        </p:blipFill>
        <p:spPr>
          <a:xfrm>
            <a:off x="1938682" y="2182754"/>
            <a:ext cx="508688" cy="453600"/>
          </a:xfrm>
          <a:prstGeom prst="rect">
            <a:avLst/>
          </a:prstGeom>
        </p:spPr>
      </p:pic>
      <p:pic>
        <p:nvPicPr>
          <p:cNvPr id="16" name="Picture 15" descr="A group of people in a circle&#10;&#10;Description automatically generated">
            <a:extLst>
              <a:ext uri="{FF2B5EF4-FFF2-40B4-BE49-F238E27FC236}">
                <a16:creationId xmlns:a16="http://schemas.microsoft.com/office/drawing/2014/main" id="{FA62E6BA-6111-B856-0933-EFB888D5520D}"/>
              </a:ext>
            </a:extLst>
          </p:cNvPr>
          <p:cNvPicPr>
            <a:picLocks noChangeAspect="1"/>
          </p:cNvPicPr>
          <p:nvPr/>
        </p:nvPicPr>
        <p:blipFill>
          <a:blip r:embed="rId6"/>
          <a:stretch>
            <a:fillRect/>
          </a:stretch>
        </p:blipFill>
        <p:spPr>
          <a:xfrm>
            <a:off x="1938682" y="1312216"/>
            <a:ext cx="453600" cy="453600"/>
          </a:xfrm>
          <a:prstGeom prst="rect">
            <a:avLst/>
          </a:prstGeom>
        </p:spPr>
      </p:pic>
      <p:pic>
        <p:nvPicPr>
          <p:cNvPr id="18" name="Picture 17" descr="A white computer with a medical document on it&#10;&#10;Description automatically generated">
            <a:extLst>
              <a:ext uri="{FF2B5EF4-FFF2-40B4-BE49-F238E27FC236}">
                <a16:creationId xmlns:a16="http://schemas.microsoft.com/office/drawing/2014/main" id="{B0A464D0-660F-1B5D-B823-019A76ED0AAE}"/>
              </a:ext>
            </a:extLst>
          </p:cNvPr>
          <p:cNvPicPr>
            <a:picLocks noChangeAspect="1"/>
          </p:cNvPicPr>
          <p:nvPr/>
        </p:nvPicPr>
        <p:blipFill>
          <a:blip r:embed="rId7"/>
          <a:stretch>
            <a:fillRect/>
          </a:stretch>
        </p:blipFill>
        <p:spPr>
          <a:xfrm>
            <a:off x="1955039" y="2930995"/>
            <a:ext cx="469362" cy="453600"/>
          </a:xfrm>
          <a:prstGeom prst="rect">
            <a:avLst/>
          </a:prstGeom>
        </p:spPr>
      </p:pic>
      <p:pic>
        <p:nvPicPr>
          <p:cNvPr id="20" name="Picture 19" descr="A white and black logo&#10;&#10;Description automatically generated">
            <a:extLst>
              <a:ext uri="{FF2B5EF4-FFF2-40B4-BE49-F238E27FC236}">
                <a16:creationId xmlns:a16="http://schemas.microsoft.com/office/drawing/2014/main" id="{7330A3F1-BE04-10F9-2B74-83AB9DF9F46B}"/>
              </a:ext>
            </a:extLst>
          </p:cNvPr>
          <p:cNvPicPr>
            <a:picLocks noChangeAspect="1"/>
          </p:cNvPicPr>
          <p:nvPr/>
        </p:nvPicPr>
        <p:blipFill>
          <a:blip r:embed="rId8"/>
          <a:stretch>
            <a:fillRect/>
          </a:stretch>
        </p:blipFill>
        <p:spPr>
          <a:xfrm>
            <a:off x="1938682" y="4503628"/>
            <a:ext cx="508688" cy="480815"/>
          </a:xfrm>
          <a:prstGeom prst="rect">
            <a:avLst/>
          </a:prstGeom>
        </p:spPr>
      </p:pic>
      <p:pic>
        <p:nvPicPr>
          <p:cNvPr id="22" name="Picture 21" descr="A white cloud with several objects connected to each other&#10;&#10;Description automatically generated">
            <a:extLst>
              <a:ext uri="{FF2B5EF4-FFF2-40B4-BE49-F238E27FC236}">
                <a16:creationId xmlns:a16="http://schemas.microsoft.com/office/drawing/2014/main" id="{510FADD1-12C8-6EFC-AFF9-DB4C744EDE6B}"/>
              </a:ext>
            </a:extLst>
          </p:cNvPr>
          <p:cNvPicPr>
            <a:picLocks noChangeAspect="1"/>
          </p:cNvPicPr>
          <p:nvPr/>
        </p:nvPicPr>
        <p:blipFill>
          <a:blip r:embed="rId9"/>
          <a:stretch>
            <a:fillRect/>
          </a:stretch>
        </p:blipFill>
        <p:spPr>
          <a:xfrm>
            <a:off x="1938682" y="3735509"/>
            <a:ext cx="487949" cy="426504"/>
          </a:xfrm>
          <a:prstGeom prst="rect">
            <a:avLst/>
          </a:prstGeom>
        </p:spPr>
      </p:pic>
      <p:pic>
        <p:nvPicPr>
          <p:cNvPr id="24" name="Picture 23" descr="A white arrow pointing to a square&#10;&#10;Description automatically generated">
            <a:extLst>
              <a:ext uri="{FF2B5EF4-FFF2-40B4-BE49-F238E27FC236}">
                <a16:creationId xmlns:a16="http://schemas.microsoft.com/office/drawing/2014/main" id="{AB688F8B-5E8D-3F6A-DAB0-2A81DD5FDB17}"/>
              </a:ext>
            </a:extLst>
          </p:cNvPr>
          <p:cNvPicPr>
            <a:picLocks noChangeAspect="1"/>
          </p:cNvPicPr>
          <p:nvPr/>
        </p:nvPicPr>
        <p:blipFill>
          <a:blip r:embed="rId10"/>
          <a:stretch>
            <a:fillRect/>
          </a:stretch>
        </p:blipFill>
        <p:spPr>
          <a:xfrm>
            <a:off x="1935362" y="5331414"/>
            <a:ext cx="453600" cy="453600"/>
          </a:xfrm>
          <a:prstGeom prst="rect">
            <a:avLst/>
          </a:prstGeom>
        </p:spPr>
      </p:pic>
    </p:spTree>
    <p:extLst>
      <p:ext uri="{BB962C8B-B14F-4D97-AF65-F5344CB8AC3E}">
        <p14:creationId xmlns:p14="http://schemas.microsoft.com/office/powerpoint/2010/main" val="26330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D1E56"/>
        </a:solidFill>
        <a:effectLst/>
      </p:bgPr>
    </p:bg>
    <p:spTree>
      <p:nvGrpSpPr>
        <p:cNvPr id="1" name=""/>
        <p:cNvGrpSpPr/>
        <p:nvPr/>
      </p:nvGrpSpPr>
      <p:grpSpPr>
        <a:xfrm>
          <a:off x="0" y="0"/>
          <a:ext cx="0" cy="0"/>
          <a:chOff x="0" y="0"/>
          <a:chExt cx="0" cy="0"/>
        </a:xfrm>
      </p:grpSpPr>
      <p:pic>
        <p:nvPicPr>
          <p:cNvPr id="24" name="Picture 23" descr="A close up of dots and lines&#10;&#10;Description automatically generated">
            <a:extLst>
              <a:ext uri="{FF2B5EF4-FFF2-40B4-BE49-F238E27FC236}">
                <a16:creationId xmlns:a16="http://schemas.microsoft.com/office/drawing/2014/main" id="{7302C14A-5902-6095-28D1-227FD09EAA5A}"/>
              </a:ext>
            </a:extLst>
          </p:cNvPr>
          <p:cNvPicPr>
            <a:picLocks noChangeAspect="1"/>
          </p:cNvPicPr>
          <p:nvPr/>
        </p:nvPicPr>
        <p:blipFill>
          <a:blip r:embed="rId3"/>
          <a:stretch>
            <a:fillRect/>
          </a:stretch>
        </p:blipFill>
        <p:spPr>
          <a:xfrm>
            <a:off x="-1" y="28957"/>
            <a:ext cx="12315463" cy="6868946"/>
          </a:xfrm>
          <a:prstGeom prst="rect">
            <a:avLst/>
          </a:prstGeom>
        </p:spPr>
      </p:pic>
      <p:sp>
        <p:nvSpPr>
          <p:cNvPr id="25" name="Rectangle 24">
            <a:extLst>
              <a:ext uri="{FF2B5EF4-FFF2-40B4-BE49-F238E27FC236}">
                <a16:creationId xmlns:a16="http://schemas.microsoft.com/office/drawing/2014/main" id="{6D4D4F92-FEFE-113E-8332-2E4A7DAC9067}"/>
              </a:ext>
            </a:extLst>
          </p:cNvPr>
          <p:cNvSpPr/>
          <p:nvPr/>
        </p:nvSpPr>
        <p:spPr>
          <a:xfrm>
            <a:off x="0" y="-259020"/>
            <a:ext cx="12585469" cy="7024348"/>
          </a:xfrm>
          <a:prstGeom prst="rect">
            <a:avLst/>
          </a:prstGeom>
          <a:solidFill>
            <a:srgbClr val="0D1E56">
              <a:alpha val="6914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49B7E0E-13EB-5D43-E31E-D74DBE099473}"/>
              </a:ext>
            </a:extLst>
          </p:cNvPr>
          <p:cNvSpPr txBox="1"/>
          <p:nvPr/>
        </p:nvSpPr>
        <p:spPr>
          <a:xfrm>
            <a:off x="1511660" y="3253154"/>
            <a:ext cx="3457903" cy="830997"/>
          </a:xfrm>
          <a:prstGeom prst="rect">
            <a:avLst/>
          </a:prstGeom>
          <a:noFill/>
        </p:spPr>
        <p:txBody>
          <a:bodyPr wrap="square">
            <a:spAutoFit/>
          </a:bodyPr>
          <a:lstStyle/>
          <a:p>
            <a:r>
              <a:rPr lang="en-GB" sz="1600" dirty="0">
                <a:solidFill>
                  <a:schemeClr val="bg1"/>
                </a:solidFill>
                <a:latin typeface="Roboto" panose="02000000000000000000" pitchFamily="2" charset="0"/>
                <a:ea typeface="Roboto" panose="02000000000000000000" pitchFamily="2" charset="0"/>
                <a:cs typeface="Roboto" panose="02000000000000000000" pitchFamily="2" charset="0"/>
              </a:rPr>
              <a:t>(out of 39 countries) have developed guidance for evaluating digital health interventions</a:t>
            </a:r>
          </a:p>
        </p:txBody>
      </p:sp>
      <p:sp>
        <p:nvSpPr>
          <p:cNvPr id="7" name="TextBox 6">
            <a:extLst>
              <a:ext uri="{FF2B5EF4-FFF2-40B4-BE49-F238E27FC236}">
                <a16:creationId xmlns:a16="http://schemas.microsoft.com/office/drawing/2014/main" id="{22FD0F75-55AC-28A0-074D-0537975CDF8C}"/>
              </a:ext>
            </a:extLst>
          </p:cNvPr>
          <p:cNvSpPr txBox="1"/>
          <p:nvPr/>
        </p:nvSpPr>
        <p:spPr>
          <a:xfrm>
            <a:off x="1042262" y="1936807"/>
            <a:ext cx="3810120" cy="1107996"/>
          </a:xfrm>
          <a:prstGeom prst="rect">
            <a:avLst/>
          </a:prstGeom>
          <a:noFill/>
        </p:spPr>
        <p:txBody>
          <a:bodyPr wrap="square">
            <a:spAutoFit/>
          </a:bodyPr>
          <a:lstStyle/>
          <a:p>
            <a:endParaRPr lang="en-GB" dirty="0">
              <a:latin typeface="Roboto" panose="02000000000000000000" pitchFamily="2" charset="0"/>
              <a:ea typeface="Roboto" panose="02000000000000000000" pitchFamily="2" charset="0"/>
              <a:cs typeface="Roboto" panose="02000000000000000000" pitchFamily="2" charset="0"/>
            </a:endParaRPr>
          </a:p>
          <a:p>
            <a:pPr lvl="1"/>
            <a:r>
              <a:rPr lang="en-GB" sz="1600" dirty="0">
                <a:solidFill>
                  <a:schemeClr val="bg1"/>
                </a:solidFill>
                <a:latin typeface="Roboto" panose="02000000000000000000" pitchFamily="2" charset="0"/>
                <a:ea typeface="Roboto" panose="02000000000000000000" pitchFamily="2" charset="0"/>
                <a:cs typeface="Roboto" panose="02000000000000000000" pitchFamily="2" charset="0"/>
              </a:rPr>
              <a:t>(44 out of 53 countries) have a national digital health policy or strategy</a:t>
            </a:r>
          </a:p>
        </p:txBody>
      </p:sp>
      <p:sp>
        <p:nvSpPr>
          <p:cNvPr id="10" name="TextBox 9">
            <a:extLst>
              <a:ext uri="{FF2B5EF4-FFF2-40B4-BE49-F238E27FC236}">
                <a16:creationId xmlns:a16="http://schemas.microsoft.com/office/drawing/2014/main" id="{6D8FC27F-077F-99DC-14F7-B74BAA85B335}"/>
              </a:ext>
            </a:extLst>
          </p:cNvPr>
          <p:cNvSpPr txBox="1"/>
          <p:nvPr/>
        </p:nvSpPr>
        <p:spPr>
          <a:xfrm>
            <a:off x="1519607" y="4580346"/>
            <a:ext cx="3457903" cy="830997"/>
          </a:xfrm>
          <a:prstGeom prst="rect">
            <a:avLst/>
          </a:prstGeom>
          <a:noFill/>
        </p:spPr>
        <p:txBody>
          <a:bodyPr wrap="square">
            <a:spAutoFit/>
          </a:bodyPr>
          <a:lstStyle/>
          <a:p>
            <a:r>
              <a:rPr lang="en-GB" sz="1600" dirty="0">
                <a:solidFill>
                  <a:schemeClr val="bg1"/>
                </a:solidFill>
                <a:latin typeface="Roboto" panose="02000000000000000000" pitchFamily="2" charset="0"/>
                <a:ea typeface="Roboto" panose="02000000000000000000" pitchFamily="2" charset="0"/>
                <a:cs typeface="Roboto" panose="02000000000000000000" pitchFamily="2" charset="0"/>
              </a:rPr>
              <a:t>(27 out of 52 countries) have developed policies and strategies for digital health literacy</a:t>
            </a:r>
          </a:p>
        </p:txBody>
      </p:sp>
      <p:graphicFrame>
        <p:nvGraphicFramePr>
          <p:cNvPr id="12" name="Chart 11">
            <a:extLst>
              <a:ext uri="{FF2B5EF4-FFF2-40B4-BE49-F238E27FC236}">
                <a16:creationId xmlns:a16="http://schemas.microsoft.com/office/drawing/2014/main" id="{0F647ECB-1FA8-5283-072E-335C1661FCBB}"/>
              </a:ext>
            </a:extLst>
          </p:cNvPr>
          <p:cNvGraphicFramePr/>
          <p:nvPr>
            <p:extLst>
              <p:ext uri="{D42A27DB-BD31-4B8C-83A1-F6EECF244321}">
                <p14:modId xmlns:p14="http://schemas.microsoft.com/office/powerpoint/2010/main" val="2518080422"/>
              </p:ext>
            </p:extLst>
          </p:nvPr>
        </p:nvGraphicFramePr>
        <p:xfrm>
          <a:off x="5632151" y="2509813"/>
          <a:ext cx="6502257" cy="3445466"/>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CD9A9181-6EDF-25AA-E29A-ED79300DDE58}"/>
              </a:ext>
            </a:extLst>
          </p:cNvPr>
          <p:cNvSpPr txBox="1"/>
          <p:nvPr/>
        </p:nvSpPr>
        <p:spPr>
          <a:xfrm>
            <a:off x="5981784" y="1644419"/>
            <a:ext cx="5802989" cy="584775"/>
          </a:xfrm>
          <a:prstGeom prst="rect">
            <a:avLst/>
          </a:prstGeom>
          <a:noFill/>
        </p:spPr>
        <p:txBody>
          <a:bodyPr wrap="square">
            <a:spAutoFit/>
          </a:bodyPr>
          <a:lstStyle/>
          <a:p>
            <a:pPr algn="ct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Member States with policies or strategies addressing digital Health, universal health coverage and HISs, by subregion</a:t>
            </a: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 </a:t>
            </a:r>
            <a:endParaRPr lang="en-US" sz="16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8" name="TextBox 17">
            <a:extLst>
              <a:ext uri="{FF2B5EF4-FFF2-40B4-BE49-F238E27FC236}">
                <a16:creationId xmlns:a16="http://schemas.microsoft.com/office/drawing/2014/main" id="{F8AC3593-7653-A54B-65D9-19F450AEFF77}"/>
              </a:ext>
            </a:extLst>
          </p:cNvPr>
          <p:cNvSpPr txBox="1"/>
          <p:nvPr/>
        </p:nvSpPr>
        <p:spPr>
          <a:xfrm>
            <a:off x="-714703" y="4466897"/>
            <a:ext cx="184731" cy="369332"/>
          </a:xfrm>
          <a:prstGeom prst="rect">
            <a:avLst/>
          </a:prstGeom>
          <a:noFill/>
        </p:spPr>
        <p:txBody>
          <a:bodyPr wrap="none" rtlCol="0">
            <a:spAutoFit/>
          </a:bodyPr>
          <a:lstStyle/>
          <a:p>
            <a:endParaRPr lang="en-US" dirty="0"/>
          </a:p>
        </p:txBody>
      </p:sp>
      <p:sp>
        <p:nvSpPr>
          <p:cNvPr id="17" name="Rectangle 16">
            <a:extLst>
              <a:ext uri="{FF2B5EF4-FFF2-40B4-BE49-F238E27FC236}">
                <a16:creationId xmlns:a16="http://schemas.microsoft.com/office/drawing/2014/main" id="{FC4E3CBD-6840-2DCA-CFD3-8A13E0480AFE}"/>
              </a:ext>
            </a:extLst>
          </p:cNvPr>
          <p:cNvSpPr/>
          <p:nvPr/>
        </p:nvSpPr>
        <p:spPr>
          <a:xfrm>
            <a:off x="-60970" y="4518"/>
            <a:ext cx="13547672" cy="1029659"/>
          </a:xfrm>
          <a:prstGeom prst="rect">
            <a:avLst/>
          </a:prstGeom>
          <a:gradFill flip="none" rotWithShape="1">
            <a:gsLst>
              <a:gs pos="0">
                <a:srgbClr val="00A2BE"/>
              </a:gs>
              <a:gs pos="48000">
                <a:srgbClr val="00A2BE"/>
              </a:gs>
              <a:gs pos="99000">
                <a:srgbClr val="0091AB"/>
              </a:gs>
            </a:gsLst>
            <a:lin ang="16200000" scaled="1"/>
            <a:tileRect/>
          </a:gradFill>
          <a:ln>
            <a:solidFill>
              <a:srgbClr val="002060"/>
            </a:solidFill>
          </a:ln>
          <a:effectLst>
            <a:outerShdw blurRad="50800" dist="38100" dir="5400000" algn="t" rotWithShape="0">
              <a:prstClr val="black">
                <a:alpha val="32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D8275D8-D020-FA73-3E23-41838B3BD433}"/>
              </a:ext>
            </a:extLst>
          </p:cNvPr>
          <p:cNvSpPr txBox="1"/>
          <p:nvPr/>
        </p:nvSpPr>
        <p:spPr>
          <a:xfrm>
            <a:off x="1368429" y="287171"/>
            <a:ext cx="7998030" cy="461665"/>
          </a:xfrm>
          <a:prstGeom prst="rect">
            <a:avLst/>
          </a:prstGeom>
          <a:noFill/>
        </p:spPr>
        <p:txBody>
          <a:bodyPr wrap="square">
            <a:spAutoFit/>
          </a:bodyPr>
          <a:lstStyle/>
          <a:p>
            <a:r>
              <a:rPr lang="en-US" sz="2400" b="1" dirty="0">
                <a:solidFill>
                  <a:schemeClr val="bg1"/>
                </a:solidFill>
                <a:effectLst/>
                <a:latin typeface="Roboto" panose="02000000000000000000" pitchFamily="2" charset="0"/>
                <a:ea typeface="Roboto" panose="02000000000000000000" pitchFamily="2" charset="0"/>
                <a:cs typeface="Roboto" panose="02000000000000000000" pitchFamily="2" charset="0"/>
              </a:rPr>
              <a:t>The Leaders – National Digital Health Governance</a:t>
            </a:r>
            <a:endParaRPr lang="en-US" sz="2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FC2E7638-692F-A77B-7B40-86433F683B20}"/>
              </a:ext>
            </a:extLst>
          </p:cNvPr>
          <p:cNvSpPr txBox="1"/>
          <p:nvPr/>
        </p:nvSpPr>
        <p:spPr>
          <a:xfrm>
            <a:off x="266218" y="1319514"/>
            <a:ext cx="184731" cy="369332"/>
          </a:xfrm>
          <a:prstGeom prst="rect">
            <a:avLst/>
          </a:prstGeom>
          <a:noFill/>
        </p:spPr>
        <p:txBody>
          <a:bodyPr wrap="none" rtlCol="0">
            <a:spAutoFit/>
          </a:bodyPr>
          <a:lstStyle/>
          <a:p>
            <a:endParaRPr lang="en-US" dirty="0"/>
          </a:p>
        </p:txBody>
      </p:sp>
      <p:pic>
        <p:nvPicPr>
          <p:cNvPr id="8" name="Picture 7" descr="A group of people in a circle&#10;&#10;Description automatically generated">
            <a:extLst>
              <a:ext uri="{FF2B5EF4-FFF2-40B4-BE49-F238E27FC236}">
                <a16:creationId xmlns:a16="http://schemas.microsoft.com/office/drawing/2014/main" id="{D06BD16A-A43A-D163-E077-58B1E528027F}"/>
              </a:ext>
            </a:extLst>
          </p:cNvPr>
          <p:cNvPicPr>
            <a:picLocks noChangeAspect="1"/>
          </p:cNvPicPr>
          <p:nvPr/>
        </p:nvPicPr>
        <p:blipFill>
          <a:blip r:embed="rId5"/>
          <a:stretch>
            <a:fillRect/>
          </a:stretch>
        </p:blipFill>
        <p:spPr>
          <a:xfrm>
            <a:off x="695202" y="200746"/>
            <a:ext cx="555159" cy="555158"/>
          </a:xfrm>
          <a:prstGeom prst="rect">
            <a:avLst/>
          </a:prstGeom>
        </p:spPr>
      </p:pic>
      <p:sp>
        <p:nvSpPr>
          <p:cNvPr id="14" name="TextBox 13">
            <a:extLst>
              <a:ext uri="{FF2B5EF4-FFF2-40B4-BE49-F238E27FC236}">
                <a16:creationId xmlns:a16="http://schemas.microsoft.com/office/drawing/2014/main" id="{9A568E54-0E89-13C9-B37C-B8DEC2E237CB}"/>
              </a:ext>
            </a:extLst>
          </p:cNvPr>
          <p:cNvSpPr txBox="1"/>
          <p:nvPr/>
        </p:nvSpPr>
        <p:spPr>
          <a:xfrm>
            <a:off x="486807" y="3316061"/>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19%</a:t>
            </a:r>
          </a:p>
        </p:txBody>
      </p:sp>
      <p:sp>
        <p:nvSpPr>
          <p:cNvPr id="20" name="TextBox 19">
            <a:extLst>
              <a:ext uri="{FF2B5EF4-FFF2-40B4-BE49-F238E27FC236}">
                <a16:creationId xmlns:a16="http://schemas.microsoft.com/office/drawing/2014/main" id="{B75723CD-83A7-060B-15FE-016B5780FBE2}"/>
              </a:ext>
            </a:extLst>
          </p:cNvPr>
          <p:cNvSpPr txBox="1"/>
          <p:nvPr/>
        </p:nvSpPr>
        <p:spPr>
          <a:xfrm>
            <a:off x="441981" y="4679995"/>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52%</a:t>
            </a:r>
          </a:p>
        </p:txBody>
      </p:sp>
      <p:sp>
        <p:nvSpPr>
          <p:cNvPr id="22" name="TextBox 21">
            <a:extLst>
              <a:ext uri="{FF2B5EF4-FFF2-40B4-BE49-F238E27FC236}">
                <a16:creationId xmlns:a16="http://schemas.microsoft.com/office/drawing/2014/main" id="{B303AD7A-0F35-A997-890A-7A3E08832BD0}"/>
              </a:ext>
            </a:extLst>
          </p:cNvPr>
          <p:cNvSpPr txBox="1"/>
          <p:nvPr/>
        </p:nvSpPr>
        <p:spPr>
          <a:xfrm>
            <a:off x="424052" y="2276205"/>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83%</a:t>
            </a:r>
          </a:p>
        </p:txBody>
      </p:sp>
    </p:spTree>
    <p:extLst>
      <p:ext uri="{BB962C8B-B14F-4D97-AF65-F5344CB8AC3E}">
        <p14:creationId xmlns:p14="http://schemas.microsoft.com/office/powerpoint/2010/main" val="113478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graphicEl>
                                              <a:chart seriesIdx="-3" categoryIdx="-3" bldStep="gridLegend"/>
                                            </p:graphicEl>
                                          </p:spTgt>
                                        </p:tgtEl>
                                        <p:attrNameLst>
                                          <p:attrName>style.visibility</p:attrName>
                                        </p:attrNameLst>
                                      </p:cBhvr>
                                      <p:to>
                                        <p:strVal val="visible"/>
                                      </p:to>
                                    </p:set>
                                    <p:animEffect transition="in" filter="wipe(down)">
                                      <p:cBhvr>
                                        <p:cTn id="7" dur="1000"/>
                                        <p:tgtEl>
                                          <p:spTgt spid="12">
                                            <p:graphicEl>
                                              <a:chart seriesIdx="-3" categoryIdx="-3" bldStep="gridLegend"/>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graphicEl>
                                              <a:chart seriesIdx="0" categoryIdx="-4" bldStep="series"/>
                                            </p:graphicEl>
                                          </p:spTgt>
                                        </p:tgtEl>
                                        <p:attrNameLst>
                                          <p:attrName>style.visibility</p:attrName>
                                        </p:attrNameLst>
                                      </p:cBhvr>
                                      <p:to>
                                        <p:strVal val="visible"/>
                                      </p:to>
                                    </p:set>
                                    <p:animEffect transition="in" filter="wipe(down)">
                                      <p:cBhvr>
                                        <p:cTn id="10" dur="1000"/>
                                        <p:tgtEl>
                                          <p:spTgt spid="12">
                                            <p:graphicEl>
                                              <a:chart seriesIdx="0" categoryIdx="-4" bldStep="series"/>
                                            </p:graphic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graphicEl>
                                              <a:chart seriesIdx="1" categoryIdx="-4" bldStep="series"/>
                                            </p:graphicEl>
                                          </p:spTgt>
                                        </p:tgtEl>
                                        <p:attrNameLst>
                                          <p:attrName>style.visibility</p:attrName>
                                        </p:attrNameLst>
                                      </p:cBhvr>
                                      <p:to>
                                        <p:strVal val="visible"/>
                                      </p:to>
                                    </p:set>
                                    <p:animEffect transition="in" filter="wipe(down)">
                                      <p:cBhvr>
                                        <p:cTn id="13" dur="1000"/>
                                        <p:tgtEl>
                                          <p:spTgt spid="12">
                                            <p:graphicEl>
                                              <a:chart seriesIdx="1" categoryIdx="-4" bldStep="series"/>
                                            </p:graphic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graphicEl>
                                              <a:chart seriesIdx="2" categoryIdx="-4" bldStep="series"/>
                                            </p:graphicEl>
                                          </p:spTgt>
                                        </p:tgtEl>
                                        <p:attrNameLst>
                                          <p:attrName>style.visibility</p:attrName>
                                        </p:attrNameLst>
                                      </p:cBhvr>
                                      <p:to>
                                        <p:strVal val="visible"/>
                                      </p:to>
                                    </p:set>
                                    <p:animEffect transition="in" filter="wipe(down)">
                                      <p:cBhvr>
                                        <p:cTn id="16" dur="1000"/>
                                        <p:tgtEl>
                                          <p:spTgt spid="12">
                                            <p:graphicEl>
                                              <a:chart seriesIdx="2" categoryIdx="-4" bldStep="series"/>
                                            </p:graphic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graphicEl>
                                              <a:chart seriesIdx="3" categoryIdx="-4" bldStep="series"/>
                                            </p:graphicEl>
                                          </p:spTgt>
                                        </p:tgtEl>
                                        <p:attrNameLst>
                                          <p:attrName>style.visibility</p:attrName>
                                        </p:attrNameLst>
                                      </p:cBhvr>
                                      <p:to>
                                        <p:strVal val="visible"/>
                                      </p:to>
                                    </p:set>
                                    <p:animEffect transition="in" filter="wipe(down)">
                                      <p:cBhvr>
                                        <p:cTn id="19" dur="1000"/>
                                        <p:tgtEl>
                                          <p:spTgt spid="12">
                                            <p:graphicEl>
                                              <a:chart seriesIdx="3" categoryIdx="-4" bldStep="series"/>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Graphic spid="12" grpId="0">
        <p:bldSub>
          <a:bldChart bld="series"/>
        </p:bldSub>
      </p:bldGraphic>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D1E56"/>
        </a:solidFill>
        <a:effectLst/>
      </p:bgPr>
    </p:bg>
    <p:spTree>
      <p:nvGrpSpPr>
        <p:cNvPr id="1" name=""/>
        <p:cNvGrpSpPr/>
        <p:nvPr/>
      </p:nvGrpSpPr>
      <p:grpSpPr>
        <a:xfrm>
          <a:off x="0" y="0"/>
          <a:ext cx="0" cy="0"/>
          <a:chOff x="0" y="0"/>
          <a:chExt cx="0" cy="0"/>
        </a:xfrm>
      </p:grpSpPr>
      <p:pic>
        <p:nvPicPr>
          <p:cNvPr id="11" name="Picture 10" descr="A close up of dots and lines&#10;&#10;Description automatically generated">
            <a:extLst>
              <a:ext uri="{FF2B5EF4-FFF2-40B4-BE49-F238E27FC236}">
                <a16:creationId xmlns:a16="http://schemas.microsoft.com/office/drawing/2014/main" id="{55FA97DD-8246-587A-F4EF-CA1C99970B9C}"/>
              </a:ext>
            </a:extLst>
          </p:cNvPr>
          <p:cNvPicPr>
            <a:picLocks noChangeAspect="1"/>
          </p:cNvPicPr>
          <p:nvPr/>
        </p:nvPicPr>
        <p:blipFill>
          <a:blip r:embed="rId3"/>
          <a:stretch>
            <a:fillRect/>
          </a:stretch>
        </p:blipFill>
        <p:spPr>
          <a:xfrm>
            <a:off x="0" y="28957"/>
            <a:ext cx="12344400" cy="6885086"/>
          </a:xfrm>
          <a:prstGeom prst="rect">
            <a:avLst/>
          </a:prstGeom>
        </p:spPr>
      </p:pic>
      <p:sp>
        <p:nvSpPr>
          <p:cNvPr id="17" name="Rectangle 16">
            <a:extLst>
              <a:ext uri="{FF2B5EF4-FFF2-40B4-BE49-F238E27FC236}">
                <a16:creationId xmlns:a16="http://schemas.microsoft.com/office/drawing/2014/main" id="{7937A7ED-A5AA-307C-5D2B-599F02460AB8}"/>
              </a:ext>
            </a:extLst>
          </p:cNvPr>
          <p:cNvSpPr/>
          <p:nvPr/>
        </p:nvSpPr>
        <p:spPr>
          <a:xfrm>
            <a:off x="73623" y="-322606"/>
            <a:ext cx="12585469" cy="7503211"/>
          </a:xfrm>
          <a:prstGeom prst="rect">
            <a:avLst/>
          </a:prstGeom>
          <a:solidFill>
            <a:srgbClr val="0D1E56">
              <a:alpha val="7517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04324E8C-B0D4-4515-8BC6-EA50603B51D2}"/>
              </a:ext>
            </a:extLst>
          </p:cNvPr>
          <p:cNvSpPr txBox="1"/>
          <p:nvPr/>
        </p:nvSpPr>
        <p:spPr>
          <a:xfrm>
            <a:off x="6116452" y="1690713"/>
            <a:ext cx="5288226" cy="420628"/>
          </a:xfrm>
          <a:prstGeom prst="rect">
            <a:avLst/>
          </a:prstGeom>
          <a:noFill/>
        </p:spPr>
        <p:txBody>
          <a:bodyPr wrap="square">
            <a:spAutoFit/>
          </a:bodyPr>
          <a:lstStyle/>
          <a:p>
            <a:pPr>
              <a:lnSpc>
                <a:spcPct val="150000"/>
              </a:lnSpc>
              <a:spcAft>
                <a:spcPts val="800"/>
              </a:spcAft>
            </a:pPr>
            <a:r>
              <a:rPr lang="en-GB" sz="1600" b="1" dirty="0">
                <a:solidFill>
                  <a:schemeClr val="bg1"/>
                </a:solidFill>
                <a:effectLst/>
                <a:latin typeface="Roboto" panose="02000000000000000000" pitchFamily="2" charset="0"/>
                <a:ea typeface="Roboto" panose="02000000000000000000" pitchFamily="2" charset="0"/>
                <a:cs typeface="Roboto" panose="02000000000000000000" pitchFamily="2" charset="0"/>
              </a:rPr>
              <a:t>EHR implementations and EHR legislation by subregion </a:t>
            </a:r>
          </a:p>
        </p:txBody>
      </p:sp>
      <p:sp>
        <p:nvSpPr>
          <p:cNvPr id="24" name="Rectangle 23">
            <a:extLst>
              <a:ext uri="{FF2B5EF4-FFF2-40B4-BE49-F238E27FC236}">
                <a16:creationId xmlns:a16="http://schemas.microsoft.com/office/drawing/2014/main" id="{65064F19-320E-25C2-5AAF-E7307EC6772C}"/>
              </a:ext>
            </a:extLst>
          </p:cNvPr>
          <p:cNvSpPr/>
          <p:nvPr/>
        </p:nvSpPr>
        <p:spPr>
          <a:xfrm>
            <a:off x="-104871" y="-55334"/>
            <a:ext cx="13547672" cy="1093800"/>
          </a:xfrm>
          <a:prstGeom prst="rect">
            <a:avLst/>
          </a:prstGeom>
          <a:gradFill>
            <a:gsLst>
              <a:gs pos="0">
                <a:srgbClr val="00A2BE"/>
              </a:gs>
              <a:gs pos="48000">
                <a:srgbClr val="00A2BE"/>
              </a:gs>
              <a:gs pos="99000">
                <a:srgbClr val="0091AB"/>
              </a:gs>
            </a:gsLst>
            <a:lin ang="16200000" scaled="1"/>
          </a:gradFill>
          <a:ln>
            <a:solidFill>
              <a:srgbClr val="002060"/>
            </a:solidFill>
          </a:ln>
          <a:effectLst>
            <a:outerShdw blurRad="50800" dist="38100" dir="5400000" algn="t" rotWithShape="0">
              <a:prstClr val="black">
                <a:alpha val="32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46932F7-923A-5AC8-A60B-047DDDCAE7AA}"/>
              </a:ext>
            </a:extLst>
          </p:cNvPr>
          <p:cNvSpPr txBox="1"/>
          <p:nvPr/>
        </p:nvSpPr>
        <p:spPr>
          <a:xfrm>
            <a:off x="1290330" y="2247067"/>
            <a:ext cx="3871507" cy="584775"/>
          </a:xfrm>
          <a:prstGeom prst="rect">
            <a:avLst/>
          </a:prstGeom>
          <a:noFill/>
        </p:spPr>
        <p:txBody>
          <a:bodyPr wrap="square">
            <a:spAutoFit/>
          </a:bodyPr>
          <a:lstStyle/>
          <a:p>
            <a:r>
              <a:rPr lang="en-GB" sz="1600" dirty="0">
                <a:solidFill>
                  <a:schemeClr val="bg1"/>
                </a:solidFill>
                <a:latin typeface="Roboto" panose="02000000000000000000" pitchFamily="2" charset="0"/>
                <a:ea typeface="Roboto" panose="02000000000000000000" pitchFamily="2" charset="0"/>
                <a:cs typeface="Roboto" panose="02000000000000000000" pitchFamily="2" charset="0"/>
              </a:rPr>
              <a:t>(48 out of 53 countries) have legislation supporting the use of their NEHR</a:t>
            </a:r>
          </a:p>
        </p:txBody>
      </p:sp>
      <p:sp>
        <p:nvSpPr>
          <p:cNvPr id="14" name="TextBox 13">
            <a:extLst>
              <a:ext uri="{FF2B5EF4-FFF2-40B4-BE49-F238E27FC236}">
                <a16:creationId xmlns:a16="http://schemas.microsoft.com/office/drawing/2014/main" id="{89490742-B551-A8F0-9E70-1400239926C3}"/>
              </a:ext>
            </a:extLst>
          </p:cNvPr>
          <p:cNvSpPr txBox="1"/>
          <p:nvPr/>
        </p:nvSpPr>
        <p:spPr>
          <a:xfrm>
            <a:off x="1310562" y="3654666"/>
            <a:ext cx="3883936" cy="1077218"/>
          </a:xfrm>
          <a:prstGeom prst="rect">
            <a:avLst/>
          </a:prstGeom>
          <a:noFill/>
        </p:spPr>
        <p:txBody>
          <a:bodyPr wrap="square">
            <a:spAutoFit/>
          </a:bodyPr>
          <a:lstStyle/>
          <a:p>
            <a:r>
              <a:rPr lang="en-GB" sz="1600" dirty="0">
                <a:solidFill>
                  <a:schemeClr val="bg1"/>
                </a:solidFill>
                <a:latin typeface="Roboto" panose="02000000000000000000" pitchFamily="2" charset="0"/>
                <a:ea typeface="Roboto" panose="02000000000000000000" pitchFamily="2" charset="0"/>
                <a:cs typeface="Roboto" panose="02000000000000000000" pitchFamily="2" charset="0"/>
              </a:rPr>
              <a:t>(45 out of 52 countries) have either a national EHR system (NEHR), interconnected regional EHRs, or a patient portal</a:t>
            </a:r>
          </a:p>
        </p:txBody>
      </p:sp>
      <p:sp>
        <p:nvSpPr>
          <p:cNvPr id="13" name="TextBox 12">
            <a:extLst>
              <a:ext uri="{FF2B5EF4-FFF2-40B4-BE49-F238E27FC236}">
                <a16:creationId xmlns:a16="http://schemas.microsoft.com/office/drawing/2014/main" id="{B14FB41A-225D-9395-EDDA-3E150FA44E34}"/>
              </a:ext>
            </a:extLst>
          </p:cNvPr>
          <p:cNvSpPr txBox="1"/>
          <p:nvPr/>
        </p:nvSpPr>
        <p:spPr>
          <a:xfrm>
            <a:off x="1348200" y="292802"/>
            <a:ext cx="7998030" cy="461665"/>
          </a:xfrm>
          <a:prstGeom prst="rect">
            <a:avLst/>
          </a:prstGeom>
          <a:noFill/>
        </p:spPr>
        <p:txBody>
          <a:bodyPr wrap="square">
            <a:spAutoFit/>
          </a:bodyPr>
          <a:lstStyle/>
          <a:p>
            <a:r>
              <a:rPr lang="en-US" sz="2400" b="1" dirty="0">
                <a:solidFill>
                  <a:schemeClr val="bg1"/>
                </a:solidFill>
                <a:effectLst/>
                <a:latin typeface="Roboto" panose="02000000000000000000" pitchFamily="2" charset="0"/>
                <a:ea typeface="Roboto" panose="02000000000000000000" pitchFamily="2" charset="0"/>
                <a:cs typeface="Roboto" panose="02000000000000000000" pitchFamily="2" charset="0"/>
              </a:rPr>
              <a:t>The Lifelines - Electronic Health Records</a:t>
            </a:r>
            <a:r>
              <a:rPr lang="en-GB" sz="24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endParaRPr lang="en-US" sz="2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graphicFrame>
        <p:nvGraphicFramePr>
          <p:cNvPr id="16" name="Chart 15">
            <a:extLst>
              <a:ext uri="{FF2B5EF4-FFF2-40B4-BE49-F238E27FC236}">
                <a16:creationId xmlns:a16="http://schemas.microsoft.com/office/drawing/2014/main" id="{6303F848-59A0-061F-42C9-3D69C8140626}"/>
              </a:ext>
            </a:extLst>
          </p:cNvPr>
          <p:cNvGraphicFramePr/>
          <p:nvPr>
            <p:extLst>
              <p:ext uri="{D42A27DB-BD31-4B8C-83A1-F6EECF244321}">
                <p14:modId xmlns:p14="http://schemas.microsoft.com/office/powerpoint/2010/main" val="3633161005"/>
              </p:ext>
            </p:extLst>
          </p:nvPr>
        </p:nvGraphicFramePr>
        <p:xfrm>
          <a:off x="5445865" y="2366656"/>
          <a:ext cx="6258455" cy="3907469"/>
        </p:xfrm>
        <a:graphic>
          <a:graphicData uri="http://schemas.openxmlformats.org/drawingml/2006/chart">
            <c:chart xmlns:c="http://schemas.openxmlformats.org/drawingml/2006/chart" xmlns:r="http://schemas.openxmlformats.org/officeDocument/2006/relationships" r:id="rId4"/>
          </a:graphicData>
        </a:graphic>
      </p:graphicFrame>
      <p:pic>
        <p:nvPicPr>
          <p:cNvPr id="8" name="Picture 7" descr="A heart with a heartbeat line&#10;&#10;Description automatically generated">
            <a:extLst>
              <a:ext uri="{FF2B5EF4-FFF2-40B4-BE49-F238E27FC236}">
                <a16:creationId xmlns:a16="http://schemas.microsoft.com/office/drawing/2014/main" id="{52F309C8-EE64-60FD-9EBE-A32DB5EBDFDF}"/>
              </a:ext>
            </a:extLst>
          </p:cNvPr>
          <p:cNvPicPr>
            <a:picLocks noChangeAspect="1"/>
          </p:cNvPicPr>
          <p:nvPr/>
        </p:nvPicPr>
        <p:blipFill>
          <a:blip r:embed="rId5"/>
          <a:stretch>
            <a:fillRect/>
          </a:stretch>
        </p:blipFill>
        <p:spPr>
          <a:xfrm>
            <a:off x="533328" y="244034"/>
            <a:ext cx="587339" cy="524410"/>
          </a:xfrm>
          <a:prstGeom prst="rect">
            <a:avLst/>
          </a:prstGeom>
        </p:spPr>
      </p:pic>
      <p:sp>
        <p:nvSpPr>
          <p:cNvPr id="9" name="TextBox 8">
            <a:extLst>
              <a:ext uri="{FF2B5EF4-FFF2-40B4-BE49-F238E27FC236}">
                <a16:creationId xmlns:a16="http://schemas.microsoft.com/office/drawing/2014/main" id="{628D2102-F0F0-FED9-B7A2-E6C1B2DE240E}"/>
              </a:ext>
            </a:extLst>
          </p:cNvPr>
          <p:cNvSpPr txBox="1"/>
          <p:nvPr/>
        </p:nvSpPr>
        <p:spPr>
          <a:xfrm>
            <a:off x="240510" y="3863257"/>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87%</a:t>
            </a:r>
          </a:p>
        </p:txBody>
      </p:sp>
      <p:sp>
        <p:nvSpPr>
          <p:cNvPr id="10" name="TextBox 9">
            <a:extLst>
              <a:ext uri="{FF2B5EF4-FFF2-40B4-BE49-F238E27FC236}">
                <a16:creationId xmlns:a16="http://schemas.microsoft.com/office/drawing/2014/main" id="{C31305B2-4889-ACDA-7BC1-A2F5A4690C04}"/>
              </a:ext>
            </a:extLst>
          </p:cNvPr>
          <p:cNvSpPr txBox="1"/>
          <p:nvPr/>
        </p:nvSpPr>
        <p:spPr>
          <a:xfrm>
            <a:off x="258498" y="2237158"/>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91%</a:t>
            </a:r>
          </a:p>
        </p:txBody>
      </p:sp>
    </p:spTree>
    <p:extLst>
      <p:ext uri="{BB962C8B-B14F-4D97-AF65-F5344CB8AC3E}">
        <p14:creationId xmlns:p14="http://schemas.microsoft.com/office/powerpoint/2010/main" val="262424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Graphic spid="1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D1E56"/>
        </a:solidFill>
        <a:effectLst/>
      </p:bgPr>
    </p:bg>
    <p:spTree>
      <p:nvGrpSpPr>
        <p:cNvPr id="1" name=""/>
        <p:cNvGrpSpPr/>
        <p:nvPr/>
      </p:nvGrpSpPr>
      <p:grpSpPr>
        <a:xfrm>
          <a:off x="0" y="0"/>
          <a:ext cx="0" cy="0"/>
          <a:chOff x="0" y="0"/>
          <a:chExt cx="0" cy="0"/>
        </a:xfrm>
      </p:grpSpPr>
      <p:pic>
        <p:nvPicPr>
          <p:cNvPr id="18" name="Picture 17" descr="A close up of dots and lines&#10;&#10;Description automatically generated">
            <a:extLst>
              <a:ext uri="{FF2B5EF4-FFF2-40B4-BE49-F238E27FC236}">
                <a16:creationId xmlns:a16="http://schemas.microsoft.com/office/drawing/2014/main" id="{852A71DC-7B32-78AC-DC27-CA06B02175F2}"/>
              </a:ext>
            </a:extLst>
          </p:cNvPr>
          <p:cNvPicPr>
            <a:picLocks noChangeAspect="1"/>
          </p:cNvPicPr>
          <p:nvPr/>
        </p:nvPicPr>
        <p:blipFill>
          <a:blip r:embed="rId3"/>
          <a:stretch>
            <a:fillRect/>
          </a:stretch>
        </p:blipFill>
        <p:spPr>
          <a:xfrm>
            <a:off x="0" y="28957"/>
            <a:ext cx="12344400" cy="6885086"/>
          </a:xfrm>
          <a:prstGeom prst="rect">
            <a:avLst/>
          </a:prstGeom>
        </p:spPr>
      </p:pic>
      <p:sp>
        <p:nvSpPr>
          <p:cNvPr id="19" name="Rectangle 18">
            <a:extLst>
              <a:ext uri="{FF2B5EF4-FFF2-40B4-BE49-F238E27FC236}">
                <a16:creationId xmlns:a16="http://schemas.microsoft.com/office/drawing/2014/main" id="{CDCCC304-516D-0C62-A49E-DB2665D26049}"/>
              </a:ext>
            </a:extLst>
          </p:cNvPr>
          <p:cNvSpPr/>
          <p:nvPr/>
        </p:nvSpPr>
        <p:spPr>
          <a:xfrm>
            <a:off x="73623" y="-322606"/>
            <a:ext cx="12585469" cy="7503211"/>
          </a:xfrm>
          <a:prstGeom prst="rect">
            <a:avLst/>
          </a:prstGeom>
          <a:solidFill>
            <a:srgbClr val="0D1E56">
              <a:alpha val="7517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2FD0F75-55AC-28A0-074D-0537975CDF8C}"/>
              </a:ext>
            </a:extLst>
          </p:cNvPr>
          <p:cNvSpPr txBox="1"/>
          <p:nvPr/>
        </p:nvSpPr>
        <p:spPr>
          <a:xfrm>
            <a:off x="2076556" y="1429564"/>
            <a:ext cx="8351869" cy="584775"/>
          </a:xfrm>
          <a:prstGeom prst="rect">
            <a:avLst/>
          </a:prstGeom>
          <a:noFill/>
        </p:spPr>
        <p:txBody>
          <a:bodyPr wrap="square">
            <a:spAutoFit/>
          </a:bodyPr>
          <a:lstStyle/>
          <a:p>
            <a:r>
              <a:rPr lang="en-GB" sz="1600" dirty="0">
                <a:solidFill>
                  <a:schemeClr val="bg1"/>
                </a:solidFill>
                <a:latin typeface="Roboto" panose="02000000000000000000" pitchFamily="2" charset="0"/>
                <a:ea typeface="Roboto" panose="02000000000000000000" pitchFamily="2" charset="0"/>
                <a:cs typeface="Roboto" panose="02000000000000000000" pitchFamily="2" charset="0"/>
              </a:rPr>
              <a:t>(42 out of 49 countries) reported that patient information was shared from EHRs in primary practice with other health professionals either routinely or occasionally</a:t>
            </a:r>
          </a:p>
        </p:txBody>
      </p:sp>
      <p:graphicFrame>
        <p:nvGraphicFramePr>
          <p:cNvPr id="10" name="Chart 9">
            <a:extLst>
              <a:ext uri="{FF2B5EF4-FFF2-40B4-BE49-F238E27FC236}">
                <a16:creationId xmlns:a16="http://schemas.microsoft.com/office/drawing/2014/main" id="{00000000-0008-0000-0900-000004000000}"/>
              </a:ext>
            </a:extLst>
          </p:cNvPr>
          <p:cNvGraphicFramePr/>
          <p:nvPr>
            <p:extLst>
              <p:ext uri="{D42A27DB-BD31-4B8C-83A1-F6EECF244321}">
                <p14:modId xmlns:p14="http://schemas.microsoft.com/office/powerpoint/2010/main" val="2024755712"/>
              </p:ext>
            </p:extLst>
          </p:nvPr>
        </p:nvGraphicFramePr>
        <p:xfrm>
          <a:off x="1763573" y="2857431"/>
          <a:ext cx="8664853" cy="378796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12143A41-49A0-23BF-6E2F-5D88A0A25A88}"/>
              </a:ext>
            </a:extLst>
          </p:cNvPr>
          <p:cNvSpPr txBox="1"/>
          <p:nvPr/>
        </p:nvSpPr>
        <p:spPr>
          <a:xfrm>
            <a:off x="1763572" y="2298337"/>
            <a:ext cx="8664853" cy="423449"/>
          </a:xfrm>
          <a:prstGeom prst="rect">
            <a:avLst/>
          </a:prstGeom>
          <a:noFill/>
        </p:spPr>
        <p:txBody>
          <a:bodyPr wrap="square">
            <a:spAutoFit/>
          </a:bodyPr>
          <a:lstStyle/>
          <a:p>
            <a:pPr algn="ctr">
              <a:lnSpc>
                <a:spcPct val="150000"/>
              </a:lnSpc>
              <a:spcAft>
                <a:spcPts val="800"/>
              </a:spcAft>
            </a:pPr>
            <a:r>
              <a:rPr lang="en-US" sz="1600" b="1" dirty="0">
                <a:solidFill>
                  <a:schemeClr val="bg1"/>
                </a:solidFill>
                <a:effectLst/>
                <a:latin typeface="Roboto" panose="02000000000000000000" pitchFamily="2" charset="0"/>
                <a:ea typeface="Roboto" panose="02000000000000000000" pitchFamily="2" charset="0"/>
                <a:cs typeface="Roboto" panose="02000000000000000000" pitchFamily="2" charset="0"/>
              </a:rPr>
              <a:t>Standards used to support NEHR systems</a:t>
            </a:r>
            <a:r>
              <a:rPr lang="en-GB" sz="16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p>
        </p:txBody>
      </p:sp>
      <p:sp>
        <p:nvSpPr>
          <p:cNvPr id="9" name="Rectangle 8">
            <a:extLst>
              <a:ext uri="{FF2B5EF4-FFF2-40B4-BE49-F238E27FC236}">
                <a16:creationId xmlns:a16="http://schemas.microsoft.com/office/drawing/2014/main" id="{A2800C17-2664-238E-35B4-080D22551775}"/>
              </a:ext>
            </a:extLst>
          </p:cNvPr>
          <p:cNvSpPr/>
          <p:nvPr/>
        </p:nvSpPr>
        <p:spPr>
          <a:xfrm>
            <a:off x="-104871" y="18745"/>
            <a:ext cx="13547672" cy="1029659"/>
          </a:xfrm>
          <a:prstGeom prst="rect">
            <a:avLst/>
          </a:prstGeom>
          <a:gradFill>
            <a:gsLst>
              <a:gs pos="0">
                <a:srgbClr val="00A2BE"/>
              </a:gs>
              <a:gs pos="48000">
                <a:srgbClr val="00A2BE"/>
              </a:gs>
              <a:gs pos="99000">
                <a:srgbClr val="0091AB"/>
              </a:gs>
            </a:gsLst>
            <a:lin ang="16200000" scaled="1"/>
          </a:gradFill>
          <a:ln>
            <a:solidFill>
              <a:srgbClr val="002060"/>
            </a:solidFill>
          </a:ln>
          <a:effectLst>
            <a:outerShdw blurRad="50800" dist="38100" dir="5400000" algn="t" rotWithShape="0">
              <a:prstClr val="black">
                <a:alpha val="32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4DC08B2-B109-5C30-94C9-FC90513B80EE}"/>
              </a:ext>
            </a:extLst>
          </p:cNvPr>
          <p:cNvSpPr txBox="1"/>
          <p:nvPr/>
        </p:nvSpPr>
        <p:spPr>
          <a:xfrm>
            <a:off x="1348200" y="302741"/>
            <a:ext cx="7998030" cy="461665"/>
          </a:xfrm>
          <a:prstGeom prst="rect">
            <a:avLst/>
          </a:prstGeom>
          <a:noFill/>
        </p:spPr>
        <p:txBody>
          <a:bodyPr wrap="square">
            <a:spAutoFit/>
          </a:bodyPr>
          <a:lstStyle/>
          <a:p>
            <a:r>
              <a:rPr lang="en-US" sz="2400" b="1" dirty="0">
                <a:solidFill>
                  <a:schemeClr val="bg1"/>
                </a:solidFill>
                <a:effectLst/>
                <a:latin typeface="Roboto" panose="02000000000000000000" pitchFamily="2" charset="0"/>
                <a:ea typeface="Roboto" panose="02000000000000000000" pitchFamily="2" charset="0"/>
                <a:cs typeface="Roboto" panose="02000000000000000000" pitchFamily="2" charset="0"/>
              </a:rPr>
              <a:t>The Lifelines - Electronic Health Records</a:t>
            </a:r>
            <a:r>
              <a:rPr lang="en-GB" sz="24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endParaRPr lang="en-US" sz="2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7" descr="A heart with a heartbeat line&#10;&#10;Description automatically generated">
            <a:extLst>
              <a:ext uri="{FF2B5EF4-FFF2-40B4-BE49-F238E27FC236}">
                <a16:creationId xmlns:a16="http://schemas.microsoft.com/office/drawing/2014/main" id="{5745F199-D714-734F-7229-8749935DC0C7}"/>
              </a:ext>
            </a:extLst>
          </p:cNvPr>
          <p:cNvPicPr>
            <a:picLocks noChangeAspect="1"/>
          </p:cNvPicPr>
          <p:nvPr/>
        </p:nvPicPr>
        <p:blipFill>
          <a:blip r:embed="rId5"/>
          <a:stretch>
            <a:fillRect/>
          </a:stretch>
        </p:blipFill>
        <p:spPr>
          <a:xfrm>
            <a:off x="533328" y="244034"/>
            <a:ext cx="587339" cy="524410"/>
          </a:xfrm>
          <a:prstGeom prst="rect">
            <a:avLst/>
          </a:prstGeom>
        </p:spPr>
      </p:pic>
      <p:sp>
        <p:nvSpPr>
          <p:cNvPr id="14" name="TextBox 13">
            <a:extLst>
              <a:ext uri="{FF2B5EF4-FFF2-40B4-BE49-F238E27FC236}">
                <a16:creationId xmlns:a16="http://schemas.microsoft.com/office/drawing/2014/main" id="{B70E90BF-61F7-38A9-DEAF-BE3954BC41F5}"/>
              </a:ext>
            </a:extLst>
          </p:cNvPr>
          <p:cNvSpPr txBox="1"/>
          <p:nvPr/>
        </p:nvSpPr>
        <p:spPr>
          <a:xfrm>
            <a:off x="933329" y="1388916"/>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86%</a:t>
            </a:r>
          </a:p>
        </p:txBody>
      </p:sp>
    </p:spTree>
    <p:extLst>
      <p:ext uri="{BB962C8B-B14F-4D97-AF65-F5344CB8AC3E}">
        <p14:creationId xmlns:p14="http://schemas.microsoft.com/office/powerpoint/2010/main" val="342902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wipe(down)">
                                      <p:cBhvr>
                                        <p:cTn id="7" dur="1000"/>
                                        <p:tgtEl>
                                          <p:spTgt spid="10">
                                            <p:graphicEl>
                                              <a:chart seriesIdx="0" categoryIdx="-4" bldStep="series"/>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graphicEl>
                                              <a:chart seriesIdx="1" categoryIdx="-4" bldStep="series"/>
                                            </p:graphicEl>
                                          </p:spTgt>
                                        </p:tgtEl>
                                        <p:attrNameLst>
                                          <p:attrName>style.visibility</p:attrName>
                                        </p:attrNameLst>
                                      </p:cBhvr>
                                      <p:to>
                                        <p:strVal val="visible"/>
                                      </p:to>
                                    </p:set>
                                    <p:animEffect transition="in" filter="wipe(down)">
                                      <p:cBhvr>
                                        <p:cTn id="10" dur="1000"/>
                                        <p:tgtEl>
                                          <p:spTgt spid="10">
                                            <p:graphicEl>
                                              <a:chart seriesIdx="1" categoryIdx="-4" bldStep="series"/>
                                            </p:graphicEl>
                                          </p:spTgt>
                                        </p:tgtEl>
                                      </p:cBhvr>
                                    </p:animEffect>
                                  </p:childTnLst>
                                </p:cTn>
                              </p:par>
                              <p:par>
                                <p:cTn id="11" presetID="22" presetClass="entr" presetSubtype="4" fill="hold" grpId="1" nodeType="withEffect">
                                  <p:stCondLst>
                                    <p:cond delay="0"/>
                                  </p:stCondLst>
                                  <p:childTnLst>
                                    <p:set>
                                      <p:cBhvr>
                                        <p:cTn id="12"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down)">
                                      <p:cBhvr>
                                        <p:cTn id="13" dur="500"/>
                                        <p:tgtEl>
                                          <p:spTgt spid="10">
                                            <p:graphicEl>
                                              <a:chart seriesIdx="-3" categoryIdx="-3" bldStep="gridLegend"/>
                                            </p:graphicEl>
                                          </p:spTgt>
                                        </p:tgtEl>
                                      </p:cBhvr>
                                    </p:animEffect>
                                  </p:childTnLst>
                                </p:cTn>
                              </p:par>
                              <p:par>
                                <p:cTn id="14" presetID="22" presetClass="entr" presetSubtype="4" fill="hold" grpId="1" nodeType="withEffect">
                                  <p:stCondLst>
                                    <p:cond delay="0"/>
                                  </p:stCondLst>
                                  <p:childTnLst>
                                    <p:set>
                                      <p:cBhvr>
                                        <p:cTn id="15"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wipe(down)">
                                      <p:cBhvr>
                                        <p:cTn id="16" dur="500"/>
                                        <p:tgtEl>
                                          <p:spTgt spid="10">
                                            <p:graphicEl>
                                              <a:chart seriesIdx="0" categoryIdx="-4" bldStep="series"/>
                                            </p:graphicEl>
                                          </p:spTgt>
                                        </p:tgtEl>
                                      </p:cBhvr>
                                    </p:animEffect>
                                  </p:childTnLst>
                                </p:cTn>
                              </p:par>
                              <p:par>
                                <p:cTn id="17" presetID="22" presetClass="entr" presetSubtype="4" fill="hold" grpId="1" nodeType="withEffect">
                                  <p:stCondLst>
                                    <p:cond delay="0"/>
                                  </p:stCondLst>
                                  <p:childTnLst>
                                    <p:set>
                                      <p:cBhvr>
                                        <p:cTn id="18" dur="1" fill="hold">
                                          <p:stCondLst>
                                            <p:cond delay="0"/>
                                          </p:stCondLst>
                                        </p:cTn>
                                        <p:tgtEl>
                                          <p:spTgt spid="10">
                                            <p:graphicEl>
                                              <a:chart seriesIdx="1" categoryIdx="-4" bldStep="series"/>
                                            </p:graphicEl>
                                          </p:spTgt>
                                        </p:tgtEl>
                                        <p:attrNameLst>
                                          <p:attrName>style.visibility</p:attrName>
                                        </p:attrNameLst>
                                      </p:cBhvr>
                                      <p:to>
                                        <p:strVal val="visible"/>
                                      </p:to>
                                    </p:set>
                                    <p:animEffect transition="in" filter="wipe(down)">
                                      <p:cBhvr>
                                        <p:cTn id="19" dur="500"/>
                                        <p:tgtEl>
                                          <p:spTgt spid="10">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series" animBg="0"/>
        </p:bldSub>
      </p:bldGraphic>
      <p:bldGraphic spid="10" grpId="1" uiExpand="1">
        <p:bldSub>
          <a:bldChart bld="series"/>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1E56"/>
        </a:solidFill>
        <a:effectLst/>
      </p:bgPr>
    </p:bg>
    <p:spTree>
      <p:nvGrpSpPr>
        <p:cNvPr id="1" name=""/>
        <p:cNvGrpSpPr/>
        <p:nvPr/>
      </p:nvGrpSpPr>
      <p:grpSpPr>
        <a:xfrm>
          <a:off x="0" y="0"/>
          <a:ext cx="0" cy="0"/>
          <a:chOff x="0" y="0"/>
          <a:chExt cx="0" cy="0"/>
        </a:xfrm>
      </p:grpSpPr>
      <p:pic>
        <p:nvPicPr>
          <p:cNvPr id="24" name="Picture 23" descr="A close up of dots and lines&#10;&#10;Description automatically generated">
            <a:extLst>
              <a:ext uri="{FF2B5EF4-FFF2-40B4-BE49-F238E27FC236}">
                <a16:creationId xmlns:a16="http://schemas.microsoft.com/office/drawing/2014/main" id="{16E8D97C-D697-0B1F-9018-F2AAA888CA44}"/>
              </a:ext>
            </a:extLst>
          </p:cNvPr>
          <p:cNvPicPr>
            <a:picLocks noChangeAspect="1"/>
          </p:cNvPicPr>
          <p:nvPr/>
        </p:nvPicPr>
        <p:blipFill>
          <a:blip r:embed="rId3"/>
          <a:stretch>
            <a:fillRect/>
          </a:stretch>
        </p:blipFill>
        <p:spPr>
          <a:xfrm>
            <a:off x="-1" y="28957"/>
            <a:ext cx="12315463" cy="6868946"/>
          </a:xfrm>
          <a:prstGeom prst="rect">
            <a:avLst/>
          </a:prstGeom>
        </p:spPr>
      </p:pic>
      <p:sp>
        <p:nvSpPr>
          <p:cNvPr id="26" name="Rectangle 25">
            <a:extLst>
              <a:ext uri="{FF2B5EF4-FFF2-40B4-BE49-F238E27FC236}">
                <a16:creationId xmlns:a16="http://schemas.microsoft.com/office/drawing/2014/main" id="{002C42C4-F782-D34A-FBCC-CFA1FE8737CB}"/>
              </a:ext>
            </a:extLst>
          </p:cNvPr>
          <p:cNvSpPr/>
          <p:nvPr/>
        </p:nvSpPr>
        <p:spPr>
          <a:xfrm>
            <a:off x="0" y="-259020"/>
            <a:ext cx="12585469" cy="7024348"/>
          </a:xfrm>
          <a:prstGeom prst="rect">
            <a:avLst/>
          </a:prstGeom>
          <a:solidFill>
            <a:srgbClr val="0D1E56">
              <a:alpha val="6914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49B7E0E-13EB-5D43-E31E-D74DBE099473}"/>
              </a:ext>
            </a:extLst>
          </p:cNvPr>
          <p:cNvSpPr txBox="1"/>
          <p:nvPr/>
        </p:nvSpPr>
        <p:spPr>
          <a:xfrm>
            <a:off x="1411776" y="3494614"/>
            <a:ext cx="3400594" cy="1077218"/>
          </a:xfrm>
          <a:prstGeom prst="rect">
            <a:avLst/>
          </a:prstGeom>
          <a:noFill/>
        </p:spPr>
        <p:txBody>
          <a:bodyPr wrap="square">
            <a:spAutoFit/>
          </a:bodyPr>
          <a:lstStyle/>
          <a:p>
            <a:r>
              <a:rPr lang="en-GB" sz="1600" dirty="0">
                <a:solidFill>
                  <a:schemeClr val="bg1"/>
                </a:solidFill>
                <a:latin typeface="Roboto" panose="02000000000000000000" pitchFamily="2" charset="0"/>
                <a:ea typeface="Roboto" panose="02000000000000000000" pitchFamily="2" charset="0"/>
                <a:cs typeface="Roboto" panose="02000000000000000000" pitchFamily="2" charset="0"/>
              </a:rPr>
              <a:t>(30 out of 51 countries) introduced a new law, legislation, or policy to support telehealth during the COVID-19 pandemic</a:t>
            </a:r>
          </a:p>
        </p:txBody>
      </p:sp>
      <p:sp>
        <p:nvSpPr>
          <p:cNvPr id="7" name="TextBox 6">
            <a:extLst>
              <a:ext uri="{FF2B5EF4-FFF2-40B4-BE49-F238E27FC236}">
                <a16:creationId xmlns:a16="http://schemas.microsoft.com/office/drawing/2014/main" id="{22FD0F75-55AC-28A0-074D-0537975CDF8C}"/>
              </a:ext>
            </a:extLst>
          </p:cNvPr>
          <p:cNvSpPr txBox="1"/>
          <p:nvPr/>
        </p:nvSpPr>
        <p:spPr>
          <a:xfrm>
            <a:off x="1444983" y="1850719"/>
            <a:ext cx="3400594" cy="830997"/>
          </a:xfrm>
          <a:prstGeom prst="rect">
            <a:avLst/>
          </a:prstGeom>
          <a:noFill/>
        </p:spPr>
        <p:txBody>
          <a:bodyPr wrap="square">
            <a:spAutoFit/>
          </a:bodyPr>
          <a:lstStyle/>
          <a:p>
            <a:r>
              <a:rPr lang="en-GB" sz="1600" dirty="0">
                <a:solidFill>
                  <a:schemeClr val="bg1"/>
                </a:solidFill>
                <a:latin typeface="Roboto" panose="02000000000000000000" pitchFamily="2" charset="0"/>
                <a:ea typeface="Roboto" panose="02000000000000000000" pitchFamily="2" charset="0"/>
                <a:cs typeface="Roboto" panose="02000000000000000000" pitchFamily="2" charset="0"/>
              </a:rPr>
              <a:t>(40 out of 51 countries) directly address telehealth in their policies or strategies</a:t>
            </a:r>
          </a:p>
        </p:txBody>
      </p:sp>
      <p:sp>
        <p:nvSpPr>
          <p:cNvPr id="10" name="TextBox 9">
            <a:extLst>
              <a:ext uri="{FF2B5EF4-FFF2-40B4-BE49-F238E27FC236}">
                <a16:creationId xmlns:a16="http://schemas.microsoft.com/office/drawing/2014/main" id="{6D8FC27F-077F-99DC-14F7-B74BAA85B335}"/>
              </a:ext>
            </a:extLst>
          </p:cNvPr>
          <p:cNvSpPr txBox="1"/>
          <p:nvPr/>
        </p:nvSpPr>
        <p:spPr>
          <a:xfrm>
            <a:off x="1452079" y="5133917"/>
            <a:ext cx="3442485" cy="830997"/>
          </a:xfrm>
          <a:prstGeom prst="rect">
            <a:avLst/>
          </a:prstGeom>
          <a:noFill/>
        </p:spPr>
        <p:txBody>
          <a:bodyPr wrap="square">
            <a:spAutoFit/>
          </a:bodyPr>
          <a:lstStyle/>
          <a:p>
            <a:r>
              <a:rPr lang="en-GB" sz="1600" dirty="0">
                <a:solidFill>
                  <a:schemeClr val="bg1"/>
                </a:solidFill>
                <a:latin typeface="Roboto" panose="02000000000000000000" pitchFamily="2" charset="0"/>
                <a:ea typeface="Roboto" panose="02000000000000000000" pitchFamily="2" charset="0"/>
                <a:cs typeface="Roboto" panose="02000000000000000000" pitchFamily="2" charset="0"/>
              </a:rPr>
              <a:t>(16 out of 43 countries) reported that a telehealth service in their country had been evaluated</a:t>
            </a:r>
          </a:p>
        </p:txBody>
      </p:sp>
      <p:sp>
        <p:nvSpPr>
          <p:cNvPr id="19" name="Rectangle 18">
            <a:extLst>
              <a:ext uri="{FF2B5EF4-FFF2-40B4-BE49-F238E27FC236}">
                <a16:creationId xmlns:a16="http://schemas.microsoft.com/office/drawing/2014/main" id="{4FB7D5D3-6B8E-EB47-5D5A-F99778D92C34}"/>
              </a:ext>
            </a:extLst>
          </p:cNvPr>
          <p:cNvSpPr/>
          <p:nvPr/>
        </p:nvSpPr>
        <p:spPr>
          <a:xfrm>
            <a:off x="-52253" y="-715"/>
            <a:ext cx="12781281" cy="1057124"/>
          </a:xfrm>
          <a:prstGeom prst="rect">
            <a:avLst/>
          </a:prstGeom>
          <a:gradFill>
            <a:gsLst>
              <a:gs pos="0">
                <a:srgbClr val="00A2BE"/>
              </a:gs>
              <a:gs pos="48000">
                <a:srgbClr val="00A2BE"/>
              </a:gs>
              <a:gs pos="99000">
                <a:srgbClr val="0091AB"/>
              </a:gs>
            </a:gsLst>
            <a:lin ang="16200000" scaled="1"/>
          </a:gradFill>
          <a:ln>
            <a:solidFill>
              <a:srgbClr val="002060"/>
            </a:solidFill>
          </a:ln>
          <a:effectLst>
            <a:outerShdw blurRad="50800" dist="38100" dir="5400000" algn="t" rotWithShape="0">
              <a:prstClr val="black">
                <a:alpha val="32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14FB41A-225D-9395-EDDA-3E150FA44E34}"/>
              </a:ext>
            </a:extLst>
          </p:cNvPr>
          <p:cNvSpPr txBox="1"/>
          <p:nvPr/>
        </p:nvSpPr>
        <p:spPr>
          <a:xfrm>
            <a:off x="1337776" y="295745"/>
            <a:ext cx="7998030" cy="461665"/>
          </a:xfrm>
          <a:prstGeom prst="rect">
            <a:avLst/>
          </a:prstGeom>
          <a:noFill/>
        </p:spPr>
        <p:txBody>
          <a:bodyPr wrap="square">
            <a:spAutoFit/>
          </a:bodyPr>
          <a:lstStyle/>
          <a:p>
            <a:r>
              <a:rPr lang="en-US" sz="2400" b="1" dirty="0">
                <a:solidFill>
                  <a:schemeClr val="bg1"/>
                </a:solidFill>
                <a:effectLst/>
                <a:latin typeface="Roboto" panose="02000000000000000000" pitchFamily="2" charset="0"/>
                <a:ea typeface="Roboto" panose="02000000000000000000" pitchFamily="2" charset="0"/>
                <a:cs typeface="Roboto" panose="02000000000000000000" pitchFamily="2" charset="0"/>
              </a:rPr>
              <a:t>Bridging Distances - Telehealth </a:t>
            </a:r>
            <a:endParaRPr lang="en-US" sz="2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7F041051-7B9B-F4B0-9934-91063C7A8502}"/>
              </a:ext>
            </a:extLst>
          </p:cNvPr>
          <p:cNvSpPr txBox="1"/>
          <p:nvPr/>
        </p:nvSpPr>
        <p:spPr>
          <a:xfrm>
            <a:off x="5526253" y="2058584"/>
            <a:ext cx="6180193" cy="338554"/>
          </a:xfrm>
          <a:prstGeom prst="rect">
            <a:avLst/>
          </a:prstGeom>
          <a:noFill/>
        </p:spPr>
        <p:txBody>
          <a:bodyPr wrap="square">
            <a:spAutoFit/>
          </a:bodyPr>
          <a:lstStyle/>
          <a:p>
            <a:pPr algn="ct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Maturity of Telehealth Initiatives in 2015 and 2022 </a:t>
            </a:r>
          </a:p>
        </p:txBody>
      </p:sp>
      <p:graphicFrame>
        <p:nvGraphicFramePr>
          <p:cNvPr id="25" name="Chart 24">
            <a:extLst>
              <a:ext uri="{FF2B5EF4-FFF2-40B4-BE49-F238E27FC236}">
                <a16:creationId xmlns:a16="http://schemas.microsoft.com/office/drawing/2014/main" id="{00000000-0008-0000-0E00-000004000000}"/>
              </a:ext>
            </a:extLst>
          </p:cNvPr>
          <p:cNvGraphicFramePr/>
          <p:nvPr>
            <p:extLst>
              <p:ext uri="{D42A27DB-BD31-4B8C-83A1-F6EECF244321}">
                <p14:modId xmlns:p14="http://schemas.microsoft.com/office/powerpoint/2010/main" val="868431896"/>
              </p:ext>
            </p:extLst>
          </p:nvPr>
        </p:nvGraphicFramePr>
        <p:xfrm>
          <a:off x="5526253" y="2778846"/>
          <a:ext cx="6399810" cy="3726284"/>
        </p:xfrm>
        <a:graphic>
          <a:graphicData uri="http://schemas.openxmlformats.org/drawingml/2006/chart">
            <c:chart xmlns:c="http://schemas.openxmlformats.org/drawingml/2006/chart" xmlns:r="http://schemas.openxmlformats.org/officeDocument/2006/relationships" r:id="rId4"/>
          </a:graphicData>
        </a:graphic>
      </p:graphicFrame>
      <p:pic>
        <p:nvPicPr>
          <p:cNvPr id="17" name="Picture 16" descr="A white computer with a medical document on it&#10;&#10;Description automatically generated">
            <a:extLst>
              <a:ext uri="{FF2B5EF4-FFF2-40B4-BE49-F238E27FC236}">
                <a16:creationId xmlns:a16="http://schemas.microsoft.com/office/drawing/2014/main" id="{3B365A24-501E-7A01-8567-688D3DE2C743}"/>
              </a:ext>
            </a:extLst>
          </p:cNvPr>
          <p:cNvPicPr>
            <a:picLocks noChangeAspect="1"/>
          </p:cNvPicPr>
          <p:nvPr/>
        </p:nvPicPr>
        <p:blipFill>
          <a:blip r:embed="rId5"/>
          <a:stretch>
            <a:fillRect/>
          </a:stretch>
        </p:blipFill>
        <p:spPr>
          <a:xfrm>
            <a:off x="492307" y="204812"/>
            <a:ext cx="604973" cy="582868"/>
          </a:xfrm>
          <a:prstGeom prst="rect">
            <a:avLst/>
          </a:prstGeom>
        </p:spPr>
      </p:pic>
      <p:sp>
        <p:nvSpPr>
          <p:cNvPr id="20" name="TextBox 19">
            <a:extLst>
              <a:ext uri="{FF2B5EF4-FFF2-40B4-BE49-F238E27FC236}">
                <a16:creationId xmlns:a16="http://schemas.microsoft.com/office/drawing/2014/main" id="{BDBD186B-8E7B-9EEB-C8B4-5AE1B0827B68}"/>
              </a:ext>
            </a:extLst>
          </p:cNvPr>
          <p:cNvSpPr txBox="1"/>
          <p:nvPr/>
        </p:nvSpPr>
        <p:spPr>
          <a:xfrm>
            <a:off x="308160" y="5189083"/>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37%</a:t>
            </a:r>
          </a:p>
        </p:txBody>
      </p:sp>
      <p:sp>
        <p:nvSpPr>
          <p:cNvPr id="22" name="TextBox 21">
            <a:extLst>
              <a:ext uri="{FF2B5EF4-FFF2-40B4-BE49-F238E27FC236}">
                <a16:creationId xmlns:a16="http://schemas.microsoft.com/office/drawing/2014/main" id="{40CAB48D-7A34-5FD8-FD43-9186937D2F0B}"/>
              </a:ext>
            </a:extLst>
          </p:cNvPr>
          <p:cNvSpPr txBox="1"/>
          <p:nvPr/>
        </p:nvSpPr>
        <p:spPr>
          <a:xfrm>
            <a:off x="308159" y="3667335"/>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59%</a:t>
            </a:r>
          </a:p>
        </p:txBody>
      </p:sp>
      <p:sp>
        <p:nvSpPr>
          <p:cNvPr id="23" name="TextBox 22">
            <a:extLst>
              <a:ext uri="{FF2B5EF4-FFF2-40B4-BE49-F238E27FC236}">
                <a16:creationId xmlns:a16="http://schemas.microsoft.com/office/drawing/2014/main" id="{12E59176-4FB0-89E6-5B03-AD07A220891D}"/>
              </a:ext>
            </a:extLst>
          </p:cNvPr>
          <p:cNvSpPr txBox="1"/>
          <p:nvPr/>
        </p:nvSpPr>
        <p:spPr>
          <a:xfrm>
            <a:off x="331253" y="1895349"/>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78%</a:t>
            </a:r>
          </a:p>
        </p:txBody>
      </p:sp>
    </p:spTree>
    <p:extLst>
      <p:ext uri="{BB962C8B-B14F-4D97-AF65-F5344CB8AC3E}">
        <p14:creationId xmlns:p14="http://schemas.microsoft.com/office/powerpoint/2010/main" val="416589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1E56"/>
        </a:solidFill>
        <a:effectLst/>
      </p:bgPr>
    </p:bg>
    <p:spTree>
      <p:nvGrpSpPr>
        <p:cNvPr id="1" name=""/>
        <p:cNvGrpSpPr/>
        <p:nvPr/>
      </p:nvGrpSpPr>
      <p:grpSpPr>
        <a:xfrm>
          <a:off x="0" y="0"/>
          <a:ext cx="0" cy="0"/>
          <a:chOff x="0" y="0"/>
          <a:chExt cx="0" cy="0"/>
        </a:xfrm>
      </p:grpSpPr>
      <p:pic>
        <p:nvPicPr>
          <p:cNvPr id="28" name="Picture 27" descr="A close up of dots and lines&#10;&#10;Description automatically generated">
            <a:extLst>
              <a:ext uri="{FF2B5EF4-FFF2-40B4-BE49-F238E27FC236}">
                <a16:creationId xmlns:a16="http://schemas.microsoft.com/office/drawing/2014/main" id="{E175739B-C3DA-F5D2-CBB1-8250585A2B55}"/>
              </a:ext>
            </a:extLst>
          </p:cNvPr>
          <p:cNvPicPr>
            <a:picLocks noChangeAspect="1"/>
          </p:cNvPicPr>
          <p:nvPr/>
        </p:nvPicPr>
        <p:blipFill>
          <a:blip r:embed="rId3"/>
          <a:stretch>
            <a:fillRect/>
          </a:stretch>
        </p:blipFill>
        <p:spPr>
          <a:xfrm>
            <a:off x="-1" y="28957"/>
            <a:ext cx="12315463" cy="6868946"/>
          </a:xfrm>
          <a:prstGeom prst="rect">
            <a:avLst/>
          </a:prstGeom>
        </p:spPr>
      </p:pic>
      <p:sp>
        <p:nvSpPr>
          <p:cNvPr id="29" name="Rectangle 28">
            <a:extLst>
              <a:ext uri="{FF2B5EF4-FFF2-40B4-BE49-F238E27FC236}">
                <a16:creationId xmlns:a16="http://schemas.microsoft.com/office/drawing/2014/main" id="{E82FE19E-1CE4-89D1-14D2-67F42C967B1D}"/>
              </a:ext>
            </a:extLst>
          </p:cNvPr>
          <p:cNvSpPr/>
          <p:nvPr/>
        </p:nvSpPr>
        <p:spPr>
          <a:xfrm>
            <a:off x="0" y="-259020"/>
            <a:ext cx="12585469" cy="7024348"/>
          </a:xfrm>
          <a:prstGeom prst="rect">
            <a:avLst/>
          </a:prstGeom>
          <a:solidFill>
            <a:srgbClr val="0D1E56">
              <a:alpha val="6914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49B7E0E-13EB-5D43-E31E-D74DBE099473}"/>
              </a:ext>
            </a:extLst>
          </p:cNvPr>
          <p:cNvSpPr txBox="1"/>
          <p:nvPr/>
        </p:nvSpPr>
        <p:spPr>
          <a:xfrm>
            <a:off x="1371575" y="3561676"/>
            <a:ext cx="3303968" cy="830997"/>
          </a:xfrm>
          <a:prstGeom prst="rect">
            <a:avLst/>
          </a:prstGeom>
          <a:noFill/>
        </p:spPr>
        <p:txBody>
          <a:bodyPr wrap="square">
            <a:spAutoFit/>
          </a:bodyPr>
          <a:lstStyle/>
          <a:p>
            <a:r>
              <a:rPr lang="en-GB" sz="1600" dirty="0">
                <a:solidFill>
                  <a:schemeClr val="bg1"/>
                </a:solidFill>
                <a:latin typeface="Roboto" panose="02000000000000000000" pitchFamily="2" charset="0"/>
                <a:ea typeface="Roboto" panose="02000000000000000000" pitchFamily="2" charset="0"/>
                <a:cs typeface="Roboto" panose="02000000000000000000" pitchFamily="2" charset="0"/>
              </a:rPr>
              <a:t>(6 out of 39  countries ) had evaluated any mHealth service or programme</a:t>
            </a:r>
          </a:p>
        </p:txBody>
      </p:sp>
      <p:sp>
        <p:nvSpPr>
          <p:cNvPr id="7" name="TextBox 6">
            <a:extLst>
              <a:ext uri="{FF2B5EF4-FFF2-40B4-BE49-F238E27FC236}">
                <a16:creationId xmlns:a16="http://schemas.microsoft.com/office/drawing/2014/main" id="{22FD0F75-55AC-28A0-074D-0537975CDF8C}"/>
              </a:ext>
            </a:extLst>
          </p:cNvPr>
          <p:cNvSpPr txBox="1"/>
          <p:nvPr/>
        </p:nvSpPr>
        <p:spPr>
          <a:xfrm>
            <a:off x="1349968" y="2090929"/>
            <a:ext cx="3488834" cy="1077218"/>
          </a:xfrm>
          <a:prstGeom prst="rect">
            <a:avLst/>
          </a:prstGeom>
          <a:noFill/>
        </p:spPr>
        <p:txBody>
          <a:bodyPr wrap="square">
            <a:spAutoFit/>
          </a:bodyPr>
          <a:lstStyle/>
          <a:p>
            <a:r>
              <a:rPr lang="en-GB" sz="1600" dirty="0">
                <a:solidFill>
                  <a:schemeClr val="bg1"/>
                </a:solidFill>
                <a:latin typeface="Roboto" panose="02000000000000000000" pitchFamily="2" charset="0"/>
                <a:ea typeface="Roboto" panose="02000000000000000000" pitchFamily="2" charset="0"/>
                <a:cs typeface="Roboto" panose="02000000000000000000" pitchFamily="2" charset="0"/>
              </a:rPr>
              <a:t>(31 out of 46 countries) have mHealth services providing access to a EHR that were reported as established</a:t>
            </a:r>
          </a:p>
        </p:txBody>
      </p:sp>
      <p:sp>
        <p:nvSpPr>
          <p:cNvPr id="10" name="TextBox 9">
            <a:extLst>
              <a:ext uri="{FF2B5EF4-FFF2-40B4-BE49-F238E27FC236}">
                <a16:creationId xmlns:a16="http://schemas.microsoft.com/office/drawing/2014/main" id="{6D8FC27F-077F-99DC-14F7-B74BAA85B335}"/>
              </a:ext>
            </a:extLst>
          </p:cNvPr>
          <p:cNvSpPr txBox="1"/>
          <p:nvPr/>
        </p:nvSpPr>
        <p:spPr>
          <a:xfrm>
            <a:off x="1362891" y="4802699"/>
            <a:ext cx="3303968" cy="830997"/>
          </a:xfrm>
          <a:prstGeom prst="rect">
            <a:avLst/>
          </a:prstGeom>
          <a:noFill/>
        </p:spPr>
        <p:txBody>
          <a:bodyPr wrap="square">
            <a:spAutoFit/>
          </a:bodyPr>
          <a:lstStyle/>
          <a:p>
            <a:r>
              <a:rPr lang="en-GB" sz="1600" dirty="0">
                <a:solidFill>
                  <a:schemeClr val="bg1"/>
                </a:solidFill>
                <a:latin typeface="Roboto" panose="02000000000000000000" pitchFamily="2" charset="0"/>
                <a:ea typeface="Roboto" panose="02000000000000000000" pitchFamily="2" charset="0"/>
                <a:cs typeface="Roboto" panose="02000000000000000000" pitchFamily="2" charset="0"/>
              </a:rPr>
              <a:t>(34 out of 53 countries) had introduced applications to carry out contact-tracing</a:t>
            </a:r>
          </a:p>
        </p:txBody>
      </p:sp>
      <p:graphicFrame>
        <p:nvGraphicFramePr>
          <p:cNvPr id="15" name="Chart 14">
            <a:extLst>
              <a:ext uri="{FF2B5EF4-FFF2-40B4-BE49-F238E27FC236}">
                <a16:creationId xmlns:a16="http://schemas.microsoft.com/office/drawing/2014/main" id="{00000000-0008-0000-1500-00000F000000}"/>
              </a:ext>
            </a:extLst>
          </p:cNvPr>
          <p:cNvGraphicFramePr/>
          <p:nvPr>
            <p:extLst>
              <p:ext uri="{D42A27DB-BD31-4B8C-83A1-F6EECF244321}">
                <p14:modId xmlns:p14="http://schemas.microsoft.com/office/powerpoint/2010/main" val="3808444494"/>
              </p:ext>
            </p:extLst>
          </p:nvPr>
        </p:nvGraphicFramePr>
        <p:xfrm>
          <a:off x="5263738" y="2139819"/>
          <a:ext cx="6570299" cy="4422436"/>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8F820F47-1074-835C-EFC0-DFCC2AF1103E}"/>
              </a:ext>
            </a:extLst>
          </p:cNvPr>
          <p:cNvSpPr txBox="1"/>
          <p:nvPr/>
        </p:nvSpPr>
        <p:spPr>
          <a:xfrm>
            <a:off x="5178056" y="1520411"/>
            <a:ext cx="6570299" cy="584775"/>
          </a:xfrm>
          <a:prstGeom prst="rect">
            <a:avLst/>
          </a:prstGeom>
          <a:noFill/>
        </p:spPr>
        <p:txBody>
          <a:bodyPr wrap="square">
            <a:spAutoFit/>
          </a:bodyPr>
          <a:lstStyle/>
          <a:p>
            <a:pPr algn="ct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Most common types of mHealth programmes and </a:t>
            </a:r>
          </a:p>
          <a:p>
            <a:pPr algn="ct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services for health care </a:t>
            </a:r>
          </a:p>
        </p:txBody>
      </p:sp>
      <p:sp>
        <p:nvSpPr>
          <p:cNvPr id="6" name="Rectangle 5">
            <a:extLst>
              <a:ext uri="{FF2B5EF4-FFF2-40B4-BE49-F238E27FC236}">
                <a16:creationId xmlns:a16="http://schemas.microsoft.com/office/drawing/2014/main" id="{59244051-393C-BB67-D416-4D461D31B6FB}"/>
              </a:ext>
            </a:extLst>
          </p:cNvPr>
          <p:cNvSpPr/>
          <p:nvPr/>
        </p:nvSpPr>
        <p:spPr>
          <a:xfrm>
            <a:off x="-52253" y="-715"/>
            <a:ext cx="12781281" cy="1057124"/>
          </a:xfrm>
          <a:prstGeom prst="rect">
            <a:avLst/>
          </a:prstGeom>
          <a:gradFill>
            <a:gsLst>
              <a:gs pos="0">
                <a:srgbClr val="00A2BE"/>
              </a:gs>
              <a:gs pos="48000">
                <a:srgbClr val="00A2BE"/>
              </a:gs>
              <a:gs pos="99000">
                <a:srgbClr val="0091AB"/>
              </a:gs>
            </a:gsLst>
            <a:lin ang="16200000" scaled="1"/>
          </a:gradFill>
          <a:ln>
            <a:solidFill>
              <a:srgbClr val="002060"/>
            </a:solidFill>
          </a:ln>
          <a:effectLst>
            <a:outerShdw blurRad="50800" dist="38100" dir="5400000" algn="t" rotWithShape="0">
              <a:prstClr val="black">
                <a:alpha val="32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98B92B8-1D16-49D8-A197-B6BF9D05269E}"/>
              </a:ext>
            </a:extLst>
          </p:cNvPr>
          <p:cNvSpPr txBox="1"/>
          <p:nvPr/>
        </p:nvSpPr>
        <p:spPr>
          <a:xfrm>
            <a:off x="1337776" y="295745"/>
            <a:ext cx="7998030" cy="461665"/>
          </a:xfrm>
          <a:prstGeom prst="rect">
            <a:avLst/>
          </a:prstGeom>
          <a:noFill/>
        </p:spPr>
        <p:txBody>
          <a:bodyPr wrap="square">
            <a:spAutoFit/>
          </a:bodyPr>
          <a:lstStyle/>
          <a:p>
            <a:r>
              <a:rPr lang="en-US" sz="2400" b="1" dirty="0">
                <a:solidFill>
                  <a:schemeClr val="bg1"/>
                </a:solidFill>
                <a:effectLst/>
                <a:latin typeface="Roboto" panose="02000000000000000000" pitchFamily="2" charset="0"/>
                <a:ea typeface="Roboto" panose="02000000000000000000" pitchFamily="2" charset="0"/>
                <a:cs typeface="Roboto" panose="02000000000000000000" pitchFamily="2" charset="0"/>
              </a:rPr>
              <a:t>Health in your hands – Mobile health and Health Apps</a:t>
            </a:r>
            <a:endParaRPr lang="en-US" sz="2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24" name="Picture 23" descr="A white phone with a heart and a line of pulse&#10;&#10;Description automatically generated">
            <a:extLst>
              <a:ext uri="{FF2B5EF4-FFF2-40B4-BE49-F238E27FC236}">
                <a16:creationId xmlns:a16="http://schemas.microsoft.com/office/drawing/2014/main" id="{4FBFF143-EED4-F686-6963-C69E1C46D16C}"/>
              </a:ext>
            </a:extLst>
          </p:cNvPr>
          <p:cNvPicPr>
            <a:picLocks noChangeAspect="1"/>
          </p:cNvPicPr>
          <p:nvPr/>
        </p:nvPicPr>
        <p:blipFill>
          <a:blip r:embed="rId5"/>
          <a:stretch>
            <a:fillRect/>
          </a:stretch>
        </p:blipFill>
        <p:spPr>
          <a:xfrm>
            <a:off x="595640" y="219456"/>
            <a:ext cx="601282" cy="568760"/>
          </a:xfrm>
          <a:prstGeom prst="rect">
            <a:avLst/>
          </a:prstGeom>
        </p:spPr>
      </p:pic>
      <p:sp>
        <p:nvSpPr>
          <p:cNvPr id="25" name="TextBox 24">
            <a:extLst>
              <a:ext uri="{FF2B5EF4-FFF2-40B4-BE49-F238E27FC236}">
                <a16:creationId xmlns:a16="http://schemas.microsoft.com/office/drawing/2014/main" id="{28D3171A-892E-9DFD-D760-499E6291DB2D}"/>
              </a:ext>
            </a:extLst>
          </p:cNvPr>
          <p:cNvSpPr txBox="1"/>
          <p:nvPr/>
        </p:nvSpPr>
        <p:spPr>
          <a:xfrm>
            <a:off x="257766" y="4848872"/>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64%</a:t>
            </a:r>
          </a:p>
        </p:txBody>
      </p:sp>
      <p:sp>
        <p:nvSpPr>
          <p:cNvPr id="26" name="TextBox 25">
            <a:extLst>
              <a:ext uri="{FF2B5EF4-FFF2-40B4-BE49-F238E27FC236}">
                <a16:creationId xmlns:a16="http://schemas.microsoft.com/office/drawing/2014/main" id="{9F9D7040-4E64-16A0-B1E2-51D8E88A683C}"/>
              </a:ext>
            </a:extLst>
          </p:cNvPr>
          <p:cNvSpPr txBox="1"/>
          <p:nvPr/>
        </p:nvSpPr>
        <p:spPr>
          <a:xfrm>
            <a:off x="487753" y="3646887"/>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0%</a:t>
            </a:r>
          </a:p>
        </p:txBody>
      </p:sp>
      <p:sp>
        <p:nvSpPr>
          <p:cNvPr id="27" name="TextBox 26">
            <a:extLst>
              <a:ext uri="{FF2B5EF4-FFF2-40B4-BE49-F238E27FC236}">
                <a16:creationId xmlns:a16="http://schemas.microsoft.com/office/drawing/2014/main" id="{7AEF27BB-2509-6ED5-D123-6EB24EFD5743}"/>
              </a:ext>
            </a:extLst>
          </p:cNvPr>
          <p:cNvSpPr txBox="1"/>
          <p:nvPr/>
        </p:nvSpPr>
        <p:spPr>
          <a:xfrm>
            <a:off x="277069" y="2297535"/>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67%</a:t>
            </a:r>
          </a:p>
        </p:txBody>
      </p:sp>
    </p:spTree>
    <p:extLst>
      <p:ext uri="{BB962C8B-B14F-4D97-AF65-F5344CB8AC3E}">
        <p14:creationId xmlns:p14="http://schemas.microsoft.com/office/powerpoint/2010/main" val="219220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Graphic spid="15" grpId="0">
        <p:bldAsOne/>
      </p:bldGraphic>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D1E56"/>
        </a:solidFill>
        <a:effectLst/>
      </p:bgPr>
    </p:bg>
    <p:spTree>
      <p:nvGrpSpPr>
        <p:cNvPr id="1" name=""/>
        <p:cNvGrpSpPr/>
        <p:nvPr/>
      </p:nvGrpSpPr>
      <p:grpSpPr>
        <a:xfrm>
          <a:off x="0" y="0"/>
          <a:ext cx="0" cy="0"/>
          <a:chOff x="0" y="0"/>
          <a:chExt cx="0" cy="0"/>
        </a:xfrm>
      </p:grpSpPr>
      <p:pic>
        <p:nvPicPr>
          <p:cNvPr id="21" name="Picture 20" descr="A hospital bed with a lamp and a light&#10;&#10;Description automatically generated">
            <a:extLst>
              <a:ext uri="{FF2B5EF4-FFF2-40B4-BE49-F238E27FC236}">
                <a16:creationId xmlns:a16="http://schemas.microsoft.com/office/drawing/2014/main" id="{715B193C-AAE8-CE66-17BC-BFF67863B5AD}"/>
              </a:ext>
            </a:extLst>
          </p:cNvPr>
          <p:cNvPicPr>
            <a:picLocks noChangeAspect="1"/>
          </p:cNvPicPr>
          <p:nvPr/>
        </p:nvPicPr>
        <p:blipFill>
          <a:blip r:embed="rId3"/>
          <a:stretch>
            <a:fillRect/>
          </a:stretch>
        </p:blipFill>
        <p:spPr>
          <a:xfrm>
            <a:off x="0" y="24358"/>
            <a:ext cx="12235617" cy="6833642"/>
          </a:xfrm>
          <a:prstGeom prst="rect">
            <a:avLst/>
          </a:prstGeom>
          <a:solidFill>
            <a:srgbClr val="0D1E56"/>
          </a:solidFill>
        </p:spPr>
      </p:pic>
      <p:sp>
        <p:nvSpPr>
          <p:cNvPr id="22" name="Rectangle 21">
            <a:extLst>
              <a:ext uri="{FF2B5EF4-FFF2-40B4-BE49-F238E27FC236}">
                <a16:creationId xmlns:a16="http://schemas.microsoft.com/office/drawing/2014/main" id="{39E7208C-F625-2BFE-3E54-82F9A51932D8}"/>
              </a:ext>
            </a:extLst>
          </p:cNvPr>
          <p:cNvSpPr/>
          <p:nvPr/>
        </p:nvSpPr>
        <p:spPr>
          <a:xfrm>
            <a:off x="0" y="-674168"/>
            <a:ext cx="12585469" cy="7503211"/>
          </a:xfrm>
          <a:prstGeom prst="rect">
            <a:avLst/>
          </a:prstGeom>
          <a:solidFill>
            <a:srgbClr val="0D1E56">
              <a:alpha val="16175"/>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49B7E0E-13EB-5D43-E31E-D74DBE099473}"/>
              </a:ext>
            </a:extLst>
          </p:cNvPr>
          <p:cNvSpPr txBox="1"/>
          <p:nvPr/>
        </p:nvSpPr>
        <p:spPr>
          <a:xfrm>
            <a:off x="1367394" y="3832814"/>
            <a:ext cx="3361212" cy="1077218"/>
          </a:xfrm>
          <a:prstGeom prst="rect">
            <a:avLst/>
          </a:prstGeom>
          <a:noFill/>
        </p:spPr>
        <p:txBody>
          <a:bodyPr wrap="square">
            <a:spAutoFit/>
          </a:bodyPr>
          <a:lstStyle/>
          <a:p>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(17 out of 48 countries) stated that they had a national policy on the use of big data and advanced analytics in the health sector</a:t>
            </a:r>
            <a:endParaRPr lang="en-GB"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22FD0F75-55AC-28A0-074D-0537975CDF8C}"/>
              </a:ext>
            </a:extLst>
          </p:cNvPr>
          <p:cNvSpPr txBox="1"/>
          <p:nvPr/>
        </p:nvSpPr>
        <p:spPr>
          <a:xfrm>
            <a:off x="1367394" y="1927957"/>
            <a:ext cx="3234805" cy="1323439"/>
          </a:xfrm>
          <a:prstGeom prst="rect">
            <a:avLst/>
          </a:prstGeom>
          <a:noFill/>
        </p:spPr>
        <p:txBody>
          <a:bodyPr wrap="square">
            <a:spAutoFit/>
          </a:bodyPr>
          <a:lstStyle/>
          <a:p>
            <a:r>
              <a:rPr lang="en-US" sz="1600" dirty="0">
                <a:solidFill>
                  <a:schemeClr val="bg1"/>
                </a:solidFill>
                <a:latin typeface="Roboto" panose="02000000000000000000" pitchFamily="2" charset="0"/>
                <a:ea typeface="Roboto" panose="02000000000000000000" pitchFamily="2" charset="0"/>
                <a:cs typeface="Roboto" panose="02000000000000000000" pitchFamily="2" charset="0"/>
              </a:rPr>
              <a:t>(30 out of 50 countries) report having developed an overarching national data strategy regulating the use of big data and advanced analytics in the health sector</a:t>
            </a:r>
            <a:endParaRPr lang="en-GB" sz="160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A76DC24C-46A7-C84C-8D4E-E57DE1101E6B}"/>
              </a:ext>
            </a:extLst>
          </p:cNvPr>
          <p:cNvSpPr txBox="1"/>
          <p:nvPr/>
        </p:nvSpPr>
        <p:spPr>
          <a:xfrm>
            <a:off x="5163770" y="1417512"/>
            <a:ext cx="6638370" cy="584775"/>
          </a:xfrm>
          <a:prstGeom prst="rect">
            <a:avLst/>
          </a:prstGeom>
          <a:noFill/>
        </p:spPr>
        <p:txBody>
          <a:bodyPr wrap="square">
            <a:spAutoFit/>
          </a:bodyPr>
          <a:lstStyle/>
          <a:p>
            <a:pPr algn="ct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Share of Member States that report infrastructure, services, tools, and applications to facilitate the use of varying advanced technologies </a:t>
            </a:r>
          </a:p>
        </p:txBody>
      </p:sp>
      <p:graphicFrame>
        <p:nvGraphicFramePr>
          <p:cNvPr id="10" name="Chart 9">
            <a:extLst>
              <a:ext uri="{FF2B5EF4-FFF2-40B4-BE49-F238E27FC236}">
                <a16:creationId xmlns:a16="http://schemas.microsoft.com/office/drawing/2014/main" id="{00000000-0008-0000-1C00-000002000000}"/>
              </a:ext>
            </a:extLst>
          </p:cNvPr>
          <p:cNvGraphicFramePr/>
          <p:nvPr>
            <p:extLst>
              <p:ext uri="{D42A27DB-BD31-4B8C-83A1-F6EECF244321}">
                <p14:modId xmlns:p14="http://schemas.microsoft.com/office/powerpoint/2010/main" val="3004040634"/>
              </p:ext>
            </p:extLst>
          </p:nvPr>
        </p:nvGraphicFramePr>
        <p:xfrm>
          <a:off x="5163770" y="2128592"/>
          <a:ext cx="6638370" cy="4051308"/>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E5960376-E032-397D-D9F4-890AF44D9F52}"/>
              </a:ext>
            </a:extLst>
          </p:cNvPr>
          <p:cNvSpPr/>
          <p:nvPr/>
        </p:nvSpPr>
        <p:spPr>
          <a:xfrm>
            <a:off x="0" y="-116948"/>
            <a:ext cx="12192000" cy="1090642"/>
          </a:xfrm>
          <a:prstGeom prst="rect">
            <a:avLst/>
          </a:prstGeom>
          <a:gradFill>
            <a:gsLst>
              <a:gs pos="0">
                <a:srgbClr val="00A2BE"/>
              </a:gs>
              <a:gs pos="48000">
                <a:srgbClr val="00A2BE"/>
              </a:gs>
              <a:gs pos="99000">
                <a:srgbClr val="0091AB"/>
              </a:gs>
            </a:gsLst>
            <a:lin ang="16200000" scaled="1"/>
          </a:gradFill>
          <a:ln>
            <a:solidFill>
              <a:srgbClr val="002060"/>
            </a:solidFill>
          </a:ln>
          <a:effectLst>
            <a:outerShdw blurRad="50800" dist="38100" dir="5400000" algn="t" rotWithShape="0">
              <a:prstClr val="black">
                <a:alpha val="32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14FB41A-225D-9395-EDDA-3E150FA44E34}"/>
              </a:ext>
            </a:extLst>
          </p:cNvPr>
          <p:cNvSpPr txBox="1"/>
          <p:nvPr/>
        </p:nvSpPr>
        <p:spPr>
          <a:xfrm>
            <a:off x="1499304" y="199008"/>
            <a:ext cx="9929722" cy="461665"/>
          </a:xfrm>
          <a:prstGeom prst="rect">
            <a:avLst/>
          </a:prstGeom>
          <a:noFill/>
        </p:spPr>
        <p:txBody>
          <a:bodyPr wrap="square">
            <a:spAutoFit/>
          </a:bodyPr>
          <a:lstStyle/>
          <a:p>
            <a:r>
              <a:rPr lang="en-US" sz="2400" b="1" dirty="0">
                <a:solidFill>
                  <a:schemeClr val="bg1"/>
                </a:solidFill>
                <a:effectLst/>
                <a:latin typeface="Roboto" panose="02000000000000000000" pitchFamily="2" charset="0"/>
                <a:ea typeface="Roboto" panose="02000000000000000000" pitchFamily="2" charset="0"/>
                <a:cs typeface="Roboto" panose="02000000000000000000" pitchFamily="2" charset="0"/>
              </a:rPr>
              <a:t>The Power of Knowledge - Big Data and Advanced Analytics for Health</a:t>
            </a:r>
            <a:r>
              <a:rPr lang="en-GB" sz="24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endParaRPr lang="en-US" sz="2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4" name="Picture 13" descr="A white cloud with several objects connected to each other&#10;&#10;Description automatically generated">
            <a:extLst>
              <a:ext uri="{FF2B5EF4-FFF2-40B4-BE49-F238E27FC236}">
                <a16:creationId xmlns:a16="http://schemas.microsoft.com/office/drawing/2014/main" id="{ED543E80-5F22-6885-03F2-93EF2B63AC22}"/>
              </a:ext>
            </a:extLst>
          </p:cNvPr>
          <p:cNvPicPr>
            <a:picLocks noChangeAspect="1"/>
          </p:cNvPicPr>
          <p:nvPr/>
        </p:nvPicPr>
        <p:blipFill>
          <a:blip r:embed="rId5"/>
          <a:stretch>
            <a:fillRect/>
          </a:stretch>
        </p:blipFill>
        <p:spPr>
          <a:xfrm>
            <a:off x="540658" y="123225"/>
            <a:ext cx="645344" cy="562811"/>
          </a:xfrm>
          <a:prstGeom prst="rect">
            <a:avLst/>
          </a:prstGeom>
        </p:spPr>
      </p:pic>
      <p:sp>
        <p:nvSpPr>
          <p:cNvPr id="16" name="TextBox 15">
            <a:extLst>
              <a:ext uri="{FF2B5EF4-FFF2-40B4-BE49-F238E27FC236}">
                <a16:creationId xmlns:a16="http://schemas.microsoft.com/office/drawing/2014/main" id="{CBD5E65D-CA54-9902-97F0-EC1E976A54C7}"/>
              </a:ext>
            </a:extLst>
          </p:cNvPr>
          <p:cNvSpPr txBox="1"/>
          <p:nvPr/>
        </p:nvSpPr>
        <p:spPr>
          <a:xfrm>
            <a:off x="257564" y="2276668"/>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60%</a:t>
            </a:r>
          </a:p>
        </p:txBody>
      </p:sp>
      <p:sp>
        <p:nvSpPr>
          <p:cNvPr id="17" name="TextBox 16">
            <a:extLst>
              <a:ext uri="{FF2B5EF4-FFF2-40B4-BE49-F238E27FC236}">
                <a16:creationId xmlns:a16="http://schemas.microsoft.com/office/drawing/2014/main" id="{821B3F03-8F0E-B4A9-E565-B2D561FEDC3F}"/>
              </a:ext>
            </a:extLst>
          </p:cNvPr>
          <p:cNvSpPr txBox="1"/>
          <p:nvPr/>
        </p:nvSpPr>
        <p:spPr>
          <a:xfrm>
            <a:off x="291254" y="4129848"/>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35%</a:t>
            </a:r>
          </a:p>
        </p:txBody>
      </p:sp>
    </p:spTree>
    <p:extLst>
      <p:ext uri="{BB962C8B-B14F-4D97-AF65-F5344CB8AC3E}">
        <p14:creationId xmlns:p14="http://schemas.microsoft.com/office/powerpoint/2010/main" val="118756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dots and lines&#10;&#10;Description automatically generated">
            <a:extLst>
              <a:ext uri="{FF2B5EF4-FFF2-40B4-BE49-F238E27FC236}">
                <a16:creationId xmlns:a16="http://schemas.microsoft.com/office/drawing/2014/main" id="{81EB0A3F-747D-A3A3-F712-27DE968362E6}"/>
              </a:ext>
            </a:extLst>
          </p:cNvPr>
          <p:cNvPicPr>
            <a:picLocks noChangeAspect="1"/>
          </p:cNvPicPr>
          <p:nvPr/>
        </p:nvPicPr>
        <p:blipFill>
          <a:blip r:embed="rId3"/>
          <a:stretch>
            <a:fillRect/>
          </a:stretch>
        </p:blipFill>
        <p:spPr>
          <a:xfrm>
            <a:off x="0" y="28957"/>
            <a:ext cx="12344400" cy="6885086"/>
          </a:xfrm>
          <a:prstGeom prst="rect">
            <a:avLst/>
          </a:prstGeom>
        </p:spPr>
      </p:pic>
      <p:sp>
        <p:nvSpPr>
          <p:cNvPr id="19" name="Rectangle 18">
            <a:extLst>
              <a:ext uri="{FF2B5EF4-FFF2-40B4-BE49-F238E27FC236}">
                <a16:creationId xmlns:a16="http://schemas.microsoft.com/office/drawing/2014/main" id="{9D856D00-72B8-5323-BA5C-004EFCFD5DFF}"/>
              </a:ext>
            </a:extLst>
          </p:cNvPr>
          <p:cNvSpPr/>
          <p:nvPr/>
        </p:nvSpPr>
        <p:spPr>
          <a:xfrm>
            <a:off x="73623" y="-322606"/>
            <a:ext cx="12585469" cy="7503211"/>
          </a:xfrm>
          <a:prstGeom prst="rect">
            <a:avLst/>
          </a:prstGeom>
          <a:solidFill>
            <a:srgbClr val="0D1E56">
              <a:alpha val="7517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981C700-F460-52FC-098F-B7DC85701AD1}"/>
              </a:ext>
            </a:extLst>
          </p:cNvPr>
          <p:cNvSpPr txBox="1"/>
          <p:nvPr/>
        </p:nvSpPr>
        <p:spPr>
          <a:xfrm>
            <a:off x="1533167" y="1904193"/>
            <a:ext cx="3416553" cy="3891706"/>
          </a:xfrm>
          <a:prstGeom prst="rect">
            <a:avLst/>
          </a:prstGeom>
          <a:noFill/>
        </p:spPr>
        <p:txBody>
          <a:bodyPr wrap="square">
            <a:spAutoFit/>
          </a:bodyPr>
          <a:lstStyle/>
          <a:p>
            <a:pPr>
              <a:lnSpc>
                <a:spcPct val="107000"/>
              </a:lnSpc>
              <a:spcAft>
                <a:spcPts val="800"/>
              </a:spcAft>
              <a:buClr>
                <a:schemeClr val="bg1"/>
              </a:buClr>
            </a:pPr>
            <a:r>
              <a:rPr lang="en-US" sz="1600" dirty="0">
                <a:solidFill>
                  <a:schemeClr val="bg1"/>
                </a:solidFill>
                <a:effectLst/>
                <a:latin typeface="Roboto" panose="02000000000000000000" pitchFamily="2" charset="0"/>
                <a:ea typeface="Roboto" panose="02000000000000000000" pitchFamily="2" charset="0"/>
                <a:cs typeface="Roboto" panose="02000000000000000000" pitchFamily="2" charset="0"/>
              </a:rPr>
              <a:t>All Member States have passed privacy legislation</a:t>
            </a:r>
            <a:endParaRPr lang="en-US" sz="1600" u="sng"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a:lnSpc>
                <a:spcPct val="107000"/>
              </a:lnSpc>
              <a:spcAft>
                <a:spcPts val="800"/>
              </a:spcAft>
              <a:buClr>
                <a:schemeClr val="bg1"/>
              </a:buClr>
            </a:pPr>
            <a:endParaRPr lang="en-GB" sz="18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pPr>
              <a:lnSpc>
                <a:spcPct val="107000"/>
              </a:lnSpc>
              <a:spcAft>
                <a:spcPts val="800"/>
              </a:spcAft>
              <a:buClr>
                <a:schemeClr val="bg1"/>
              </a:buClr>
            </a:pPr>
            <a:r>
              <a:rPr lang="en-US" sz="1600" dirty="0">
                <a:solidFill>
                  <a:schemeClr val="bg1"/>
                </a:solidFill>
                <a:effectLst/>
                <a:latin typeface="Roboto" panose="02000000000000000000" pitchFamily="2" charset="0"/>
                <a:ea typeface="Roboto" panose="02000000000000000000" pitchFamily="2" charset="0"/>
                <a:cs typeface="Roboto" panose="02000000000000000000" pitchFamily="2" charset="0"/>
              </a:rPr>
              <a:t>(48 out of 53 countries) report having legislation to protect the privacy of an individual’ s health-related data in electronic format in an HER</a:t>
            </a:r>
          </a:p>
          <a:p>
            <a:pPr>
              <a:lnSpc>
                <a:spcPct val="107000"/>
              </a:lnSpc>
              <a:spcAft>
                <a:spcPts val="800"/>
              </a:spcAft>
              <a:buClr>
                <a:schemeClr val="bg1"/>
              </a:buClr>
            </a:pPr>
            <a:endParaRPr lang="en-US" sz="16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a:p>
            <a:r>
              <a:rPr lang="en-GB" sz="1600" dirty="0">
                <a:solidFill>
                  <a:schemeClr val="bg1"/>
                </a:solidFill>
                <a:effectLst/>
                <a:latin typeface="Roboto" panose="02000000000000000000" pitchFamily="2" charset="0"/>
                <a:ea typeface="Roboto" panose="02000000000000000000" pitchFamily="2" charset="0"/>
                <a:cs typeface="Roboto" panose="02000000000000000000" pitchFamily="2" charset="0"/>
              </a:rPr>
              <a:t>(44 out of 51 countries) have legislation that allows individuals electronic access to their own health data in their EHRs</a:t>
            </a:r>
          </a:p>
        </p:txBody>
      </p:sp>
      <p:sp>
        <p:nvSpPr>
          <p:cNvPr id="20" name="Rectangle 19">
            <a:extLst>
              <a:ext uri="{FF2B5EF4-FFF2-40B4-BE49-F238E27FC236}">
                <a16:creationId xmlns:a16="http://schemas.microsoft.com/office/drawing/2014/main" id="{BBA6EA3A-7670-BE6B-81AF-1CE07C03C702}"/>
              </a:ext>
            </a:extLst>
          </p:cNvPr>
          <p:cNvSpPr/>
          <p:nvPr/>
        </p:nvSpPr>
        <p:spPr>
          <a:xfrm>
            <a:off x="0" y="-13984"/>
            <a:ext cx="12344400" cy="1090642"/>
          </a:xfrm>
          <a:prstGeom prst="rect">
            <a:avLst/>
          </a:prstGeom>
          <a:gradFill>
            <a:gsLst>
              <a:gs pos="0">
                <a:srgbClr val="00A2BE"/>
              </a:gs>
              <a:gs pos="48000">
                <a:srgbClr val="00A2BE"/>
              </a:gs>
              <a:gs pos="99000">
                <a:srgbClr val="0091AB"/>
              </a:gs>
            </a:gsLst>
            <a:lin ang="16200000" scaled="1"/>
          </a:gradFill>
          <a:ln>
            <a:solidFill>
              <a:srgbClr val="002060"/>
            </a:solidFill>
          </a:ln>
          <a:effectLst>
            <a:outerShdw blurRad="50800" dist="38100" dir="5400000" algn="t" rotWithShape="0">
              <a:prstClr val="black">
                <a:alpha val="3289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93D9E38-24E3-9207-D1BA-ECC26BD868B9}"/>
              </a:ext>
            </a:extLst>
          </p:cNvPr>
          <p:cNvSpPr txBox="1"/>
          <p:nvPr/>
        </p:nvSpPr>
        <p:spPr>
          <a:xfrm>
            <a:off x="1465213" y="295560"/>
            <a:ext cx="7998030" cy="461665"/>
          </a:xfrm>
          <a:prstGeom prst="rect">
            <a:avLst/>
          </a:prstGeom>
          <a:noFill/>
        </p:spPr>
        <p:txBody>
          <a:bodyPr wrap="square">
            <a:spAutoFit/>
          </a:bodyPr>
          <a:lstStyle/>
          <a:p>
            <a:r>
              <a:rPr lang="en-US" sz="2400" b="1" dirty="0">
                <a:solidFill>
                  <a:schemeClr val="bg1"/>
                </a:solidFill>
                <a:effectLst/>
                <a:latin typeface="Roboto" panose="02000000000000000000" pitchFamily="2" charset="0"/>
                <a:ea typeface="Roboto" panose="02000000000000000000" pitchFamily="2" charset="0"/>
                <a:cs typeface="Roboto" panose="02000000000000000000" pitchFamily="2" charset="0"/>
              </a:rPr>
              <a:t>Sharing is caring - Access to and sharing of Data</a:t>
            </a:r>
            <a:r>
              <a:rPr lang="en-GB" sz="2400" b="1" dirty="0">
                <a:solidFill>
                  <a:schemeClr val="bg1"/>
                </a:solidFill>
                <a:effectLst/>
                <a:latin typeface="Roboto" panose="02000000000000000000" pitchFamily="2" charset="0"/>
                <a:ea typeface="Roboto" panose="02000000000000000000" pitchFamily="2" charset="0"/>
                <a:cs typeface="Roboto" panose="02000000000000000000" pitchFamily="2" charset="0"/>
              </a:rPr>
              <a:t> </a:t>
            </a:r>
            <a:endParaRPr lang="en-US" sz="2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CC7BD4A6-922E-8624-3897-A957C33029B7}"/>
              </a:ext>
            </a:extLst>
          </p:cNvPr>
          <p:cNvSpPr txBox="1"/>
          <p:nvPr/>
        </p:nvSpPr>
        <p:spPr>
          <a:xfrm>
            <a:off x="5192414" y="1894434"/>
            <a:ext cx="6652467" cy="646331"/>
          </a:xfrm>
          <a:prstGeom prst="rect">
            <a:avLst/>
          </a:prstGeom>
          <a:noFill/>
        </p:spPr>
        <p:txBody>
          <a:bodyPr wrap="square">
            <a:spAutoFit/>
          </a:bodyPr>
          <a:lstStyle/>
          <a:p>
            <a:pPr algn="ctr"/>
            <a:r>
              <a:rPr lang="en-GB" sz="1600" b="1" dirty="0">
                <a:solidFill>
                  <a:schemeClr val="bg1"/>
                </a:solidFill>
                <a:latin typeface="Roboto" panose="02000000000000000000" pitchFamily="2" charset="0"/>
                <a:ea typeface="Roboto" panose="02000000000000000000" pitchFamily="2" charset="0"/>
                <a:cs typeface="Roboto" panose="02000000000000000000" pitchFamily="2" charset="0"/>
              </a:rPr>
              <a:t>Patient access to and control of data</a:t>
            </a:r>
          </a:p>
          <a:p>
            <a:pPr algn="ctr"/>
            <a:endParaRPr lang="en-GB" sz="20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4" name="Picture 13" descr="A graph with blue and white lines and dots&#10;&#10;Description automatically generated">
            <a:extLst>
              <a:ext uri="{FF2B5EF4-FFF2-40B4-BE49-F238E27FC236}">
                <a16:creationId xmlns:a16="http://schemas.microsoft.com/office/drawing/2014/main" id="{3A31DBC1-3F6D-F4A4-6C87-1118E21D43F0}"/>
              </a:ext>
            </a:extLst>
          </p:cNvPr>
          <p:cNvPicPr>
            <a:picLocks noChangeAspect="1"/>
          </p:cNvPicPr>
          <p:nvPr/>
        </p:nvPicPr>
        <p:blipFill>
          <a:blip r:embed="rId4"/>
          <a:stretch>
            <a:fillRect/>
          </a:stretch>
        </p:blipFill>
        <p:spPr>
          <a:xfrm>
            <a:off x="5443705" y="2495076"/>
            <a:ext cx="6075357" cy="3253078"/>
          </a:xfrm>
          <a:prstGeom prst="rect">
            <a:avLst/>
          </a:prstGeom>
        </p:spPr>
      </p:pic>
      <p:pic>
        <p:nvPicPr>
          <p:cNvPr id="9" name="Picture 8" descr="A white arrow pointing to a square&#10;&#10;Description automatically generated">
            <a:extLst>
              <a:ext uri="{FF2B5EF4-FFF2-40B4-BE49-F238E27FC236}">
                <a16:creationId xmlns:a16="http://schemas.microsoft.com/office/drawing/2014/main" id="{19648552-ED50-480F-B751-EEDEC4CF419F}"/>
              </a:ext>
            </a:extLst>
          </p:cNvPr>
          <p:cNvPicPr>
            <a:picLocks noChangeAspect="1"/>
          </p:cNvPicPr>
          <p:nvPr/>
        </p:nvPicPr>
        <p:blipFill>
          <a:blip r:embed="rId5"/>
          <a:stretch>
            <a:fillRect/>
          </a:stretch>
        </p:blipFill>
        <p:spPr>
          <a:xfrm>
            <a:off x="676537" y="211475"/>
            <a:ext cx="560832" cy="560832"/>
          </a:xfrm>
          <a:prstGeom prst="rect">
            <a:avLst/>
          </a:prstGeom>
        </p:spPr>
      </p:pic>
      <p:sp>
        <p:nvSpPr>
          <p:cNvPr id="10" name="TextBox 9">
            <a:extLst>
              <a:ext uri="{FF2B5EF4-FFF2-40B4-BE49-F238E27FC236}">
                <a16:creationId xmlns:a16="http://schemas.microsoft.com/office/drawing/2014/main" id="{129011D5-263C-5839-F184-F8E11F12FC56}"/>
              </a:ext>
            </a:extLst>
          </p:cNvPr>
          <p:cNvSpPr txBox="1"/>
          <p:nvPr/>
        </p:nvSpPr>
        <p:spPr>
          <a:xfrm>
            <a:off x="444013" y="4907958"/>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89%</a:t>
            </a:r>
          </a:p>
        </p:txBody>
      </p:sp>
      <p:sp>
        <p:nvSpPr>
          <p:cNvPr id="12" name="TextBox 11">
            <a:extLst>
              <a:ext uri="{FF2B5EF4-FFF2-40B4-BE49-F238E27FC236}">
                <a16:creationId xmlns:a16="http://schemas.microsoft.com/office/drawing/2014/main" id="{F2C71EAB-3C02-90A7-EA61-D70782DE1C9D}"/>
              </a:ext>
            </a:extLst>
          </p:cNvPr>
          <p:cNvSpPr txBox="1"/>
          <p:nvPr/>
        </p:nvSpPr>
        <p:spPr>
          <a:xfrm>
            <a:off x="486390" y="3290453"/>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91%</a:t>
            </a:r>
          </a:p>
        </p:txBody>
      </p:sp>
      <p:sp>
        <p:nvSpPr>
          <p:cNvPr id="15" name="TextBox 14">
            <a:extLst>
              <a:ext uri="{FF2B5EF4-FFF2-40B4-BE49-F238E27FC236}">
                <a16:creationId xmlns:a16="http://schemas.microsoft.com/office/drawing/2014/main" id="{8235AF0E-4782-AEDA-2764-F206BEE1FD47}"/>
              </a:ext>
            </a:extLst>
          </p:cNvPr>
          <p:cNvSpPr txBox="1"/>
          <p:nvPr/>
        </p:nvSpPr>
        <p:spPr>
          <a:xfrm>
            <a:off x="213889" y="1951916"/>
            <a:ext cx="1350065" cy="584775"/>
          </a:xfrm>
          <a:prstGeom prst="rect">
            <a:avLst/>
          </a:prstGeom>
          <a:noFill/>
        </p:spPr>
        <p:txBody>
          <a:bodyPr wrap="square" rtlCol="0">
            <a:spAutoFit/>
          </a:bodyPr>
          <a:lstStyle/>
          <a:p>
            <a:r>
              <a:rPr lang="en-US" sz="3200" b="1" dirty="0">
                <a:solidFill>
                  <a:schemeClr val="bg1"/>
                </a:solidFill>
                <a:latin typeface="Inter Semi Bold" panose="020B0502030000000004" pitchFamily="34" charset="0"/>
                <a:ea typeface="Inter Semi Bold" panose="020B0502030000000004" pitchFamily="34" charset="0"/>
              </a:rPr>
              <a:t>100%</a:t>
            </a:r>
          </a:p>
        </p:txBody>
      </p:sp>
    </p:spTree>
    <p:extLst>
      <p:ext uri="{BB962C8B-B14F-4D97-AF65-F5344CB8AC3E}">
        <p14:creationId xmlns:p14="http://schemas.microsoft.com/office/powerpoint/2010/main" val="1710251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3117C618FBFB40856EC52F4C60CBC5" ma:contentTypeVersion="19" ma:contentTypeDescription="Create a new document." ma:contentTypeScope="" ma:versionID="fce0ddc9921ce1d42573c83253d8f5ee">
  <xsd:schema xmlns:xsd="http://www.w3.org/2001/XMLSchema" xmlns:xs="http://www.w3.org/2001/XMLSchema" xmlns:p="http://schemas.microsoft.com/office/2006/metadata/properties" xmlns:ns2="8340c1bc-d1cd-4b41-91bb-2c2f20a57517" xmlns:ns3="1891344d-db52-4f9c-9457-ef23ea7639fb" targetNamespace="http://schemas.microsoft.com/office/2006/metadata/properties" ma:root="true" ma:fieldsID="8bdbc57a80ce2462ba0aea0f3c92ee0f" ns2:_="" ns3:_="">
    <xsd:import namespace="8340c1bc-d1cd-4b41-91bb-2c2f20a57517"/>
    <xsd:import namespace="1891344d-db52-4f9c-9457-ef23ea7639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0c1bc-d1cd-4b41-91bb-2c2f20a575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91344d-db52-4f9c-9457-ef23ea7639f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cd95052-669b-42c7-a776-6c60a68c2b9e}" ma:internalName="TaxCatchAll" ma:showField="CatchAllData" ma:web="1891344d-db52-4f9c-9457-ef23ea7639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D3F0EA-C353-4CA4-921D-B198F1F0D6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40c1bc-d1cd-4b41-91bb-2c2f20a57517"/>
    <ds:schemaRef ds:uri="1891344d-db52-4f9c-9457-ef23ea7639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CE1877-AFFE-4A49-BE0E-AB308D0C7C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6499</TotalTime>
  <Words>2012</Words>
  <Application>Microsoft Office PowerPoint</Application>
  <PresentationFormat>Widescreen</PresentationFormat>
  <Paragraphs>164</Paragraphs>
  <Slides>11</Slides>
  <Notes>10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The ongoing journey to commitment and  transformation  Digital Health in the  European Region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Health in the European Region: the ongoing journey to commitment and transformation</dc:title>
  <dc:creator>Pellegrini Media</dc:creator>
  <cp:lastModifiedBy>NOVILLO ORTIZ, David</cp:lastModifiedBy>
  <cp:revision>32</cp:revision>
  <dcterms:created xsi:type="dcterms:W3CDTF">2023-08-08T20:43:03Z</dcterms:created>
  <dcterms:modified xsi:type="dcterms:W3CDTF">2025-10-21T14:30:28Z</dcterms:modified>
</cp:coreProperties>
</file>