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1077" r:id="rId5"/>
    <p:sldId id="1078" r:id="rId6"/>
    <p:sldId id="1111" r:id="rId7"/>
    <p:sldId id="1122" r:id="rId8"/>
    <p:sldId id="1120" r:id="rId9"/>
    <p:sldId id="1121" r:id="rId10"/>
    <p:sldId id="1098" r:id="rId11"/>
    <p:sldId id="1099" r:id="rId12"/>
    <p:sldId id="1107" r:id="rId13"/>
    <p:sldId id="1108" r:id="rId14"/>
    <p:sldId id="1100" r:id="rId15"/>
    <p:sldId id="1103" r:id="rId16"/>
    <p:sldId id="1104" r:id="rId17"/>
    <p:sldId id="1101" r:id="rId18"/>
    <p:sldId id="1115" r:id="rId19"/>
    <p:sldId id="1091" r:id="rId20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BD2C20-52BA-4978-4449-569D12B1ADF5}" name="Márcia Azevedo" initials="MA" userId="S::mazevedo@ers.pt::d33bf6ed-4828-4232-9853-39582216628e" providerId="AD"/>
  <p188:author id="{92AC6B76-C9AC-E0B1-FC7E-28BEB0F5ED35}" name="Rita Nogueira" initials="RN" userId="S::rita.nogueira@ers.pt::ef92159a-db45-4d88-bde0-5e5363a911ad" providerId="AD"/>
  <p188:author id="{A16E3ABE-CD58-1F78-EECB-24C0277635F6}" name="Ana Sofia Silva" initials="AS" userId="S::ssilva@ers.pt::e8ac1b90-252c-4c38-80b3-2c148f28d587" providerId="AD"/>
  <p188:author id="{184638E1-2A98-A31E-8C52-5390A7544FDB}" name="Teresa Santos" initials="TS" userId="S::teresa.santos@ers.pt::fe93b864-fc90-49a2-bf45-a1c24bcead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F4CBCD"/>
    <a:srgbClr val="D9D9D9"/>
    <a:srgbClr val="E3002B"/>
    <a:srgbClr val="E30030"/>
    <a:srgbClr val="E3E3E3"/>
    <a:srgbClr val="004AA0"/>
    <a:srgbClr val="0C54AE"/>
    <a:srgbClr val="FFFFFF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7" autoAdjust="0"/>
    <p:restoredTop sz="79419" autoAdjust="0"/>
  </p:normalViewPr>
  <p:slideViewPr>
    <p:cSldViewPr snapToGrid="0">
      <p:cViewPr varScale="1">
        <p:scale>
          <a:sx n="84" d="100"/>
          <a:sy n="84" d="100"/>
        </p:scale>
        <p:origin x="15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ag365-my.sharepoint.com/personal/anaborges_isag_pt/Documents/Literacia/An&#225;lise%20dos%20dados/DADOS_ERS_An&#225;lise%20Uten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pi\OneDrive\&#193;rea%20de%20Trabalho\Literacia\results-survey67824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GLOBAL!$B$1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400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GLOBAL!$A$2:$A$5</c:f>
              <c:strCache>
                <c:ptCount val="4"/>
                <c:pt idx="0">
                  <c:v>Inadequado</c:v>
                </c:pt>
                <c:pt idx="1">
                  <c:v>Problemático</c:v>
                </c:pt>
                <c:pt idx="2">
                  <c:v>Suficiente</c:v>
                </c:pt>
                <c:pt idx="3">
                  <c:v>Excelente</c:v>
                </c:pt>
              </c:strCache>
            </c:strRef>
          </c:cat>
          <c:val>
            <c:numRef>
              <c:f>GLOBAL!$B$2:$B$5</c:f>
              <c:numCache>
                <c:formatCode>0.0%</c:formatCode>
                <c:ptCount val="4"/>
                <c:pt idx="0">
                  <c:v>0.20297029702970298</c:v>
                </c:pt>
                <c:pt idx="1">
                  <c:v>0.58217821782178214</c:v>
                </c:pt>
                <c:pt idx="2">
                  <c:v>0.21188118811881188</c:v>
                </c:pt>
                <c:pt idx="3">
                  <c:v>2.9702970297029703E-3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9-479A-9951-0AA1DCB491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2886031"/>
        <c:axId val="822902831"/>
      </c:barChart>
      <c:catAx>
        <c:axId val="822886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822902831"/>
        <c:crosses val="autoZero"/>
        <c:auto val="1"/>
        <c:lblAlgn val="ctr"/>
        <c:lblOffset val="100"/>
        <c:noMultiLvlLbl val="0"/>
      </c:catAx>
      <c:valAx>
        <c:axId val="82290283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2288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5747692828719"/>
          <c:y val="8.8353413654618476E-2"/>
          <c:w val="0.56425230717128105"/>
          <c:h val="0.737420853366780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'Ranking Global'!$B$3</c:f>
              <c:strCache>
                <c:ptCount val="1"/>
                <c:pt idx="0">
                  <c:v>Inadequado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'Ranking Global'!$A$4:$A$5</c:f>
              <c:strCache>
                <c:ptCount val="2"/>
                <c:pt idx="0">
                  <c:v>Profissional administrativo</c:v>
                </c:pt>
                <c:pt idx="1">
                  <c:v>Profissional de saúde</c:v>
                </c:pt>
              </c:strCache>
            </c:strRef>
          </c:cat>
          <c:val>
            <c:numRef>
              <c:f>'Ranking Global'!$B$4:$B$5</c:f>
              <c:numCache>
                <c:formatCode>###0.0%</c:formatCode>
                <c:ptCount val="2"/>
                <c:pt idx="0">
                  <c:v>4.8550724637681161E-2</c:v>
                </c:pt>
                <c:pt idx="1">
                  <c:v>2.0351526364477335E-2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E3-41D3-92ED-FDAC05B7C8A5}"/>
            </c:ext>
          </c:extLst>
        </c:ser>
        <c:ser>
          <c:idx val="1"/>
          <c:order val="1"/>
          <c:tx>
            <c:strRef>
              <c:f>'Ranking Global'!$C$3</c:f>
              <c:strCache>
                <c:ptCount val="1"/>
                <c:pt idx="0">
                  <c:v>Problemático</c:v>
                </c:pt>
              </c:strCache>
            </c:strRef>
          </c:tx>
          <c:spPr>
            <a:solidFill>
              <a:srgbClr val="C8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'Ranking Global'!$A$4:$A$5</c:f>
              <c:strCache>
                <c:ptCount val="2"/>
                <c:pt idx="0">
                  <c:v>Profissional administrativo</c:v>
                </c:pt>
                <c:pt idx="1">
                  <c:v>Profissional de saúde</c:v>
                </c:pt>
              </c:strCache>
            </c:strRef>
          </c:cat>
          <c:val>
            <c:numRef>
              <c:f>'Ranking Global'!$C$4:$C$5</c:f>
              <c:numCache>
                <c:formatCode>###0.0%</c:formatCode>
                <c:ptCount val="2"/>
                <c:pt idx="0">
                  <c:v>0.27246376811594203</c:v>
                </c:pt>
                <c:pt idx="1">
                  <c:v>0.17360468701819304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E3-41D3-92ED-FDAC05B7C8A5}"/>
            </c:ext>
          </c:extLst>
        </c:ser>
        <c:ser>
          <c:idx val="2"/>
          <c:order val="2"/>
          <c:tx>
            <c:strRef>
              <c:f>'Ranking Global'!$D$3</c:f>
              <c:strCache>
                <c:ptCount val="1"/>
                <c:pt idx="0">
                  <c:v>Suficiente</c:v>
                </c:pt>
              </c:strCache>
            </c:strRef>
          </c:tx>
          <c:spPr>
            <a:solidFill>
              <a:srgbClr val="FF89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'Ranking Global'!$A$4:$A$5</c:f>
              <c:strCache>
                <c:ptCount val="2"/>
                <c:pt idx="0">
                  <c:v>Profissional administrativo</c:v>
                </c:pt>
                <c:pt idx="1">
                  <c:v>Profissional de saúde</c:v>
                </c:pt>
              </c:strCache>
            </c:strRef>
          </c:cat>
          <c:val>
            <c:numRef>
              <c:f>'Ranking Global'!$D$4:$D$5</c:f>
              <c:numCache>
                <c:formatCode>###0.0%</c:formatCode>
                <c:ptCount val="2"/>
                <c:pt idx="0">
                  <c:v>0.52101449275362322</c:v>
                </c:pt>
                <c:pt idx="1">
                  <c:v>0.54733271662041316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E3-41D3-92ED-FDAC05B7C8A5}"/>
            </c:ext>
          </c:extLst>
        </c:ser>
        <c:ser>
          <c:idx val="3"/>
          <c:order val="3"/>
          <c:tx>
            <c:strRef>
              <c:f>'Ranking Global'!$E$3</c:f>
              <c:strCache>
                <c:ptCount val="1"/>
                <c:pt idx="0">
                  <c:v>Excelente</c:v>
                </c:pt>
              </c:strCache>
            </c:strRef>
          </c:tx>
          <c:spPr>
            <a:solidFill>
              <a:srgbClr val="FFE5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'Ranking Global'!$A$4:$A$5</c:f>
              <c:strCache>
                <c:ptCount val="2"/>
                <c:pt idx="0">
                  <c:v>Profissional administrativo</c:v>
                </c:pt>
                <c:pt idx="1">
                  <c:v>Profissional de saúde</c:v>
                </c:pt>
              </c:strCache>
            </c:strRef>
          </c:cat>
          <c:val>
            <c:numRef>
              <c:f>'Ranking Global'!$E$4:$E$5</c:f>
              <c:numCache>
                <c:formatCode>###0.0%</c:formatCode>
                <c:ptCount val="2"/>
                <c:pt idx="0">
                  <c:v>0.15797101449275364</c:v>
                </c:pt>
                <c:pt idx="1">
                  <c:v>0.25871106999691645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E3-41D3-92ED-FDAC05B7C8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24585119"/>
        <c:axId val="624585599"/>
      </c:barChart>
      <c:catAx>
        <c:axId val="624585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624585599"/>
        <c:crosses val="autoZero"/>
        <c:auto val="1"/>
        <c:lblAlgn val="ctr"/>
        <c:lblOffset val="100"/>
        <c:noMultiLvlLbl val="0"/>
      </c:catAx>
      <c:valAx>
        <c:axId val="624585599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62458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580145402178707"/>
          <c:w val="0.99841165015663369"/>
          <c:h val="0.16343578020489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8428226479815"/>
          <c:y val="0.12870985400162563"/>
          <c:w val="0.35907757740392215"/>
          <c:h val="0.8712901459983744"/>
        </c:manualLayout>
      </c:layout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D5-421B-B2F1-8D766A79CB5E}"/>
              </c:ext>
            </c:extLst>
          </c:dPt>
          <c:dPt>
            <c:idx val="1"/>
            <c:bubble3D val="0"/>
            <c:spPr>
              <a:solidFill>
                <a:srgbClr val="E300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D5-421B-B2F1-8D766A79CB5E}"/>
              </c:ext>
            </c:extLst>
          </c:dPt>
          <c:dLbls>
            <c:dLbl>
              <c:idx val="0"/>
              <c:layout>
                <c:manualLayout>
                  <c:x val="-0.13505991633858266"/>
                  <c:y val="0.144013463089722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ED5-421B-B2F1-8D766A79CB5E}"/>
                </c:ext>
              </c:extLst>
            </c:dLbl>
            <c:dLbl>
              <c:idx val="1"/>
              <c:layout>
                <c:manualLayout>
                  <c:x val="0.13542913385826771"/>
                  <c:y val="-0.212287450031529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71,2%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ED5-421B-B2F1-8D766A79C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Folha1!$A$2:$A$3</c:f>
              <c:strCache>
                <c:ptCount val="2"/>
                <c:pt idx="0">
                  <c:v>Acompanhamento</c:v>
                </c:pt>
                <c:pt idx="1">
                  <c:v>Outros direitos</c:v>
                </c:pt>
              </c:strCache>
            </c:strRef>
          </c:cat>
          <c:val>
            <c:numRef>
              <c:f>Folha1!$B$2:$B$3</c:f>
              <c:numCache>
                <c:formatCode>0.00%</c:formatCode>
                <c:ptCount val="2"/>
                <c:pt idx="0">
                  <c:v>0.28799999999999998</c:v>
                </c:pt>
                <c:pt idx="1">
                  <c:v>0.71199999999999997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5-421B-B2F1-8D766A79C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42892344948099"/>
          <c:y val="0.37080696033801663"/>
          <c:w val="0.40267674732679598"/>
          <c:h val="0.2764428625255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P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2BECD-CF00-46CB-A29A-7B6894524025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1132DF47-3B0D-476B-A87F-573400DB81BF}">
      <dgm:prSet phldrT="[Texto]" phldr="0"/>
      <dgm:spPr/>
      <dgm:t>
        <a:bodyPr/>
        <a:lstStyle/>
        <a:p>
          <a:r>
            <a:rPr lang="pt-PT"/>
            <a:t>Humanização</a:t>
          </a:r>
        </a:p>
      </dgm:t>
    </dgm:pt>
    <dgm:pt modelId="{EC9681A9-6790-4B50-B6D9-BCF1FE6579A3}" type="parTrans" cxnId="{FD724117-309D-4D0D-B389-151088CCA36D}">
      <dgm:prSet/>
      <dgm:spPr/>
      <dgm:t>
        <a:bodyPr/>
        <a:lstStyle/>
        <a:p>
          <a:endParaRPr lang="pt-PT"/>
        </a:p>
      </dgm:t>
    </dgm:pt>
    <dgm:pt modelId="{20137292-AAB4-49D3-B82B-7CE51B9A35F9}" type="sibTrans" cxnId="{FD724117-309D-4D0D-B389-151088CCA36D}">
      <dgm:prSet/>
      <dgm:spPr/>
      <dgm:t>
        <a:bodyPr/>
        <a:lstStyle/>
        <a:p>
          <a:endParaRPr lang="pt-PT"/>
        </a:p>
      </dgm:t>
    </dgm:pt>
    <dgm:pt modelId="{90885DAE-0833-4A7D-A5A6-7DA0084CC3C0}">
      <dgm:prSet phldrT="[Texto]" phldr="0"/>
      <dgm:spPr/>
      <dgm:t>
        <a:bodyPr/>
        <a:lstStyle/>
        <a:p>
          <a:r>
            <a:rPr lang="pt-PT"/>
            <a:t>Direitos</a:t>
          </a:r>
        </a:p>
      </dgm:t>
    </dgm:pt>
    <dgm:pt modelId="{DB8DD16E-A066-432A-AF72-307E99DC3C68}" type="parTrans" cxnId="{49409C8F-F6E6-4523-9E5C-8E8630F4A6A1}">
      <dgm:prSet/>
      <dgm:spPr/>
      <dgm:t>
        <a:bodyPr/>
        <a:lstStyle/>
        <a:p>
          <a:endParaRPr lang="pt-PT"/>
        </a:p>
      </dgm:t>
    </dgm:pt>
    <dgm:pt modelId="{0B3BCBAB-F512-465E-9CE7-9700F87C2F43}" type="sibTrans" cxnId="{49409C8F-F6E6-4523-9E5C-8E8630F4A6A1}">
      <dgm:prSet/>
      <dgm:spPr/>
      <dgm:t>
        <a:bodyPr/>
        <a:lstStyle/>
        <a:p>
          <a:endParaRPr lang="pt-PT"/>
        </a:p>
      </dgm:t>
    </dgm:pt>
    <dgm:pt modelId="{9EE5DE95-682F-4F95-91B3-4BABDD32FB0C}">
      <dgm:prSet phldrT="[Texto]" phldr="0"/>
      <dgm:spPr/>
      <dgm:t>
        <a:bodyPr/>
        <a:lstStyle/>
        <a:p>
          <a:r>
            <a:rPr lang="pt-PT"/>
            <a:t>Literacia</a:t>
          </a:r>
        </a:p>
      </dgm:t>
    </dgm:pt>
    <dgm:pt modelId="{1E1ECD42-DF96-4F81-AC84-70D3CB366CB3}" type="parTrans" cxnId="{2E8812A2-E68E-4EAF-ABA7-F4E8293B0361}">
      <dgm:prSet/>
      <dgm:spPr/>
      <dgm:t>
        <a:bodyPr/>
        <a:lstStyle/>
        <a:p>
          <a:endParaRPr lang="pt-PT"/>
        </a:p>
      </dgm:t>
    </dgm:pt>
    <dgm:pt modelId="{1BB19462-60AD-4087-A2CE-0F2E86A3C588}" type="sibTrans" cxnId="{2E8812A2-E68E-4EAF-ABA7-F4E8293B0361}">
      <dgm:prSet/>
      <dgm:spPr/>
      <dgm:t>
        <a:bodyPr/>
        <a:lstStyle/>
        <a:p>
          <a:endParaRPr lang="pt-PT"/>
        </a:p>
      </dgm:t>
    </dgm:pt>
    <dgm:pt modelId="{5F23315D-EB71-4700-951D-9AD6006332A4}" type="pres">
      <dgm:prSet presAssocID="{A922BECD-CF00-46CB-A29A-7B6894524025}" presName="Name0" presStyleCnt="0">
        <dgm:presLayoutVars>
          <dgm:chMax val="7"/>
          <dgm:resizeHandles val="exact"/>
        </dgm:presLayoutVars>
      </dgm:prSet>
      <dgm:spPr/>
    </dgm:pt>
    <dgm:pt modelId="{C3D5513F-CE40-46BB-8ED3-6F83EB2DE8AF}" type="pres">
      <dgm:prSet presAssocID="{A922BECD-CF00-46CB-A29A-7B6894524025}" presName="comp1" presStyleCnt="0"/>
      <dgm:spPr/>
    </dgm:pt>
    <dgm:pt modelId="{0E2C3084-47B5-4F7F-BCC8-66F42BCC57EB}" type="pres">
      <dgm:prSet presAssocID="{A922BECD-CF00-46CB-A29A-7B6894524025}" presName="circle1" presStyleLbl="node1" presStyleIdx="0" presStyleCnt="3"/>
      <dgm:spPr/>
    </dgm:pt>
    <dgm:pt modelId="{5497EA2E-F236-4482-A81A-8E6A3A3DF933}" type="pres">
      <dgm:prSet presAssocID="{A922BECD-CF00-46CB-A29A-7B6894524025}" presName="c1text" presStyleLbl="node1" presStyleIdx="0" presStyleCnt="3">
        <dgm:presLayoutVars>
          <dgm:bulletEnabled val="1"/>
        </dgm:presLayoutVars>
      </dgm:prSet>
      <dgm:spPr/>
    </dgm:pt>
    <dgm:pt modelId="{A0E6E491-79CF-4955-BD4B-F1E3DB3909CF}" type="pres">
      <dgm:prSet presAssocID="{A922BECD-CF00-46CB-A29A-7B6894524025}" presName="comp2" presStyleCnt="0"/>
      <dgm:spPr/>
    </dgm:pt>
    <dgm:pt modelId="{4322207B-39E4-4822-8574-BA8239439507}" type="pres">
      <dgm:prSet presAssocID="{A922BECD-CF00-46CB-A29A-7B6894524025}" presName="circle2" presStyleLbl="node1" presStyleIdx="1" presStyleCnt="3"/>
      <dgm:spPr/>
    </dgm:pt>
    <dgm:pt modelId="{9956A98C-3673-4408-8BD7-3C61AE6ECF5B}" type="pres">
      <dgm:prSet presAssocID="{A922BECD-CF00-46CB-A29A-7B6894524025}" presName="c2text" presStyleLbl="node1" presStyleIdx="1" presStyleCnt="3">
        <dgm:presLayoutVars>
          <dgm:bulletEnabled val="1"/>
        </dgm:presLayoutVars>
      </dgm:prSet>
      <dgm:spPr/>
    </dgm:pt>
    <dgm:pt modelId="{04D5EF10-76A5-4ED6-8A0D-4341DE2D0A7E}" type="pres">
      <dgm:prSet presAssocID="{A922BECD-CF00-46CB-A29A-7B6894524025}" presName="comp3" presStyleCnt="0"/>
      <dgm:spPr/>
    </dgm:pt>
    <dgm:pt modelId="{92BAF21B-91AA-4AB6-9A4E-165BCD76313B}" type="pres">
      <dgm:prSet presAssocID="{A922BECD-CF00-46CB-A29A-7B6894524025}" presName="circle3" presStyleLbl="node1" presStyleIdx="2" presStyleCnt="3"/>
      <dgm:spPr/>
    </dgm:pt>
    <dgm:pt modelId="{924E815B-FCBB-4464-9649-1DE2D5AB2324}" type="pres">
      <dgm:prSet presAssocID="{A922BECD-CF00-46CB-A29A-7B689452402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9AF5106-464B-4F44-88CB-9F92F598F65A}" type="presOf" srcId="{1132DF47-3B0D-476B-A87F-573400DB81BF}" destId="{0E2C3084-47B5-4F7F-BCC8-66F42BCC57EB}" srcOrd="0" destOrd="0" presId="urn:microsoft.com/office/officeart/2005/8/layout/venn2"/>
    <dgm:cxn modelId="{FD724117-309D-4D0D-B389-151088CCA36D}" srcId="{A922BECD-CF00-46CB-A29A-7B6894524025}" destId="{1132DF47-3B0D-476B-A87F-573400DB81BF}" srcOrd="0" destOrd="0" parTransId="{EC9681A9-6790-4B50-B6D9-BCF1FE6579A3}" sibTransId="{20137292-AAB4-49D3-B82B-7CE51B9A35F9}"/>
    <dgm:cxn modelId="{2C543030-5058-4C36-B558-D5962EF6D10B}" type="presOf" srcId="{9EE5DE95-682F-4F95-91B3-4BABDD32FB0C}" destId="{92BAF21B-91AA-4AB6-9A4E-165BCD76313B}" srcOrd="0" destOrd="0" presId="urn:microsoft.com/office/officeart/2005/8/layout/venn2"/>
    <dgm:cxn modelId="{0DBCBC31-17F8-4BC8-830B-D9E9A581222B}" type="presOf" srcId="{90885DAE-0833-4A7D-A5A6-7DA0084CC3C0}" destId="{9956A98C-3673-4408-8BD7-3C61AE6ECF5B}" srcOrd="1" destOrd="0" presId="urn:microsoft.com/office/officeart/2005/8/layout/venn2"/>
    <dgm:cxn modelId="{638A9B34-BE75-4D83-89E9-C71EE1D7F97C}" type="presOf" srcId="{9EE5DE95-682F-4F95-91B3-4BABDD32FB0C}" destId="{924E815B-FCBB-4464-9649-1DE2D5AB2324}" srcOrd="1" destOrd="0" presId="urn:microsoft.com/office/officeart/2005/8/layout/venn2"/>
    <dgm:cxn modelId="{6B216369-7058-4D7E-951B-EE9907C0A7B9}" type="presOf" srcId="{90885DAE-0833-4A7D-A5A6-7DA0084CC3C0}" destId="{4322207B-39E4-4822-8574-BA8239439507}" srcOrd="0" destOrd="0" presId="urn:microsoft.com/office/officeart/2005/8/layout/venn2"/>
    <dgm:cxn modelId="{A8D4BA78-8A68-4CD6-81E6-3D5245E54ACD}" type="presOf" srcId="{1132DF47-3B0D-476B-A87F-573400DB81BF}" destId="{5497EA2E-F236-4482-A81A-8E6A3A3DF933}" srcOrd="1" destOrd="0" presId="urn:microsoft.com/office/officeart/2005/8/layout/venn2"/>
    <dgm:cxn modelId="{49409C8F-F6E6-4523-9E5C-8E8630F4A6A1}" srcId="{A922BECD-CF00-46CB-A29A-7B6894524025}" destId="{90885DAE-0833-4A7D-A5A6-7DA0084CC3C0}" srcOrd="1" destOrd="0" parTransId="{DB8DD16E-A066-432A-AF72-307E99DC3C68}" sibTransId="{0B3BCBAB-F512-465E-9CE7-9700F87C2F43}"/>
    <dgm:cxn modelId="{2E8812A2-E68E-4EAF-ABA7-F4E8293B0361}" srcId="{A922BECD-CF00-46CB-A29A-7B6894524025}" destId="{9EE5DE95-682F-4F95-91B3-4BABDD32FB0C}" srcOrd="2" destOrd="0" parTransId="{1E1ECD42-DF96-4F81-AC84-70D3CB366CB3}" sibTransId="{1BB19462-60AD-4087-A2CE-0F2E86A3C588}"/>
    <dgm:cxn modelId="{F8A0D7BF-CA43-4BE4-BCAB-70CE475E13BE}" type="presOf" srcId="{A922BECD-CF00-46CB-A29A-7B6894524025}" destId="{5F23315D-EB71-4700-951D-9AD6006332A4}" srcOrd="0" destOrd="0" presId="urn:microsoft.com/office/officeart/2005/8/layout/venn2"/>
    <dgm:cxn modelId="{FF5263B0-719C-455C-ADD7-082FFDE9AFD4}" type="presParOf" srcId="{5F23315D-EB71-4700-951D-9AD6006332A4}" destId="{C3D5513F-CE40-46BB-8ED3-6F83EB2DE8AF}" srcOrd="0" destOrd="0" presId="urn:microsoft.com/office/officeart/2005/8/layout/venn2"/>
    <dgm:cxn modelId="{981A76BE-60B1-439E-9BF7-8C0C0DBB629C}" type="presParOf" srcId="{C3D5513F-CE40-46BB-8ED3-6F83EB2DE8AF}" destId="{0E2C3084-47B5-4F7F-BCC8-66F42BCC57EB}" srcOrd="0" destOrd="0" presId="urn:microsoft.com/office/officeart/2005/8/layout/venn2"/>
    <dgm:cxn modelId="{1B9AF3A0-6982-4F3C-B810-79D9FEEE42A5}" type="presParOf" srcId="{C3D5513F-CE40-46BB-8ED3-6F83EB2DE8AF}" destId="{5497EA2E-F236-4482-A81A-8E6A3A3DF933}" srcOrd="1" destOrd="0" presId="urn:microsoft.com/office/officeart/2005/8/layout/venn2"/>
    <dgm:cxn modelId="{4FAFA8E2-9B59-4117-815C-9A1853D65AFC}" type="presParOf" srcId="{5F23315D-EB71-4700-951D-9AD6006332A4}" destId="{A0E6E491-79CF-4955-BD4B-F1E3DB3909CF}" srcOrd="1" destOrd="0" presId="urn:microsoft.com/office/officeart/2005/8/layout/venn2"/>
    <dgm:cxn modelId="{B2364EC3-EAF6-4E5C-BB96-5F49AA32581F}" type="presParOf" srcId="{A0E6E491-79CF-4955-BD4B-F1E3DB3909CF}" destId="{4322207B-39E4-4822-8574-BA8239439507}" srcOrd="0" destOrd="0" presId="urn:microsoft.com/office/officeart/2005/8/layout/venn2"/>
    <dgm:cxn modelId="{7FE9833F-4948-4AA9-BCE8-372B87C6EA05}" type="presParOf" srcId="{A0E6E491-79CF-4955-BD4B-F1E3DB3909CF}" destId="{9956A98C-3673-4408-8BD7-3C61AE6ECF5B}" srcOrd="1" destOrd="0" presId="urn:microsoft.com/office/officeart/2005/8/layout/venn2"/>
    <dgm:cxn modelId="{4A46BE66-B228-428A-A209-374EDFC095A5}" type="presParOf" srcId="{5F23315D-EB71-4700-951D-9AD6006332A4}" destId="{04D5EF10-76A5-4ED6-8A0D-4341DE2D0A7E}" srcOrd="2" destOrd="0" presId="urn:microsoft.com/office/officeart/2005/8/layout/venn2"/>
    <dgm:cxn modelId="{CD3E4399-7402-46D9-9908-744FC1578E3B}" type="presParOf" srcId="{04D5EF10-76A5-4ED6-8A0D-4341DE2D0A7E}" destId="{92BAF21B-91AA-4AB6-9A4E-165BCD76313B}" srcOrd="0" destOrd="0" presId="urn:microsoft.com/office/officeart/2005/8/layout/venn2"/>
    <dgm:cxn modelId="{CB183B75-FED2-4370-92C7-651259C0CF46}" type="presParOf" srcId="{04D5EF10-76A5-4ED6-8A0D-4341DE2D0A7E}" destId="{924E815B-FCBB-4464-9649-1DE2D5AB23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17577-876E-4E47-BAE3-70693CDFACB2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C15FF655-556F-4622-8551-7A0F99E6FDF5}">
      <dgm:prSet phldrT="[Texto]" custT="1"/>
      <dgm:spPr/>
      <dgm:t>
        <a:bodyPr/>
        <a:lstStyle/>
        <a:p>
          <a:pPr>
            <a:buNone/>
          </a:pPr>
          <a:r>
            <a:rPr lang="pt-PT" sz="1600" b="1">
              <a:latin typeface="Arial" panose="020B0604020202020204" pitchFamily="34" charset="0"/>
              <a:cs typeface="Arial" panose="020B0604020202020204" pitchFamily="34" charset="0"/>
            </a:rPr>
            <a:t>Monitorização contínua do nível de literacia</a:t>
          </a:r>
        </a:p>
      </dgm:t>
    </dgm:pt>
    <dgm:pt modelId="{B92B476B-E1F3-4B64-AA76-AC9004A05BA3}" type="parTrans" cxnId="{3A2EB70E-3C43-4D2E-A196-4C977B4C2EB1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E54A3-6515-492B-B6BD-ADA3BB1D4C04}" type="sibTrans" cxnId="{3A2EB70E-3C43-4D2E-A196-4C977B4C2EB1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69232-A5EF-47FD-92B2-DAA855C660B2}">
      <dgm:prSet custT="1"/>
      <dgm:spPr/>
      <dgm:t>
        <a:bodyPr/>
        <a:lstStyle/>
        <a:p>
          <a:r>
            <a:rPr lang="pt-PT" sz="1600" b="1">
              <a:latin typeface="Arial" panose="020B0604020202020204" pitchFamily="34" charset="0"/>
              <a:cs typeface="Arial" panose="020B0604020202020204" pitchFamily="34" charset="0"/>
            </a:rPr>
            <a:t>Cooperação com entidades relevantes no sistema de saúde</a:t>
          </a:r>
        </a:p>
      </dgm:t>
    </dgm:pt>
    <dgm:pt modelId="{FD0444BD-F95C-4571-A123-AF8EC9A7D0C6}" type="parTrans" cxnId="{B36235CE-92C5-4D6E-905D-ED0459FF84AB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44363-E314-474A-A6BD-612B5A4D774D}" type="sibTrans" cxnId="{B36235CE-92C5-4D6E-905D-ED0459FF84AB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7FE35-B9FD-4601-A8C5-1C32EA1DC9C6}">
      <dgm:prSet custT="1"/>
      <dgm:spPr/>
      <dgm:t>
        <a:bodyPr/>
        <a:lstStyle/>
        <a:p>
          <a:r>
            <a:rPr lang="pt-PT" sz="1600" b="1">
              <a:latin typeface="Arial" panose="020B0604020202020204" pitchFamily="34" charset="0"/>
              <a:cs typeface="Arial" panose="020B0604020202020204" pitchFamily="34" charset="0"/>
            </a:rPr>
            <a:t>Sondagens sobre a perceção e expetativas de utentes e prestadores</a:t>
          </a:r>
        </a:p>
      </dgm:t>
    </dgm:pt>
    <dgm:pt modelId="{56C35667-01DA-4381-A213-C3CAB2D8FDEE}" type="parTrans" cxnId="{7D4D096C-82DC-4EAA-9941-D6F0DF0390F9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89D4C-C192-49C7-B93E-FC0E9B5ADC89}" type="sibTrans" cxnId="{7D4D096C-82DC-4EAA-9941-D6F0DF0390F9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A483D-A94E-49B6-A5A7-332C95FB95F8}">
      <dgm:prSet custT="1"/>
      <dgm:spPr/>
      <dgm:t>
        <a:bodyPr/>
        <a:lstStyle/>
        <a:p>
          <a:r>
            <a:rPr lang="pt-PT" sz="1600" b="1">
              <a:latin typeface="Arial" panose="020B0604020202020204" pitchFamily="34" charset="0"/>
              <a:cs typeface="Arial" panose="020B0604020202020204" pitchFamily="34" charset="0"/>
            </a:rPr>
            <a:t>Materiais informativos simples, acessíveis e claros</a:t>
          </a:r>
        </a:p>
      </dgm:t>
    </dgm:pt>
    <dgm:pt modelId="{264B0798-7772-4BF8-8848-9BC0F4429042}" type="parTrans" cxnId="{C3AB8BC1-B2D8-4C5F-968E-D8D15DE48190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6F191-041B-4C42-8D9E-1D630ADF0B7F}" type="sibTrans" cxnId="{C3AB8BC1-B2D8-4C5F-968E-D8D15DE48190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B5C474-9BA8-4CE4-ABDD-E1E4F70A8329}">
      <dgm:prSet custT="1"/>
      <dgm:spPr/>
      <dgm:t>
        <a:bodyPr/>
        <a:lstStyle/>
        <a:p>
          <a:r>
            <a:rPr lang="pt-PT" sz="1600" b="1">
              <a:latin typeface="Arial" panose="020B0604020202020204" pitchFamily="34" charset="0"/>
              <a:cs typeface="Arial" panose="020B0604020202020204" pitchFamily="34" charset="0"/>
            </a:rPr>
            <a:t>Melhoria dos canais ERS</a:t>
          </a:r>
        </a:p>
      </dgm:t>
    </dgm:pt>
    <dgm:pt modelId="{DDD406F9-4F4C-4278-AD02-0A05E08A49DD}" type="parTrans" cxnId="{6DE322C3-2593-4CA1-B314-39DB7E2A1B1A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28D88-7F55-41F3-ABCE-FDCD63F9CA25}" type="sibTrans" cxnId="{6DE322C3-2593-4CA1-B314-39DB7E2A1B1A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9D4D3-E5D7-402A-BEC7-FD3F7CDA2BBA}">
      <dgm:prSet custT="1"/>
      <dgm:spPr/>
      <dgm:t>
        <a:bodyPr/>
        <a:lstStyle/>
        <a:p>
          <a:r>
            <a:rPr lang="pt-PT" sz="1600" b="1">
              <a:latin typeface="Arial" panose="020B0604020202020204" pitchFamily="34" charset="0"/>
              <a:cs typeface="Arial" panose="020B0604020202020204" pitchFamily="34" charset="0"/>
            </a:rPr>
            <a:t>Campanhas de sensibilização</a:t>
          </a:r>
        </a:p>
      </dgm:t>
    </dgm:pt>
    <dgm:pt modelId="{2809D0EA-D58B-4FC0-98CD-27BD2160FB7C}" type="parTrans" cxnId="{4C9C5580-7F17-478E-B2EE-286C9D4EC4E3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6110B-07B7-47B7-9D19-C0E30B32A1CB}" type="sibTrans" cxnId="{4C9C5580-7F17-478E-B2EE-286C9D4EC4E3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69113-A8B3-4D14-AEFB-40F7992A7549}">
      <dgm:prSet custT="1"/>
      <dgm:spPr/>
      <dgm:t>
        <a:bodyPr/>
        <a:lstStyle/>
        <a:p>
          <a:r>
            <a:rPr lang="pt-PT" sz="1600" b="1">
              <a:latin typeface="Arial" panose="020B0604020202020204" pitchFamily="34" charset="0"/>
              <a:cs typeface="Arial" panose="020B0604020202020204" pitchFamily="34" charset="0"/>
            </a:rPr>
            <a:t>Formação dos profissionais</a:t>
          </a:r>
        </a:p>
      </dgm:t>
    </dgm:pt>
    <dgm:pt modelId="{E85E0144-0D0C-49A4-AA75-A52DFAFF8C4F}" type="parTrans" cxnId="{DF512342-0803-4A3C-B2F0-46110AACCEAA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EA412-E64E-4098-AE13-62399D5558C7}" type="sibTrans" cxnId="{DF512342-0803-4A3C-B2F0-46110AACCEAA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F3E91B-FF74-46C7-ADEC-AD6E1908FD28}" type="pres">
      <dgm:prSet presAssocID="{EE617577-876E-4E47-BAE3-70693CDFACB2}" presName="linear" presStyleCnt="0">
        <dgm:presLayoutVars>
          <dgm:dir/>
          <dgm:animLvl val="lvl"/>
          <dgm:resizeHandles val="exact"/>
        </dgm:presLayoutVars>
      </dgm:prSet>
      <dgm:spPr/>
    </dgm:pt>
    <dgm:pt modelId="{1B56C55D-3047-4E30-83C1-8594D8206708}" type="pres">
      <dgm:prSet presAssocID="{C15FF655-556F-4622-8551-7A0F99E6FDF5}" presName="parentLin" presStyleCnt="0"/>
      <dgm:spPr/>
    </dgm:pt>
    <dgm:pt modelId="{ABD14F11-B1FE-4F59-A422-CAB284A11B35}" type="pres">
      <dgm:prSet presAssocID="{C15FF655-556F-4622-8551-7A0F99E6FDF5}" presName="parentLeftMargin" presStyleLbl="node1" presStyleIdx="0" presStyleCnt="7"/>
      <dgm:spPr/>
    </dgm:pt>
    <dgm:pt modelId="{D73CE047-9BA2-4207-A9A0-AD5E07FB302A}" type="pres">
      <dgm:prSet presAssocID="{C15FF655-556F-4622-8551-7A0F99E6FDF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94FC34A-1AFC-45EF-8435-ACD5B2F8915B}" type="pres">
      <dgm:prSet presAssocID="{C15FF655-556F-4622-8551-7A0F99E6FDF5}" presName="negativeSpace" presStyleCnt="0"/>
      <dgm:spPr/>
    </dgm:pt>
    <dgm:pt modelId="{E3373BF6-597A-4CB1-815F-A85E937421ED}" type="pres">
      <dgm:prSet presAssocID="{C15FF655-556F-4622-8551-7A0F99E6FDF5}" presName="childText" presStyleLbl="conFgAcc1" presStyleIdx="0" presStyleCnt="7">
        <dgm:presLayoutVars>
          <dgm:bulletEnabled val="1"/>
        </dgm:presLayoutVars>
      </dgm:prSet>
      <dgm:spPr/>
    </dgm:pt>
    <dgm:pt modelId="{1392F5B9-0384-4DE9-A2EC-D80FD6710CAA}" type="pres">
      <dgm:prSet presAssocID="{069E54A3-6515-492B-B6BD-ADA3BB1D4C04}" presName="spaceBetweenRectangles" presStyleCnt="0"/>
      <dgm:spPr/>
    </dgm:pt>
    <dgm:pt modelId="{41741F73-10F9-42EC-BB7E-3AA88952D9A0}" type="pres">
      <dgm:prSet presAssocID="{56069232-A5EF-47FD-92B2-DAA855C660B2}" presName="parentLin" presStyleCnt="0"/>
      <dgm:spPr/>
    </dgm:pt>
    <dgm:pt modelId="{C55F9FEF-E7B4-441E-99E1-5ED99D22660C}" type="pres">
      <dgm:prSet presAssocID="{56069232-A5EF-47FD-92B2-DAA855C660B2}" presName="parentLeftMargin" presStyleLbl="node1" presStyleIdx="0" presStyleCnt="7"/>
      <dgm:spPr/>
    </dgm:pt>
    <dgm:pt modelId="{711E9181-FDE1-4907-B936-9F594E9F3D0C}" type="pres">
      <dgm:prSet presAssocID="{56069232-A5EF-47FD-92B2-DAA855C660B2}" presName="parentText" presStyleLbl="node1" presStyleIdx="1" presStyleCnt="7" custScaleX="99074" custScaleY="125193">
        <dgm:presLayoutVars>
          <dgm:chMax val="0"/>
          <dgm:bulletEnabled val="1"/>
        </dgm:presLayoutVars>
      </dgm:prSet>
      <dgm:spPr/>
    </dgm:pt>
    <dgm:pt modelId="{056E12EC-597B-486F-A58C-122BBFC74287}" type="pres">
      <dgm:prSet presAssocID="{56069232-A5EF-47FD-92B2-DAA855C660B2}" presName="negativeSpace" presStyleCnt="0"/>
      <dgm:spPr/>
    </dgm:pt>
    <dgm:pt modelId="{F77DCA68-AC19-44DB-BB58-CF5C90B2932E}" type="pres">
      <dgm:prSet presAssocID="{56069232-A5EF-47FD-92B2-DAA855C660B2}" presName="childText" presStyleLbl="conFgAcc1" presStyleIdx="1" presStyleCnt="7">
        <dgm:presLayoutVars>
          <dgm:bulletEnabled val="1"/>
        </dgm:presLayoutVars>
      </dgm:prSet>
      <dgm:spPr/>
    </dgm:pt>
    <dgm:pt modelId="{44CE9659-03F5-4964-9FB8-7FC434769D08}" type="pres">
      <dgm:prSet presAssocID="{9B944363-E314-474A-A6BD-612B5A4D774D}" presName="spaceBetweenRectangles" presStyleCnt="0"/>
      <dgm:spPr/>
    </dgm:pt>
    <dgm:pt modelId="{70962268-CA0A-4577-8856-92FAAC716435}" type="pres">
      <dgm:prSet presAssocID="{6597FE35-B9FD-4601-A8C5-1C32EA1DC9C6}" presName="parentLin" presStyleCnt="0"/>
      <dgm:spPr/>
    </dgm:pt>
    <dgm:pt modelId="{D5A08480-338A-4384-82F3-D260A7A2D5E3}" type="pres">
      <dgm:prSet presAssocID="{6597FE35-B9FD-4601-A8C5-1C32EA1DC9C6}" presName="parentLeftMargin" presStyleLbl="node1" presStyleIdx="1" presStyleCnt="7"/>
      <dgm:spPr/>
    </dgm:pt>
    <dgm:pt modelId="{04C57062-C01B-46DA-AE13-63B1F5E30993}" type="pres">
      <dgm:prSet presAssocID="{6597FE35-B9FD-4601-A8C5-1C32EA1DC9C6}" presName="parentText" presStyleLbl="node1" presStyleIdx="2" presStyleCnt="7" custScaleX="99074" custScaleY="132466">
        <dgm:presLayoutVars>
          <dgm:chMax val="0"/>
          <dgm:bulletEnabled val="1"/>
        </dgm:presLayoutVars>
      </dgm:prSet>
      <dgm:spPr/>
    </dgm:pt>
    <dgm:pt modelId="{C79BA1A8-E597-4489-ADE1-3587FC84C314}" type="pres">
      <dgm:prSet presAssocID="{6597FE35-B9FD-4601-A8C5-1C32EA1DC9C6}" presName="negativeSpace" presStyleCnt="0"/>
      <dgm:spPr/>
    </dgm:pt>
    <dgm:pt modelId="{648E9AD7-20A8-4009-8A09-D3332B3D1713}" type="pres">
      <dgm:prSet presAssocID="{6597FE35-B9FD-4601-A8C5-1C32EA1DC9C6}" presName="childText" presStyleLbl="conFgAcc1" presStyleIdx="2" presStyleCnt="7">
        <dgm:presLayoutVars>
          <dgm:bulletEnabled val="1"/>
        </dgm:presLayoutVars>
      </dgm:prSet>
      <dgm:spPr/>
    </dgm:pt>
    <dgm:pt modelId="{5E0B1167-8D97-4E89-A07D-7C89630CBBC1}" type="pres">
      <dgm:prSet presAssocID="{1F489D4C-C192-49C7-B93E-FC0E9B5ADC89}" presName="spaceBetweenRectangles" presStyleCnt="0"/>
      <dgm:spPr/>
    </dgm:pt>
    <dgm:pt modelId="{50A897F6-35CD-441A-8938-916EF840291C}" type="pres">
      <dgm:prSet presAssocID="{05CA483D-A94E-49B6-A5A7-332C95FB95F8}" presName="parentLin" presStyleCnt="0"/>
      <dgm:spPr/>
    </dgm:pt>
    <dgm:pt modelId="{E7205ED0-9482-476E-894C-2DE227C8164A}" type="pres">
      <dgm:prSet presAssocID="{05CA483D-A94E-49B6-A5A7-332C95FB95F8}" presName="parentLeftMargin" presStyleLbl="node1" presStyleIdx="2" presStyleCnt="7"/>
      <dgm:spPr/>
    </dgm:pt>
    <dgm:pt modelId="{0CCAEF4C-AC79-4721-BE8D-6E54F52D341C}" type="pres">
      <dgm:prSet presAssocID="{05CA483D-A94E-49B6-A5A7-332C95FB95F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2521D5B-4EA1-44E8-A243-D4A09094BF4D}" type="pres">
      <dgm:prSet presAssocID="{05CA483D-A94E-49B6-A5A7-332C95FB95F8}" presName="negativeSpace" presStyleCnt="0"/>
      <dgm:spPr/>
    </dgm:pt>
    <dgm:pt modelId="{6F515969-39B5-48DC-8E37-009ADFBCF2AF}" type="pres">
      <dgm:prSet presAssocID="{05CA483D-A94E-49B6-A5A7-332C95FB95F8}" presName="childText" presStyleLbl="conFgAcc1" presStyleIdx="3" presStyleCnt="7">
        <dgm:presLayoutVars>
          <dgm:bulletEnabled val="1"/>
        </dgm:presLayoutVars>
      </dgm:prSet>
      <dgm:spPr/>
    </dgm:pt>
    <dgm:pt modelId="{15325637-C752-4FF5-A59C-D810F6C9906A}" type="pres">
      <dgm:prSet presAssocID="{46D6F191-041B-4C42-8D9E-1D630ADF0B7F}" presName="spaceBetweenRectangles" presStyleCnt="0"/>
      <dgm:spPr/>
    </dgm:pt>
    <dgm:pt modelId="{90F6C1CE-75D3-4DC8-8CA7-60E87834EE88}" type="pres">
      <dgm:prSet presAssocID="{2DB5C474-9BA8-4CE4-ABDD-E1E4F70A8329}" presName="parentLin" presStyleCnt="0"/>
      <dgm:spPr/>
    </dgm:pt>
    <dgm:pt modelId="{0F5247E6-A0C4-46FB-9523-FC502214B012}" type="pres">
      <dgm:prSet presAssocID="{2DB5C474-9BA8-4CE4-ABDD-E1E4F70A8329}" presName="parentLeftMargin" presStyleLbl="node1" presStyleIdx="3" presStyleCnt="7"/>
      <dgm:spPr/>
    </dgm:pt>
    <dgm:pt modelId="{41B45F9D-67C7-492F-9652-473A446E318E}" type="pres">
      <dgm:prSet presAssocID="{2DB5C474-9BA8-4CE4-ABDD-E1E4F70A832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F8A9D09-1B77-4CBF-B10C-51CF263DA174}" type="pres">
      <dgm:prSet presAssocID="{2DB5C474-9BA8-4CE4-ABDD-E1E4F70A8329}" presName="negativeSpace" presStyleCnt="0"/>
      <dgm:spPr/>
    </dgm:pt>
    <dgm:pt modelId="{3888DC1F-C862-4CE7-A020-D9AE8BEACDBE}" type="pres">
      <dgm:prSet presAssocID="{2DB5C474-9BA8-4CE4-ABDD-E1E4F70A8329}" presName="childText" presStyleLbl="conFgAcc1" presStyleIdx="4" presStyleCnt="7">
        <dgm:presLayoutVars>
          <dgm:bulletEnabled val="1"/>
        </dgm:presLayoutVars>
      </dgm:prSet>
      <dgm:spPr/>
    </dgm:pt>
    <dgm:pt modelId="{FB388F27-AFE2-4889-80BD-365C44C30B49}" type="pres">
      <dgm:prSet presAssocID="{D1728D88-7F55-41F3-ABCE-FDCD63F9CA25}" presName="spaceBetweenRectangles" presStyleCnt="0"/>
      <dgm:spPr/>
    </dgm:pt>
    <dgm:pt modelId="{FA7F7E82-DB14-44E7-B629-AC2EB92294C0}" type="pres">
      <dgm:prSet presAssocID="{C6E9D4D3-E5D7-402A-BEC7-FD3F7CDA2BBA}" presName="parentLin" presStyleCnt="0"/>
      <dgm:spPr/>
    </dgm:pt>
    <dgm:pt modelId="{B2255DA5-A3D0-4D4B-A6A5-2F2C0D445C9B}" type="pres">
      <dgm:prSet presAssocID="{C6E9D4D3-E5D7-402A-BEC7-FD3F7CDA2BBA}" presName="parentLeftMargin" presStyleLbl="node1" presStyleIdx="4" presStyleCnt="7"/>
      <dgm:spPr/>
    </dgm:pt>
    <dgm:pt modelId="{8EA283E4-AB09-41D7-BBAA-C480209F61ED}" type="pres">
      <dgm:prSet presAssocID="{C6E9D4D3-E5D7-402A-BEC7-FD3F7CDA2BB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52FA4B6-3C79-48D3-A3BB-5397A057BC44}" type="pres">
      <dgm:prSet presAssocID="{C6E9D4D3-E5D7-402A-BEC7-FD3F7CDA2BBA}" presName="negativeSpace" presStyleCnt="0"/>
      <dgm:spPr/>
    </dgm:pt>
    <dgm:pt modelId="{9289D12A-9F5D-492C-9EA3-332BBDEDA254}" type="pres">
      <dgm:prSet presAssocID="{C6E9D4D3-E5D7-402A-BEC7-FD3F7CDA2BBA}" presName="childText" presStyleLbl="conFgAcc1" presStyleIdx="5" presStyleCnt="7">
        <dgm:presLayoutVars>
          <dgm:bulletEnabled val="1"/>
        </dgm:presLayoutVars>
      </dgm:prSet>
      <dgm:spPr/>
    </dgm:pt>
    <dgm:pt modelId="{25AE95CD-05AC-437A-9CF5-CA913509AE6C}" type="pres">
      <dgm:prSet presAssocID="{2586110B-07B7-47B7-9D19-C0E30B32A1CB}" presName="spaceBetweenRectangles" presStyleCnt="0"/>
      <dgm:spPr/>
    </dgm:pt>
    <dgm:pt modelId="{59AC3A2C-EDE1-4AB8-B132-EF8A9701F6C6}" type="pres">
      <dgm:prSet presAssocID="{2E269113-A8B3-4D14-AEFB-40F7992A7549}" presName="parentLin" presStyleCnt="0"/>
      <dgm:spPr/>
    </dgm:pt>
    <dgm:pt modelId="{31FAAFF6-8E3F-426E-A7C6-4EBAF0802EED}" type="pres">
      <dgm:prSet presAssocID="{2E269113-A8B3-4D14-AEFB-40F7992A7549}" presName="parentLeftMargin" presStyleLbl="node1" presStyleIdx="5" presStyleCnt="7"/>
      <dgm:spPr/>
    </dgm:pt>
    <dgm:pt modelId="{F9DC61DF-F459-40AF-ADDC-C858B560E252}" type="pres">
      <dgm:prSet presAssocID="{2E269113-A8B3-4D14-AEFB-40F7992A7549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167385A-E249-426E-9AA6-5940810C7A06}" type="pres">
      <dgm:prSet presAssocID="{2E269113-A8B3-4D14-AEFB-40F7992A7549}" presName="negativeSpace" presStyleCnt="0"/>
      <dgm:spPr/>
    </dgm:pt>
    <dgm:pt modelId="{1222F2F4-C6D4-4D5F-B317-F8377AB80E98}" type="pres">
      <dgm:prSet presAssocID="{2E269113-A8B3-4D14-AEFB-40F7992A754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A2EB70E-3C43-4D2E-A196-4C977B4C2EB1}" srcId="{EE617577-876E-4E47-BAE3-70693CDFACB2}" destId="{C15FF655-556F-4622-8551-7A0F99E6FDF5}" srcOrd="0" destOrd="0" parTransId="{B92B476B-E1F3-4B64-AA76-AC9004A05BA3}" sibTransId="{069E54A3-6515-492B-B6BD-ADA3BB1D4C04}"/>
    <dgm:cxn modelId="{3C3C7927-7891-4A13-8D0E-516A470CA7A8}" type="presOf" srcId="{56069232-A5EF-47FD-92B2-DAA855C660B2}" destId="{C55F9FEF-E7B4-441E-99E1-5ED99D22660C}" srcOrd="0" destOrd="0" presId="urn:microsoft.com/office/officeart/2005/8/layout/list1"/>
    <dgm:cxn modelId="{506E122A-9A23-49FC-AD2E-45B537E28041}" type="presOf" srcId="{6597FE35-B9FD-4601-A8C5-1C32EA1DC9C6}" destId="{D5A08480-338A-4384-82F3-D260A7A2D5E3}" srcOrd="0" destOrd="0" presId="urn:microsoft.com/office/officeart/2005/8/layout/list1"/>
    <dgm:cxn modelId="{14FB082D-08CE-4841-B4F1-515C5BF7E0F3}" type="presOf" srcId="{C6E9D4D3-E5D7-402A-BEC7-FD3F7CDA2BBA}" destId="{8EA283E4-AB09-41D7-BBAA-C480209F61ED}" srcOrd="1" destOrd="0" presId="urn:microsoft.com/office/officeart/2005/8/layout/list1"/>
    <dgm:cxn modelId="{33744D39-F601-4B70-8F3C-7E0DAFB0019D}" type="presOf" srcId="{2E269113-A8B3-4D14-AEFB-40F7992A7549}" destId="{F9DC61DF-F459-40AF-ADDC-C858B560E252}" srcOrd="1" destOrd="0" presId="urn:microsoft.com/office/officeart/2005/8/layout/list1"/>
    <dgm:cxn modelId="{DE848C60-5392-421C-B25F-7CE402047DC4}" type="presOf" srcId="{56069232-A5EF-47FD-92B2-DAA855C660B2}" destId="{711E9181-FDE1-4907-B936-9F594E9F3D0C}" srcOrd="1" destOrd="0" presId="urn:microsoft.com/office/officeart/2005/8/layout/list1"/>
    <dgm:cxn modelId="{DF512342-0803-4A3C-B2F0-46110AACCEAA}" srcId="{EE617577-876E-4E47-BAE3-70693CDFACB2}" destId="{2E269113-A8B3-4D14-AEFB-40F7992A7549}" srcOrd="6" destOrd="0" parTransId="{E85E0144-0D0C-49A4-AA75-A52DFAFF8C4F}" sibTransId="{D6FEA412-E64E-4098-AE13-62399D5558C7}"/>
    <dgm:cxn modelId="{7D4D096C-82DC-4EAA-9941-D6F0DF0390F9}" srcId="{EE617577-876E-4E47-BAE3-70693CDFACB2}" destId="{6597FE35-B9FD-4601-A8C5-1C32EA1DC9C6}" srcOrd="2" destOrd="0" parTransId="{56C35667-01DA-4381-A213-C3CAB2D8FDEE}" sibTransId="{1F489D4C-C192-49C7-B93E-FC0E9B5ADC89}"/>
    <dgm:cxn modelId="{9C2ACA50-CBFD-4802-92ED-9DC4B9AEEB94}" type="presOf" srcId="{2E269113-A8B3-4D14-AEFB-40F7992A7549}" destId="{31FAAFF6-8E3F-426E-A7C6-4EBAF0802EED}" srcOrd="0" destOrd="0" presId="urn:microsoft.com/office/officeart/2005/8/layout/list1"/>
    <dgm:cxn modelId="{19DC3472-3660-4EAC-AE9B-0D1B57F05284}" type="presOf" srcId="{6597FE35-B9FD-4601-A8C5-1C32EA1DC9C6}" destId="{04C57062-C01B-46DA-AE13-63B1F5E30993}" srcOrd="1" destOrd="0" presId="urn:microsoft.com/office/officeart/2005/8/layout/list1"/>
    <dgm:cxn modelId="{4C9C5580-7F17-478E-B2EE-286C9D4EC4E3}" srcId="{EE617577-876E-4E47-BAE3-70693CDFACB2}" destId="{C6E9D4D3-E5D7-402A-BEC7-FD3F7CDA2BBA}" srcOrd="5" destOrd="0" parTransId="{2809D0EA-D58B-4FC0-98CD-27BD2160FB7C}" sibTransId="{2586110B-07B7-47B7-9D19-C0E30B32A1CB}"/>
    <dgm:cxn modelId="{42175083-17E6-47A7-BF49-5335BCF523FE}" type="presOf" srcId="{05CA483D-A94E-49B6-A5A7-332C95FB95F8}" destId="{0CCAEF4C-AC79-4721-BE8D-6E54F52D341C}" srcOrd="1" destOrd="0" presId="urn:microsoft.com/office/officeart/2005/8/layout/list1"/>
    <dgm:cxn modelId="{34377987-0F56-410D-A1F5-2FA2AF53E17C}" type="presOf" srcId="{2DB5C474-9BA8-4CE4-ABDD-E1E4F70A8329}" destId="{0F5247E6-A0C4-46FB-9523-FC502214B012}" srcOrd="0" destOrd="0" presId="urn:microsoft.com/office/officeart/2005/8/layout/list1"/>
    <dgm:cxn modelId="{B527A690-1F41-48FB-9C3F-79D93FF891FE}" type="presOf" srcId="{C15FF655-556F-4622-8551-7A0F99E6FDF5}" destId="{ABD14F11-B1FE-4F59-A422-CAB284A11B35}" srcOrd="0" destOrd="0" presId="urn:microsoft.com/office/officeart/2005/8/layout/list1"/>
    <dgm:cxn modelId="{348042A6-0C34-4920-AB10-05AE11BCE62C}" type="presOf" srcId="{EE617577-876E-4E47-BAE3-70693CDFACB2}" destId="{D6F3E91B-FF74-46C7-ADEC-AD6E1908FD28}" srcOrd="0" destOrd="0" presId="urn:microsoft.com/office/officeart/2005/8/layout/list1"/>
    <dgm:cxn modelId="{5A7EC8B2-9741-43A2-B355-0593F04FAF08}" type="presOf" srcId="{2DB5C474-9BA8-4CE4-ABDD-E1E4F70A8329}" destId="{41B45F9D-67C7-492F-9652-473A446E318E}" srcOrd="1" destOrd="0" presId="urn:microsoft.com/office/officeart/2005/8/layout/list1"/>
    <dgm:cxn modelId="{C3AB8BC1-B2D8-4C5F-968E-D8D15DE48190}" srcId="{EE617577-876E-4E47-BAE3-70693CDFACB2}" destId="{05CA483D-A94E-49B6-A5A7-332C95FB95F8}" srcOrd="3" destOrd="0" parTransId="{264B0798-7772-4BF8-8848-9BC0F4429042}" sibTransId="{46D6F191-041B-4C42-8D9E-1D630ADF0B7F}"/>
    <dgm:cxn modelId="{6DE322C3-2593-4CA1-B314-39DB7E2A1B1A}" srcId="{EE617577-876E-4E47-BAE3-70693CDFACB2}" destId="{2DB5C474-9BA8-4CE4-ABDD-E1E4F70A8329}" srcOrd="4" destOrd="0" parTransId="{DDD406F9-4F4C-4278-AD02-0A05E08A49DD}" sibTransId="{D1728D88-7F55-41F3-ABCE-FDCD63F9CA25}"/>
    <dgm:cxn modelId="{B36235CE-92C5-4D6E-905D-ED0459FF84AB}" srcId="{EE617577-876E-4E47-BAE3-70693CDFACB2}" destId="{56069232-A5EF-47FD-92B2-DAA855C660B2}" srcOrd="1" destOrd="0" parTransId="{FD0444BD-F95C-4571-A123-AF8EC9A7D0C6}" sibTransId="{9B944363-E314-474A-A6BD-612B5A4D774D}"/>
    <dgm:cxn modelId="{1609B3CE-9A49-4C95-B9CF-A54E341AEA62}" type="presOf" srcId="{05CA483D-A94E-49B6-A5A7-332C95FB95F8}" destId="{E7205ED0-9482-476E-894C-2DE227C8164A}" srcOrd="0" destOrd="0" presId="urn:microsoft.com/office/officeart/2005/8/layout/list1"/>
    <dgm:cxn modelId="{62831ED6-46C8-428A-B509-482A56F9BC23}" type="presOf" srcId="{C6E9D4D3-E5D7-402A-BEC7-FD3F7CDA2BBA}" destId="{B2255DA5-A3D0-4D4B-A6A5-2F2C0D445C9B}" srcOrd="0" destOrd="0" presId="urn:microsoft.com/office/officeart/2005/8/layout/list1"/>
    <dgm:cxn modelId="{3767FDE6-416B-4744-B68D-F04EA0D8F148}" type="presOf" srcId="{C15FF655-556F-4622-8551-7A0F99E6FDF5}" destId="{D73CE047-9BA2-4207-A9A0-AD5E07FB302A}" srcOrd="1" destOrd="0" presId="urn:microsoft.com/office/officeart/2005/8/layout/list1"/>
    <dgm:cxn modelId="{8411821F-BE9D-4299-ACB6-A21534BD85E6}" type="presParOf" srcId="{D6F3E91B-FF74-46C7-ADEC-AD6E1908FD28}" destId="{1B56C55D-3047-4E30-83C1-8594D8206708}" srcOrd="0" destOrd="0" presId="urn:microsoft.com/office/officeart/2005/8/layout/list1"/>
    <dgm:cxn modelId="{298734A8-0A34-4DF5-A256-E73724A535A5}" type="presParOf" srcId="{1B56C55D-3047-4E30-83C1-8594D8206708}" destId="{ABD14F11-B1FE-4F59-A422-CAB284A11B35}" srcOrd="0" destOrd="0" presId="urn:microsoft.com/office/officeart/2005/8/layout/list1"/>
    <dgm:cxn modelId="{CCB4B17F-1F2A-4BE6-A796-4C6203C240F5}" type="presParOf" srcId="{1B56C55D-3047-4E30-83C1-8594D8206708}" destId="{D73CE047-9BA2-4207-A9A0-AD5E07FB302A}" srcOrd="1" destOrd="0" presId="urn:microsoft.com/office/officeart/2005/8/layout/list1"/>
    <dgm:cxn modelId="{F87897C4-3BFF-409A-BFDC-87804DCA5C63}" type="presParOf" srcId="{D6F3E91B-FF74-46C7-ADEC-AD6E1908FD28}" destId="{B94FC34A-1AFC-45EF-8435-ACD5B2F8915B}" srcOrd="1" destOrd="0" presId="urn:microsoft.com/office/officeart/2005/8/layout/list1"/>
    <dgm:cxn modelId="{A0C64553-6429-47EC-B2F1-B996EF7AB848}" type="presParOf" srcId="{D6F3E91B-FF74-46C7-ADEC-AD6E1908FD28}" destId="{E3373BF6-597A-4CB1-815F-A85E937421ED}" srcOrd="2" destOrd="0" presId="urn:microsoft.com/office/officeart/2005/8/layout/list1"/>
    <dgm:cxn modelId="{79F74164-0907-45FF-B82B-4B1F5CC70A7A}" type="presParOf" srcId="{D6F3E91B-FF74-46C7-ADEC-AD6E1908FD28}" destId="{1392F5B9-0384-4DE9-A2EC-D80FD6710CAA}" srcOrd="3" destOrd="0" presId="urn:microsoft.com/office/officeart/2005/8/layout/list1"/>
    <dgm:cxn modelId="{3393EBDA-40FA-42F0-A484-E87C7CE9CFC2}" type="presParOf" srcId="{D6F3E91B-FF74-46C7-ADEC-AD6E1908FD28}" destId="{41741F73-10F9-42EC-BB7E-3AA88952D9A0}" srcOrd="4" destOrd="0" presId="urn:microsoft.com/office/officeart/2005/8/layout/list1"/>
    <dgm:cxn modelId="{45034736-A5FD-47D3-A6DD-EF548EAA6858}" type="presParOf" srcId="{41741F73-10F9-42EC-BB7E-3AA88952D9A0}" destId="{C55F9FEF-E7B4-441E-99E1-5ED99D22660C}" srcOrd="0" destOrd="0" presId="urn:microsoft.com/office/officeart/2005/8/layout/list1"/>
    <dgm:cxn modelId="{5011BF44-1F92-4612-80A7-ABC7E3100388}" type="presParOf" srcId="{41741F73-10F9-42EC-BB7E-3AA88952D9A0}" destId="{711E9181-FDE1-4907-B936-9F594E9F3D0C}" srcOrd="1" destOrd="0" presId="urn:microsoft.com/office/officeart/2005/8/layout/list1"/>
    <dgm:cxn modelId="{152B13FC-2BD0-401A-A2C9-155AD30D381C}" type="presParOf" srcId="{D6F3E91B-FF74-46C7-ADEC-AD6E1908FD28}" destId="{056E12EC-597B-486F-A58C-122BBFC74287}" srcOrd="5" destOrd="0" presId="urn:microsoft.com/office/officeart/2005/8/layout/list1"/>
    <dgm:cxn modelId="{7575C467-C6EC-47BF-ADBE-812251544A09}" type="presParOf" srcId="{D6F3E91B-FF74-46C7-ADEC-AD6E1908FD28}" destId="{F77DCA68-AC19-44DB-BB58-CF5C90B2932E}" srcOrd="6" destOrd="0" presId="urn:microsoft.com/office/officeart/2005/8/layout/list1"/>
    <dgm:cxn modelId="{410CE4A6-8175-4FE7-BD2D-DA497B4AFD4C}" type="presParOf" srcId="{D6F3E91B-FF74-46C7-ADEC-AD6E1908FD28}" destId="{44CE9659-03F5-4964-9FB8-7FC434769D08}" srcOrd="7" destOrd="0" presId="urn:microsoft.com/office/officeart/2005/8/layout/list1"/>
    <dgm:cxn modelId="{813BF7E7-6B48-4EAC-9DC9-AF66595A4D25}" type="presParOf" srcId="{D6F3E91B-FF74-46C7-ADEC-AD6E1908FD28}" destId="{70962268-CA0A-4577-8856-92FAAC716435}" srcOrd="8" destOrd="0" presId="urn:microsoft.com/office/officeart/2005/8/layout/list1"/>
    <dgm:cxn modelId="{B080B032-7F61-4769-9C88-680E457F8DCE}" type="presParOf" srcId="{70962268-CA0A-4577-8856-92FAAC716435}" destId="{D5A08480-338A-4384-82F3-D260A7A2D5E3}" srcOrd="0" destOrd="0" presId="urn:microsoft.com/office/officeart/2005/8/layout/list1"/>
    <dgm:cxn modelId="{AD6D378D-D9F3-477D-A766-7294AA545561}" type="presParOf" srcId="{70962268-CA0A-4577-8856-92FAAC716435}" destId="{04C57062-C01B-46DA-AE13-63B1F5E30993}" srcOrd="1" destOrd="0" presId="urn:microsoft.com/office/officeart/2005/8/layout/list1"/>
    <dgm:cxn modelId="{865409FC-10A8-47CB-AF28-F0940857B975}" type="presParOf" srcId="{D6F3E91B-FF74-46C7-ADEC-AD6E1908FD28}" destId="{C79BA1A8-E597-4489-ADE1-3587FC84C314}" srcOrd="9" destOrd="0" presId="urn:microsoft.com/office/officeart/2005/8/layout/list1"/>
    <dgm:cxn modelId="{9098C163-404D-4EBF-8C9E-8E3C9DC0E7C0}" type="presParOf" srcId="{D6F3E91B-FF74-46C7-ADEC-AD6E1908FD28}" destId="{648E9AD7-20A8-4009-8A09-D3332B3D1713}" srcOrd="10" destOrd="0" presId="urn:microsoft.com/office/officeart/2005/8/layout/list1"/>
    <dgm:cxn modelId="{E3632816-4079-4BAF-99BC-3710F494F3C4}" type="presParOf" srcId="{D6F3E91B-FF74-46C7-ADEC-AD6E1908FD28}" destId="{5E0B1167-8D97-4E89-A07D-7C89630CBBC1}" srcOrd="11" destOrd="0" presId="urn:microsoft.com/office/officeart/2005/8/layout/list1"/>
    <dgm:cxn modelId="{1AB5FF9C-B7D4-44C5-8F55-0CDD30A7B59D}" type="presParOf" srcId="{D6F3E91B-FF74-46C7-ADEC-AD6E1908FD28}" destId="{50A897F6-35CD-441A-8938-916EF840291C}" srcOrd="12" destOrd="0" presId="urn:microsoft.com/office/officeart/2005/8/layout/list1"/>
    <dgm:cxn modelId="{7B9DEEE7-EBE4-4A12-B1A6-3476A7208004}" type="presParOf" srcId="{50A897F6-35CD-441A-8938-916EF840291C}" destId="{E7205ED0-9482-476E-894C-2DE227C8164A}" srcOrd="0" destOrd="0" presId="urn:microsoft.com/office/officeart/2005/8/layout/list1"/>
    <dgm:cxn modelId="{E1FAA150-16E1-48C1-96D2-D99286640D9D}" type="presParOf" srcId="{50A897F6-35CD-441A-8938-916EF840291C}" destId="{0CCAEF4C-AC79-4721-BE8D-6E54F52D341C}" srcOrd="1" destOrd="0" presId="urn:microsoft.com/office/officeart/2005/8/layout/list1"/>
    <dgm:cxn modelId="{914B56EC-E6FC-4A36-86AF-65D56E4B505C}" type="presParOf" srcId="{D6F3E91B-FF74-46C7-ADEC-AD6E1908FD28}" destId="{12521D5B-4EA1-44E8-A243-D4A09094BF4D}" srcOrd="13" destOrd="0" presId="urn:microsoft.com/office/officeart/2005/8/layout/list1"/>
    <dgm:cxn modelId="{239780CC-B3A4-4C9B-9D99-760A97918AA3}" type="presParOf" srcId="{D6F3E91B-FF74-46C7-ADEC-AD6E1908FD28}" destId="{6F515969-39B5-48DC-8E37-009ADFBCF2AF}" srcOrd="14" destOrd="0" presId="urn:microsoft.com/office/officeart/2005/8/layout/list1"/>
    <dgm:cxn modelId="{D8C9A664-B3E5-43CE-B91B-D848ED0391F2}" type="presParOf" srcId="{D6F3E91B-FF74-46C7-ADEC-AD6E1908FD28}" destId="{15325637-C752-4FF5-A59C-D810F6C9906A}" srcOrd="15" destOrd="0" presId="urn:microsoft.com/office/officeart/2005/8/layout/list1"/>
    <dgm:cxn modelId="{1EB5D886-2A86-4A83-80F0-FF615F328832}" type="presParOf" srcId="{D6F3E91B-FF74-46C7-ADEC-AD6E1908FD28}" destId="{90F6C1CE-75D3-4DC8-8CA7-60E87834EE88}" srcOrd="16" destOrd="0" presId="urn:microsoft.com/office/officeart/2005/8/layout/list1"/>
    <dgm:cxn modelId="{A039F6BB-12A6-412A-968A-497D410518E1}" type="presParOf" srcId="{90F6C1CE-75D3-4DC8-8CA7-60E87834EE88}" destId="{0F5247E6-A0C4-46FB-9523-FC502214B012}" srcOrd="0" destOrd="0" presId="urn:microsoft.com/office/officeart/2005/8/layout/list1"/>
    <dgm:cxn modelId="{DF9AA85E-16AB-4015-BC8A-2447D7204F03}" type="presParOf" srcId="{90F6C1CE-75D3-4DC8-8CA7-60E87834EE88}" destId="{41B45F9D-67C7-492F-9652-473A446E318E}" srcOrd="1" destOrd="0" presId="urn:microsoft.com/office/officeart/2005/8/layout/list1"/>
    <dgm:cxn modelId="{506471F7-0833-40DC-9FAD-25143CC295CB}" type="presParOf" srcId="{D6F3E91B-FF74-46C7-ADEC-AD6E1908FD28}" destId="{4F8A9D09-1B77-4CBF-B10C-51CF263DA174}" srcOrd="17" destOrd="0" presId="urn:microsoft.com/office/officeart/2005/8/layout/list1"/>
    <dgm:cxn modelId="{0B57DE0B-D0B4-4623-A589-5C1894F59826}" type="presParOf" srcId="{D6F3E91B-FF74-46C7-ADEC-AD6E1908FD28}" destId="{3888DC1F-C862-4CE7-A020-D9AE8BEACDBE}" srcOrd="18" destOrd="0" presId="urn:microsoft.com/office/officeart/2005/8/layout/list1"/>
    <dgm:cxn modelId="{0D676F2E-E4C5-401F-A088-DCCB109B7F80}" type="presParOf" srcId="{D6F3E91B-FF74-46C7-ADEC-AD6E1908FD28}" destId="{FB388F27-AFE2-4889-80BD-365C44C30B49}" srcOrd="19" destOrd="0" presId="urn:microsoft.com/office/officeart/2005/8/layout/list1"/>
    <dgm:cxn modelId="{EDD8F3BE-28E1-4EB1-9D44-DD053B9A38A1}" type="presParOf" srcId="{D6F3E91B-FF74-46C7-ADEC-AD6E1908FD28}" destId="{FA7F7E82-DB14-44E7-B629-AC2EB92294C0}" srcOrd="20" destOrd="0" presId="urn:microsoft.com/office/officeart/2005/8/layout/list1"/>
    <dgm:cxn modelId="{CB62CA0F-8D78-41EF-BA75-A03B828840EF}" type="presParOf" srcId="{FA7F7E82-DB14-44E7-B629-AC2EB92294C0}" destId="{B2255DA5-A3D0-4D4B-A6A5-2F2C0D445C9B}" srcOrd="0" destOrd="0" presId="urn:microsoft.com/office/officeart/2005/8/layout/list1"/>
    <dgm:cxn modelId="{961E173C-A2DA-42C5-A76C-B69924F81515}" type="presParOf" srcId="{FA7F7E82-DB14-44E7-B629-AC2EB92294C0}" destId="{8EA283E4-AB09-41D7-BBAA-C480209F61ED}" srcOrd="1" destOrd="0" presId="urn:microsoft.com/office/officeart/2005/8/layout/list1"/>
    <dgm:cxn modelId="{4CE6705C-A664-4B4E-ACEC-2A5E1818FE91}" type="presParOf" srcId="{D6F3E91B-FF74-46C7-ADEC-AD6E1908FD28}" destId="{252FA4B6-3C79-48D3-A3BB-5397A057BC44}" srcOrd="21" destOrd="0" presId="urn:microsoft.com/office/officeart/2005/8/layout/list1"/>
    <dgm:cxn modelId="{CC590806-D804-4601-8B71-4FDA2BA81834}" type="presParOf" srcId="{D6F3E91B-FF74-46C7-ADEC-AD6E1908FD28}" destId="{9289D12A-9F5D-492C-9EA3-332BBDEDA254}" srcOrd="22" destOrd="0" presId="urn:microsoft.com/office/officeart/2005/8/layout/list1"/>
    <dgm:cxn modelId="{754FF290-599A-4DB6-B19D-EA0367538D3B}" type="presParOf" srcId="{D6F3E91B-FF74-46C7-ADEC-AD6E1908FD28}" destId="{25AE95CD-05AC-437A-9CF5-CA913509AE6C}" srcOrd="23" destOrd="0" presId="urn:microsoft.com/office/officeart/2005/8/layout/list1"/>
    <dgm:cxn modelId="{30FADB73-7346-4ED6-BF74-8960CF4C16C1}" type="presParOf" srcId="{D6F3E91B-FF74-46C7-ADEC-AD6E1908FD28}" destId="{59AC3A2C-EDE1-4AB8-B132-EF8A9701F6C6}" srcOrd="24" destOrd="0" presId="urn:microsoft.com/office/officeart/2005/8/layout/list1"/>
    <dgm:cxn modelId="{91953C0C-DC9C-47AC-80D4-983F1E48169E}" type="presParOf" srcId="{59AC3A2C-EDE1-4AB8-B132-EF8A9701F6C6}" destId="{31FAAFF6-8E3F-426E-A7C6-4EBAF0802EED}" srcOrd="0" destOrd="0" presId="urn:microsoft.com/office/officeart/2005/8/layout/list1"/>
    <dgm:cxn modelId="{BDD1E650-4080-403D-9E07-E7B3CA8799CC}" type="presParOf" srcId="{59AC3A2C-EDE1-4AB8-B132-EF8A9701F6C6}" destId="{F9DC61DF-F459-40AF-ADDC-C858B560E252}" srcOrd="1" destOrd="0" presId="urn:microsoft.com/office/officeart/2005/8/layout/list1"/>
    <dgm:cxn modelId="{FDD9F39E-BE19-4E2C-B14B-D9CD357408C3}" type="presParOf" srcId="{D6F3E91B-FF74-46C7-ADEC-AD6E1908FD28}" destId="{6167385A-E249-426E-9AA6-5940810C7A06}" srcOrd="25" destOrd="0" presId="urn:microsoft.com/office/officeart/2005/8/layout/list1"/>
    <dgm:cxn modelId="{25745E11-FDA4-4558-8D1E-5FF670A852C1}" type="presParOf" srcId="{D6F3E91B-FF74-46C7-ADEC-AD6E1908FD28}" destId="{1222F2F4-C6D4-4D5F-B317-F8377AB80E9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2BECD-CF00-46CB-A29A-7B6894524025}" type="doc">
      <dgm:prSet loTypeId="urn:microsoft.com/office/officeart/2005/8/layout/venn2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1132DF47-3B0D-476B-A87F-573400DB81BF}">
      <dgm:prSet phldrT="[Texto]" phldr="0"/>
      <dgm:spPr/>
      <dgm:t>
        <a:bodyPr/>
        <a:lstStyle/>
        <a:p>
          <a:r>
            <a:rPr lang="pt-PT"/>
            <a:t>Humanização</a:t>
          </a:r>
        </a:p>
      </dgm:t>
    </dgm:pt>
    <dgm:pt modelId="{EC9681A9-6790-4B50-B6D9-BCF1FE6579A3}" type="parTrans" cxnId="{FD724117-309D-4D0D-B389-151088CCA36D}">
      <dgm:prSet/>
      <dgm:spPr/>
      <dgm:t>
        <a:bodyPr/>
        <a:lstStyle/>
        <a:p>
          <a:endParaRPr lang="pt-PT"/>
        </a:p>
      </dgm:t>
    </dgm:pt>
    <dgm:pt modelId="{20137292-AAB4-49D3-B82B-7CE51B9A35F9}" type="sibTrans" cxnId="{FD724117-309D-4D0D-B389-151088CCA36D}">
      <dgm:prSet/>
      <dgm:spPr/>
      <dgm:t>
        <a:bodyPr/>
        <a:lstStyle/>
        <a:p>
          <a:endParaRPr lang="pt-PT"/>
        </a:p>
      </dgm:t>
    </dgm:pt>
    <dgm:pt modelId="{90885DAE-0833-4A7D-A5A6-7DA0084CC3C0}">
      <dgm:prSet phldrT="[Texto]" phldr="0"/>
      <dgm:spPr/>
      <dgm:t>
        <a:bodyPr/>
        <a:lstStyle/>
        <a:p>
          <a:r>
            <a:rPr lang="pt-PT"/>
            <a:t>Direitos</a:t>
          </a:r>
        </a:p>
      </dgm:t>
    </dgm:pt>
    <dgm:pt modelId="{DB8DD16E-A066-432A-AF72-307E99DC3C68}" type="parTrans" cxnId="{49409C8F-F6E6-4523-9E5C-8E8630F4A6A1}">
      <dgm:prSet/>
      <dgm:spPr/>
      <dgm:t>
        <a:bodyPr/>
        <a:lstStyle/>
        <a:p>
          <a:endParaRPr lang="pt-PT"/>
        </a:p>
      </dgm:t>
    </dgm:pt>
    <dgm:pt modelId="{0B3BCBAB-F512-465E-9CE7-9700F87C2F43}" type="sibTrans" cxnId="{49409C8F-F6E6-4523-9E5C-8E8630F4A6A1}">
      <dgm:prSet/>
      <dgm:spPr/>
      <dgm:t>
        <a:bodyPr/>
        <a:lstStyle/>
        <a:p>
          <a:endParaRPr lang="pt-PT"/>
        </a:p>
      </dgm:t>
    </dgm:pt>
    <dgm:pt modelId="{9EE5DE95-682F-4F95-91B3-4BABDD32FB0C}">
      <dgm:prSet phldrT="[Texto]" phldr="0"/>
      <dgm:spPr/>
      <dgm:t>
        <a:bodyPr/>
        <a:lstStyle/>
        <a:p>
          <a:r>
            <a:rPr lang="pt-PT"/>
            <a:t>Literacia</a:t>
          </a:r>
        </a:p>
      </dgm:t>
    </dgm:pt>
    <dgm:pt modelId="{1E1ECD42-DF96-4F81-AC84-70D3CB366CB3}" type="parTrans" cxnId="{2E8812A2-E68E-4EAF-ABA7-F4E8293B0361}">
      <dgm:prSet/>
      <dgm:spPr/>
      <dgm:t>
        <a:bodyPr/>
        <a:lstStyle/>
        <a:p>
          <a:endParaRPr lang="pt-PT"/>
        </a:p>
      </dgm:t>
    </dgm:pt>
    <dgm:pt modelId="{1BB19462-60AD-4087-A2CE-0F2E86A3C588}" type="sibTrans" cxnId="{2E8812A2-E68E-4EAF-ABA7-F4E8293B0361}">
      <dgm:prSet/>
      <dgm:spPr/>
      <dgm:t>
        <a:bodyPr/>
        <a:lstStyle/>
        <a:p>
          <a:endParaRPr lang="pt-PT"/>
        </a:p>
      </dgm:t>
    </dgm:pt>
    <dgm:pt modelId="{5F23315D-EB71-4700-951D-9AD6006332A4}" type="pres">
      <dgm:prSet presAssocID="{A922BECD-CF00-46CB-A29A-7B6894524025}" presName="Name0" presStyleCnt="0">
        <dgm:presLayoutVars>
          <dgm:chMax val="7"/>
          <dgm:resizeHandles val="exact"/>
        </dgm:presLayoutVars>
      </dgm:prSet>
      <dgm:spPr/>
    </dgm:pt>
    <dgm:pt modelId="{C3D5513F-CE40-46BB-8ED3-6F83EB2DE8AF}" type="pres">
      <dgm:prSet presAssocID="{A922BECD-CF00-46CB-A29A-7B6894524025}" presName="comp1" presStyleCnt="0"/>
      <dgm:spPr/>
    </dgm:pt>
    <dgm:pt modelId="{0E2C3084-47B5-4F7F-BCC8-66F42BCC57EB}" type="pres">
      <dgm:prSet presAssocID="{A922BECD-CF00-46CB-A29A-7B6894524025}" presName="circle1" presStyleLbl="node1" presStyleIdx="0" presStyleCnt="3"/>
      <dgm:spPr/>
    </dgm:pt>
    <dgm:pt modelId="{5497EA2E-F236-4482-A81A-8E6A3A3DF933}" type="pres">
      <dgm:prSet presAssocID="{A922BECD-CF00-46CB-A29A-7B6894524025}" presName="c1text" presStyleLbl="node1" presStyleIdx="0" presStyleCnt="3">
        <dgm:presLayoutVars>
          <dgm:bulletEnabled val="1"/>
        </dgm:presLayoutVars>
      </dgm:prSet>
      <dgm:spPr/>
    </dgm:pt>
    <dgm:pt modelId="{A0E6E491-79CF-4955-BD4B-F1E3DB3909CF}" type="pres">
      <dgm:prSet presAssocID="{A922BECD-CF00-46CB-A29A-7B6894524025}" presName="comp2" presStyleCnt="0"/>
      <dgm:spPr/>
    </dgm:pt>
    <dgm:pt modelId="{4322207B-39E4-4822-8574-BA8239439507}" type="pres">
      <dgm:prSet presAssocID="{A922BECD-CF00-46CB-A29A-7B6894524025}" presName="circle2" presStyleLbl="node1" presStyleIdx="1" presStyleCnt="3"/>
      <dgm:spPr/>
    </dgm:pt>
    <dgm:pt modelId="{9956A98C-3673-4408-8BD7-3C61AE6ECF5B}" type="pres">
      <dgm:prSet presAssocID="{A922BECD-CF00-46CB-A29A-7B6894524025}" presName="c2text" presStyleLbl="node1" presStyleIdx="1" presStyleCnt="3">
        <dgm:presLayoutVars>
          <dgm:bulletEnabled val="1"/>
        </dgm:presLayoutVars>
      </dgm:prSet>
      <dgm:spPr/>
    </dgm:pt>
    <dgm:pt modelId="{04D5EF10-76A5-4ED6-8A0D-4341DE2D0A7E}" type="pres">
      <dgm:prSet presAssocID="{A922BECD-CF00-46CB-A29A-7B6894524025}" presName="comp3" presStyleCnt="0"/>
      <dgm:spPr/>
    </dgm:pt>
    <dgm:pt modelId="{92BAF21B-91AA-4AB6-9A4E-165BCD76313B}" type="pres">
      <dgm:prSet presAssocID="{A922BECD-CF00-46CB-A29A-7B6894524025}" presName="circle3" presStyleLbl="node1" presStyleIdx="2" presStyleCnt="3"/>
      <dgm:spPr/>
    </dgm:pt>
    <dgm:pt modelId="{924E815B-FCBB-4464-9649-1DE2D5AB2324}" type="pres">
      <dgm:prSet presAssocID="{A922BECD-CF00-46CB-A29A-7B689452402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9AF5106-464B-4F44-88CB-9F92F598F65A}" type="presOf" srcId="{1132DF47-3B0D-476B-A87F-573400DB81BF}" destId="{0E2C3084-47B5-4F7F-BCC8-66F42BCC57EB}" srcOrd="0" destOrd="0" presId="urn:microsoft.com/office/officeart/2005/8/layout/venn2"/>
    <dgm:cxn modelId="{FD724117-309D-4D0D-B389-151088CCA36D}" srcId="{A922BECD-CF00-46CB-A29A-7B6894524025}" destId="{1132DF47-3B0D-476B-A87F-573400DB81BF}" srcOrd="0" destOrd="0" parTransId="{EC9681A9-6790-4B50-B6D9-BCF1FE6579A3}" sibTransId="{20137292-AAB4-49D3-B82B-7CE51B9A35F9}"/>
    <dgm:cxn modelId="{2C543030-5058-4C36-B558-D5962EF6D10B}" type="presOf" srcId="{9EE5DE95-682F-4F95-91B3-4BABDD32FB0C}" destId="{92BAF21B-91AA-4AB6-9A4E-165BCD76313B}" srcOrd="0" destOrd="0" presId="urn:microsoft.com/office/officeart/2005/8/layout/venn2"/>
    <dgm:cxn modelId="{0DBCBC31-17F8-4BC8-830B-D9E9A581222B}" type="presOf" srcId="{90885DAE-0833-4A7D-A5A6-7DA0084CC3C0}" destId="{9956A98C-3673-4408-8BD7-3C61AE6ECF5B}" srcOrd="1" destOrd="0" presId="urn:microsoft.com/office/officeart/2005/8/layout/venn2"/>
    <dgm:cxn modelId="{638A9B34-BE75-4D83-89E9-C71EE1D7F97C}" type="presOf" srcId="{9EE5DE95-682F-4F95-91B3-4BABDD32FB0C}" destId="{924E815B-FCBB-4464-9649-1DE2D5AB2324}" srcOrd="1" destOrd="0" presId="urn:microsoft.com/office/officeart/2005/8/layout/venn2"/>
    <dgm:cxn modelId="{6B216369-7058-4D7E-951B-EE9907C0A7B9}" type="presOf" srcId="{90885DAE-0833-4A7D-A5A6-7DA0084CC3C0}" destId="{4322207B-39E4-4822-8574-BA8239439507}" srcOrd="0" destOrd="0" presId="urn:microsoft.com/office/officeart/2005/8/layout/venn2"/>
    <dgm:cxn modelId="{A8D4BA78-8A68-4CD6-81E6-3D5245E54ACD}" type="presOf" srcId="{1132DF47-3B0D-476B-A87F-573400DB81BF}" destId="{5497EA2E-F236-4482-A81A-8E6A3A3DF933}" srcOrd="1" destOrd="0" presId="urn:microsoft.com/office/officeart/2005/8/layout/venn2"/>
    <dgm:cxn modelId="{49409C8F-F6E6-4523-9E5C-8E8630F4A6A1}" srcId="{A922BECD-CF00-46CB-A29A-7B6894524025}" destId="{90885DAE-0833-4A7D-A5A6-7DA0084CC3C0}" srcOrd="1" destOrd="0" parTransId="{DB8DD16E-A066-432A-AF72-307E99DC3C68}" sibTransId="{0B3BCBAB-F512-465E-9CE7-9700F87C2F43}"/>
    <dgm:cxn modelId="{2E8812A2-E68E-4EAF-ABA7-F4E8293B0361}" srcId="{A922BECD-CF00-46CB-A29A-7B6894524025}" destId="{9EE5DE95-682F-4F95-91B3-4BABDD32FB0C}" srcOrd="2" destOrd="0" parTransId="{1E1ECD42-DF96-4F81-AC84-70D3CB366CB3}" sibTransId="{1BB19462-60AD-4087-A2CE-0F2E86A3C588}"/>
    <dgm:cxn modelId="{F8A0D7BF-CA43-4BE4-BCAB-70CE475E13BE}" type="presOf" srcId="{A922BECD-CF00-46CB-A29A-7B6894524025}" destId="{5F23315D-EB71-4700-951D-9AD6006332A4}" srcOrd="0" destOrd="0" presId="urn:microsoft.com/office/officeart/2005/8/layout/venn2"/>
    <dgm:cxn modelId="{FF5263B0-719C-455C-ADD7-082FFDE9AFD4}" type="presParOf" srcId="{5F23315D-EB71-4700-951D-9AD6006332A4}" destId="{C3D5513F-CE40-46BB-8ED3-6F83EB2DE8AF}" srcOrd="0" destOrd="0" presId="urn:microsoft.com/office/officeart/2005/8/layout/venn2"/>
    <dgm:cxn modelId="{981A76BE-60B1-439E-9BF7-8C0C0DBB629C}" type="presParOf" srcId="{C3D5513F-CE40-46BB-8ED3-6F83EB2DE8AF}" destId="{0E2C3084-47B5-4F7F-BCC8-66F42BCC57EB}" srcOrd="0" destOrd="0" presId="urn:microsoft.com/office/officeart/2005/8/layout/venn2"/>
    <dgm:cxn modelId="{1B9AF3A0-6982-4F3C-B810-79D9FEEE42A5}" type="presParOf" srcId="{C3D5513F-CE40-46BB-8ED3-6F83EB2DE8AF}" destId="{5497EA2E-F236-4482-A81A-8E6A3A3DF933}" srcOrd="1" destOrd="0" presId="urn:microsoft.com/office/officeart/2005/8/layout/venn2"/>
    <dgm:cxn modelId="{4FAFA8E2-9B59-4117-815C-9A1853D65AFC}" type="presParOf" srcId="{5F23315D-EB71-4700-951D-9AD6006332A4}" destId="{A0E6E491-79CF-4955-BD4B-F1E3DB3909CF}" srcOrd="1" destOrd="0" presId="urn:microsoft.com/office/officeart/2005/8/layout/venn2"/>
    <dgm:cxn modelId="{B2364EC3-EAF6-4E5C-BB96-5F49AA32581F}" type="presParOf" srcId="{A0E6E491-79CF-4955-BD4B-F1E3DB3909CF}" destId="{4322207B-39E4-4822-8574-BA8239439507}" srcOrd="0" destOrd="0" presId="urn:microsoft.com/office/officeart/2005/8/layout/venn2"/>
    <dgm:cxn modelId="{7FE9833F-4948-4AA9-BCE8-372B87C6EA05}" type="presParOf" srcId="{A0E6E491-79CF-4955-BD4B-F1E3DB3909CF}" destId="{9956A98C-3673-4408-8BD7-3C61AE6ECF5B}" srcOrd="1" destOrd="0" presId="urn:microsoft.com/office/officeart/2005/8/layout/venn2"/>
    <dgm:cxn modelId="{4A46BE66-B228-428A-A209-374EDFC095A5}" type="presParOf" srcId="{5F23315D-EB71-4700-951D-9AD6006332A4}" destId="{04D5EF10-76A5-4ED6-8A0D-4341DE2D0A7E}" srcOrd="2" destOrd="0" presId="urn:microsoft.com/office/officeart/2005/8/layout/venn2"/>
    <dgm:cxn modelId="{CD3E4399-7402-46D9-9908-744FC1578E3B}" type="presParOf" srcId="{04D5EF10-76A5-4ED6-8A0D-4341DE2D0A7E}" destId="{92BAF21B-91AA-4AB6-9A4E-165BCD76313B}" srcOrd="0" destOrd="0" presId="urn:microsoft.com/office/officeart/2005/8/layout/venn2"/>
    <dgm:cxn modelId="{CB183B75-FED2-4370-92C7-651259C0CF46}" type="presParOf" srcId="{04D5EF10-76A5-4ED6-8A0D-4341DE2D0A7E}" destId="{924E815B-FCBB-4464-9649-1DE2D5AB23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C3084-47B5-4F7F-BCC8-66F42BCC57EB}">
      <dsp:nvSpPr>
        <dsp:cNvPr id="0" name=""/>
        <dsp:cNvSpPr/>
      </dsp:nvSpPr>
      <dsp:spPr>
        <a:xfrm>
          <a:off x="1354666" y="0"/>
          <a:ext cx="5418667" cy="541866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Humanização</a:t>
          </a:r>
        </a:p>
      </dsp:txBody>
      <dsp:txXfrm>
        <a:off x="3117087" y="270933"/>
        <a:ext cx="1893824" cy="812800"/>
      </dsp:txXfrm>
    </dsp:sp>
    <dsp:sp modelId="{4322207B-39E4-4822-8574-BA8239439507}">
      <dsp:nvSpPr>
        <dsp:cNvPr id="0" name=""/>
        <dsp:cNvSpPr/>
      </dsp:nvSpPr>
      <dsp:spPr>
        <a:xfrm>
          <a:off x="2031999" y="1354666"/>
          <a:ext cx="4064000" cy="4064000"/>
        </a:xfrm>
        <a:prstGeom prst="ellipse">
          <a:avLst/>
        </a:prstGeom>
        <a:solidFill>
          <a:schemeClr val="accent1">
            <a:shade val="80000"/>
            <a:hueOff val="254267"/>
            <a:satOff val="-15277"/>
            <a:lumOff val="175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Direitos</a:t>
          </a:r>
        </a:p>
      </dsp:txBody>
      <dsp:txXfrm>
        <a:off x="3117087" y="1608666"/>
        <a:ext cx="1893824" cy="762000"/>
      </dsp:txXfrm>
    </dsp:sp>
    <dsp:sp modelId="{92BAF21B-91AA-4AB6-9A4E-165BCD76313B}">
      <dsp:nvSpPr>
        <dsp:cNvPr id="0" name=""/>
        <dsp:cNvSpPr/>
      </dsp:nvSpPr>
      <dsp:spPr>
        <a:xfrm>
          <a:off x="2709333" y="2709333"/>
          <a:ext cx="2709333" cy="2709333"/>
        </a:xfrm>
        <a:prstGeom prst="ellipse">
          <a:avLst/>
        </a:prstGeom>
        <a:solidFill>
          <a:schemeClr val="accent1">
            <a:shade val="80000"/>
            <a:hueOff val="508533"/>
            <a:satOff val="-30555"/>
            <a:lumOff val="351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Literacia</a:t>
          </a:r>
        </a:p>
      </dsp:txBody>
      <dsp:txXfrm>
        <a:off x="3106105" y="3386666"/>
        <a:ext cx="1915788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73BF6-597A-4CB1-815F-A85E937421ED}">
      <dsp:nvSpPr>
        <dsp:cNvPr id="0" name=""/>
        <dsp:cNvSpPr/>
      </dsp:nvSpPr>
      <dsp:spPr>
        <a:xfrm>
          <a:off x="0" y="333132"/>
          <a:ext cx="869201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CE047-9BA2-4207-A9A0-AD5E07FB302A}">
      <dsp:nvSpPr>
        <dsp:cNvPr id="0" name=""/>
        <dsp:cNvSpPr/>
      </dsp:nvSpPr>
      <dsp:spPr>
        <a:xfrm>
          <a:off x="434600" y="126492"/>
          <a:ext cx="6084411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76" tIns="0" rIns="2299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latin typeface="Arial" panose="020B0604020202020204" pitchFamily="34" charset="0"/>
              <a:cs typeface="Arial" panose="020B0604020202020204" pitchFamily="34" charset="0"/>
            </a:rPr>
            <a:t>Monitorização contínua do nível de literacia</a:t>
          </a:r>
        </a:p>
      </dsp:txBody>
      <dsp:txXfrm>
        <a:off x="454775" y="146667"/>
        <a:ext cx="6044061" cy="372930"/>
      </dsp:txXfrm>
    </dsp:sp>
    <dsp:sp modelId="{F77DCA68-AC19-44DB-BB58-CF5C90B2932E}">
      <dsp:nvSpPr>
        <dsp:cNvPr id="0" name=""/>
        <dsp:cNvSpPr/>
      </dsp:nvSpPr>
      <dsp:spPr>
        <a:xfrm>
          <a:off x="0" y="1072290"/>
          <a:ext cx="869201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242520"/>
              <a:satOff val="-1283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E9181-FDE1-4907-B936-9F594E9F3D0C}">
      <dsp:nvSpPr>
        <dsp:cNvPr id="0" name=""/>
        <dsp:cNvSpPr/>
      </dsp:nvSpPr>
      <dsp:spPr>
        <a:xfrm>
          <a:off x="434600" y="761532"/>
          <a:ext cx="6028070" cy="517397"/>
        </a:xfrm>
        <a:prstGeom prst="roundRect">
          <a:avLst/>
        </a:prstGeom>
        <a:solidFill>
          <a:schemeClr val="accent5">
            <a:hueOff val="-242520"/>
            <a:satOff val="-1283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76" tIns="0" rIns="2299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latin typeface="Arial" panose="020B0604020202020204" pitchFamily="34" charset="0"/>
              <a:cs typeface="Arial" panose="020B0604020202020204" pitchFamily="34" charset="0"/>
            </a:rPr>
            <a:t>Cooperação com entidades relevantes no sistema de saúde</a:t>
          </a:r>
        </a:p>
      </dsp:txBody>
      <dsp:txXfrm>
        <a:off x="459857" y="786789"/>
        <a:ext cx="5977556" cy="466883"/>
      </dsp:txXfrm>
    </dsp:sp>
    <dsp:sp modelId="{648E9AD7-20A8-4009-8A09-D3332B3D1713}">
      <dsp:nvSpPr>
        <dsp:cNvPr id="0" name=""/>
        <dsp:cNvSpPr/>
      </dsp:nvSpPr>
      <dsp:spPr>
        <a:xfrm>
          <a:off x="0" y="1841506"/>
          <a:ext cx="869201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85040"/>
              <a:satOff val="-2565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57062-C01B-46DA-AE13-63B1F5E30993}">
      <dsp:nvSpPr>
        <dsp:cNvPr id="0" name=""/>
        <dsp:cNvSpPr/>
      </dsp:nvSpPr>
      <dsp:spPr>
        <a:xfrm>
          <a:off x="434600" y="1500690"/>
          <a:ext cx="6028070" cy="547455"/>
        </a:xfrm>
        <a:prstGeom prst="roundRect">
          <a:avLst/>
        </a:prstGeom>
        <a:solidFill>
          <a:schemeClr val="accent5">
            <a:hueOff val="-485040"/>
            <a:satOff val="-2565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76" tIns="0" rIns="2299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latin typeface="Arial" panose="020B0604020202020204" pitchFamily="34" charset="0"/>
              <a:cs typeface="Arial" panose="020B0604020202020204" pitchFamily="34" charset="0"/>
            </a:rPr>
            <a:t>Sondagens sobre a perceção e expetativas de utentes e prestadores</a:t>
          </a:r>
        </a:p>
      </dsp:txBody>
      <dsp:txXfrm>
        <a:off x="461325" y="1527415"/>
        <a:ext cx="5974620" cy="494005"/>
      </dsp:txXfrm>
    </dsp:sp>
    <dsp:sp modelId="{6F515969-39B5-48DC-8E37-009ADFBCF2AF}">
      <dsp:nvSpPr>
        <dsp:cNvPr id="0" name=""/>
        <dsp:cNvSpPr/>
      </dsp:nvSpPr>
      <dsp:spPr>
        <a:xfrm>
          <a:off x="0" y="2476546"/>
          <a:ext cx="869201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727560"/>
              <a:satOff val="-3848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AEF4C-AC79-4721-BE8D-6E54F52D341C}">
      <dsp:nvSpPr>
        <dsp:cNvPr id="0" name=""/>
        <dsp:cNvSpPr/>
      </dsp:nvSpPr>
      <dsp:spPr>
        <a:xfrm>
          <a:off x="434600" y="2269906"/>
          <a:ext cx="6084411" cy="413280"/>
        </a:xfrm>
        <a:prstGeom prst="roundRect">
          <a:avLst/>
        </a:prstGeom>
        <a:solidFill>
          <a:schemeClr val="accent5">
            <a:hueOff val="-727560"/>
            <a:satOff val="-3848"/>
            <a:lumOff val="-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76" tIns="0" rIns="2299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latin typeface="Arial" panose="020B0604020202020204" pitchFamily="34" charset="0"/>
              <a:cs typeface="Arial" panose="020B0604020202020204" pitchFamily="34" charset="0"/>
            </a:rPr>
            <a:t>Materiais informativos simples, acessíveis e claros</a:t>
          </a:r>
        </a:p>
      </dsp:txBody>
      <dsp:txXfrm>
        <a:off x="454775" y="2290081"/>
        <a:ext cx="6044061" cy="372930"/>
      </dsp:txXfrm>
    </dsp:sp>
    <dsp:sp modelId="{3888DC1F-C862-4CE7-A020-D9AE8BEACDBE}">
      <dsp:nvSpPr>
        <dsp:cNvPr id="0" name=""/>
        <dsp:cNvSpPr/>
      </dsp:nvSpPr>
      <dsp:spPr>
        <a:xfrm>
          <a:off x="0" y="3111586"/>
          <a:ext cx="869201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70079"/>
              <a:satOff val="-5130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45F9D-67C7-492F-9652-473A446E318E}">
      <dsp:nvSpPr>
        <dsp:cNvPr id="0" name=""/>
        <dsp:cNvSpPr/>
      </dsp:nvSpPr>
      <dsp:spPr>
        <a:xfrm>
          <a:off x="434600" y="2904946"/>
          <a:ext cx="6084411" cy="413280"/>
        </a:xfrm>
        <a:prstGeom prst="roundRect">
          <a:avLst/>
        </a:prstGeom>
        <a:solidFill>
          <a:schemeClr val="accent5">
            <a:hueOff val="-970079"/>
            <a:satOff val="-5130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76" tIns="0" rIns="2299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latin typeface="Arial" panose="020B0604020202020204" pitchFamily="34" charset="0"/>
              <a:cs typeface="Arial" panose="020B0604020202020204" pitchFamily="34" charset="0"/>
            </a:rPr>
            <a:t>Melhoria dos canais ERS</a:t>
          </a:r>
        </a:p>
      </dsp:txBody>
      <dsp:txXfrm>
        <a:off x="454775" y="2925121"/>
        <a:ext cx="6044061" cy="372930"/>
      </dsp:txXfrm>
    </dsp:sp>
    <dsp:sp modelId="{9289D12A-9F5D-492C-9EA3-332BBDEDA254}">
      <dsp:nvSpPr>
        <dsp:cNvPr id="0" name=""/>
        <dsp:cNvSpPr/>
      </dsp:nvSpPr>
      <dsp:spPr>
        <a:xfrm>
          <a:off x="0" y="3746626"/>
          <a:ext cx="869201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2599"/>
              <a:satOff val="-6413"/>
              <a:lumOff val="-2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283E4-AB09-41D7-BBAA-C480209F61ED}">
      <dsp:nvSpPr>
        <dsp:cNvPr id="0" name=""/>
        <dsp:cNvSpPr/>
      </dsp:nvSpPr>
      <dsp:spPr>
        <a:xfrm>
          <a:off x="434600" y="3539986"/>
          <a:ext cx="6084411" cy="413280"/>
        </a:xfrm>
        <a:prstGeom prst="roundRect">
          <a:avLst/>
        </a:prstGeom>
        <a:solidFill>
          <a:schemeClr val="accent5">
            <a:hueOff val="-1212599"/>
            <a:satOff val="-6413"/>
            <a:lumOff val="-2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76" tIns="0" rIns="2299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latin typeface="Arial" panose="020B0604020202020204" pitchFamily="34" charset="0"/>
              <a:cs typeface="Arial" panose="020B0604020202020204" pitchFamily="34" charset="0"/>
            </a:rPr>
            <a:t>Campanhas de sensibilização</a:t>
          </a:r>
        </a:p>
      </dsp:txBody>
      <dsp:txXfrm>
        <a:off x="454775" y="3560161"/>
        <a:ext cx="6044061" cy="372930"/>
      </dsp:txXfrm>
    </dsp:sp>
    <dsp:sp modelId="{1222F2F4-C6D4-4D5F-B317-F8377AB80E98}">
      <dsp:nvSpPr>
        <dsp:cNvPr id="0" name=""/>
        <dsp:cNvSpPr/>
      </dsp:nvSpPr>
      <dsp:spPr>
        <a:xfrm>
          <a:off x="0" y="4381666"/>
          <a:ext cx="869201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455119"/>
              <a:satOff val="-7695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C61DF-F459-40AF-ADDC-C858B560E252}">
      <dsp:nvSpPr>
        <dsp:cNvPr id="0" name=""/>
        <dsp:cNvSpPr/>
      </dsp:nvSpPr>
      <dsp:spPr>
        <a:xfrm>
          <a:off x="434600" y="4175026"/>
          <a:ext cx="6084411" cy="413280"/>
        </a:xfrm>
        <a:prstGeom prst="roundRect">
          <a:avLst/>
        </a:prstGeom>
        <a:solidFill>
          <a:schemeClr val="accent5">
            <a:hueOff val="-1455119"/>
            <a:satOff val="-7695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9976" tIns="0" rIns="2299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latin typeface="Arial" panose="020B0604020202020204" pitchFamily="34" charset="0"/>
              <a:cs typeface="Arial" panose="020B0604020202020204" pitchFamily="34" charset="0"/>
            </a:rPr>
            <a:t>Formação dos profissionais</a:t>
          </a:r>
        </a:p>
      </dsp:txBody>
      <dsp:txXfrm>
        <a:off x="454775" y="4195201"/>
        <a:ext cx="6044061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C3084-47B5-4F7F-BCC8-66F42BCC57EB}">
      <dsp:nvSpPr>
        <dsp:cNvPr id="0" name=""/>
        <dsp:cNvSpPr/>
      </dsp:nvSpPr>
      <dsp:spPr>
        <a:xfrm>
          <a:off x="1450468" y="0"/>
          <a:ext cx="4414262" cy="441426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Humanização</a:t>
          </a:r>
        </a:p>
      </dsp:txBody>
      <dsp:txXfrm>
        <a:off x="2886207" y="220713"/>
        <a:ext cx="1542784" cy="662139"/>
      </dsp:txXfrm>
    </dsp:sp>
    <dsp:sp modelId="{4322207B-39E4-4822-8574-BA8239439507}">
      <dsp:nvSpPr>
        <dsp:cNvPr id="0" name=""/>
        <dsp:cNvSpPr/>
      </dsp:nvSpPr>
      <dsp:spPr>
        <a:xfrm>
          <a:off x="2002251" y="1103565"/>
          <a:ext cx="3310696" cy="3310696"/>
        </a:xfrm>
        <a:prstGeom prst="ellipse">
          <a:avLst/>
        </a:prstGeom>
        <a:solidFill>
          <a:schemeClr val="accent1">
            <a:shade val="80000"/>
            <a:hueOff val="254267"/>
            <a:satOff val="-15277"/>
            <a:lumOff val="175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Direitos</a:t>
          </a:r>
        </a:p>
      </dsp:txBody>
      <dsp:txXfrm>
        <a:off x="2886207" y="1310484"/>
        <a:ext cx="1542784" cy="620755"/>
      </dsp:txXfrm>
    </dsp:sp>
    <dsp:sp modelId="{92BAF21B-91AA-4AB6-9A4E-165BCD76313B}">
      <dsp:nvSpPr>
        <dsp:cNvPr id="0" name=""/>
        <dsp:cNvSpPr/>
      </dsp:nvSpPr>
      <dsp:spPr>
        <a:xfrm>
          <a:off x="2554034" y="2207131"/>
          <a:ext cx="2207131" cy="2207131"/>
        </a:xfrm>
        <a:prstGeom prst="ellipse">
          <a:avLst/>
        </a:prstGeom>
        <a:solidFill>
          <a:schemeClr val="accent1">
            <a:shade val="80000"/>
            <a:hueOff val="508533"/>
            <a:satOff val="-30555"/>
            <a:lumOff val="351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Literacia</a:t>
          </a:r>
        </a:p>
      </dsp:txBody>
      <dsp:txXfrm>
        <a:off x="2877260" y="2758913"/>
        <a:ext cx="1560677" cy="110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451D2-1388-44F5-8436-4EEBFBA3E688}" type="datetimeFigureOut">
              <a:rPr lang="pt-PT" smtClean="0"/>
              <a:t>23/10/2025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7135-8002-4A56-9D59-D73530424E7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795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/>
              <a:cs typeface="Calibri"/>
            </a:endParaRPr>
          </a:p>
          <a:p>
            <a:pPr marR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  <a:p>
            <a:pPr marR="0" indent="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MS PGothic"/>
              <a:cs typeface="Calibri"/>
            </a:endParaRPr>
          </a:p>
          <a:p>
            <a:pPr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167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b="1" dirty="0">
              <a:solidFill>
                <a:srgbClr val="E4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dirty="0">
                <a:latin typeface="Arial"/>
                <a:cs typeface="Arial"/>
              </a:rPr>
              <a:t>Entre 2024 e setembro de 2025 foram lidos pela ERS 5.958 processos REC que incidiam, entre outros assuntos, sobre direitos dos utentes, com data de ocorrência nesse mesmo período.</a:t>
            </a:r>
            <a:endParaRPr lang="pt-PT" b="0" dirty="0">
              <a:latin typeface="Arial"/>
              <a:cs typeface="Arial"/>
            </a:endParaRPr>
          </a:p>
          <a:p>
            <a:endParaRPr lang="pt-PT" sz="1200" b="0" dirty="0">
              <a:solidFill>
                <a:srgbClr val="E4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b="0" dirty="0"/>
              <a:t>Dos processos REC lidos com os assuntos relativos a “acompanhamento”, 11,30% incidiam sobre a prestação de informação ao acompanhante e 1,28% especificamente sobre falha na informação ao acompanhante sobre a alta do utente.</a:t>
            </a:r>
          </a:p>
          <a:p>
            <a:pPr algn="just"/>
            <a:endParaRPr lang="pt-PT" dirty="0"/>
          </a:p>
          <a:p>
            <a:endParaRPr lang="pt-PT" b="1" dirty="0">
              <a:solidFill>
                <a:srgbClr val="E4002B"/>
              </a:solidFill>
              <a:latin typeface="Arial"/>
              <a:cs typeface="Arial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2511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8B080-DBDC-18CD-8B7A-2BDED30AB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F0DF228-592A-A698-BBA3-0C3A9B0E1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368EDFC-A1A7-48FD-BC9A-C75B198E2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Regressamos ao estudo sobre literacia, contemplou também uma questão relativa a cuidados de saúde por cidadãos estrangeiros, no mapeamento mais amplo do direito ao acesso.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64,6% dos utentes inquiridos selecionaram a opção correta “sim”.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entanto, verificou-se um movimento inverso face ao direito ao acompanhamento entre os profissionais, a percentagem de respostas corretas foi inferior, com menos de metade a indicar a opção correta, concretamente, 47,2% dos profissionais de saúde e 42,6% dos profissionais administrativos responderam corretamente à questão colocada.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6D307B8-BED7-7F8B-ACCD-6B99FBB3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567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76D5-596C-6431-2161-991F04841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B111685-4428-AF99-3CDB-4F7DDA2AF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693D24C-0389-5C2E-CF91-211ABA215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conclusão é particularmente interessante e mais evidente ficará quando complementada com uma abordagem muito breve a alguma da evidência recolhida no âmbito do estudo da ERS que já referi, sobre “acesso de cidadãos estrangeiros a cuidados de saúde primários”.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deste estudo, entre outras análises e conclusões relevantíssimas, destacaria a informação recolhida na ótica dos prestadores, cujos profissionais estão no terreno e vivenciam os constrangimentos e desafios existentes.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de facto, como podemos ver dos resultados de um inquérito disseminado aos prestadores, entre os principais desafios à prestação de cuidados de saúde foram destacados as barreiras linguísticas e ainda informação insuficiente sobre direitos dos utentes imigrantes.</a:t>
            </a:r>
          </a:p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F02ECD7-5C49-4666-873E-9901743FAA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230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13375-5FA5-DDF1-9226-91110006C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367E7A5-F127-30F4-1718-7ABCEB733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C3C0250-99EE-97CC-5A27-4B4CE9F0C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mesmo sentido, os prestadores testemunharam a sua </a:t>
            </a:r>
            <a:r>
              <a:rPr lang="pt-P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percepção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quanto aos constrangimentos sentidos pela população imigrante, 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novamente são cimeiras as questões legais e as barreiras linguísticas;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ainda áreas que necessitam de melhoria,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Aqui destacaria a necessidade de melhorar a formação dos profissionais em direitos dos utentes imigrantes e a disponibilidade de serviços de tradução/interpretação, e ainda campanhas de sensibilização aos próprios sobre os seus direitos.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D864F5F-61C5-7D79-3282-E459D4819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345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B82A4-A692-E299-3FFF-2BC4DF57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8588931-CBEA-1109-1412-E5140848D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0D61967-470A-D91D-D1C0-19C44BA02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 contexto, este estudo constitui um importante barómetro para a ERS, ao permitir aferir as áreas prioritárias de intervenção e orientar futuras ações destinadas à promoção de uma maior literacia em direitos, ajustadas aos diferentes públicos-alvo. ​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correlação entre os resultados do estudo com aquela que tem vindo a ser a atividade da ERS no âmbito da supervisão do respeito por esses mesmos direitos, terminando com uma referência àquelas que foram as conclusões do estudo da literacia dos direitos dos utentes.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base nos resultados obtidos, a ERS reforçará as iniciativas já em curso e desenvolverá novas ações no âmbito das suas atribuições em matéria de proteção dos direitos e interesses legítimos dos utentes, alinhadas com as necessidades identificadas neste estudo. Entre essas ações destacam-se:​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monitorização contínua do nível de literacia, para orientar ações subsequentes de capacitação, adaptadas à realidade e perfil dos destinatários; O reforço da cooperação na divulgação, com enfoque em áreas críticas; A realização de sondagens; Conteúdos informativos mais acessíveis, simples e claros, incluindo materiais multimédia e interativos, e ainda a promoção da disponibilização multiplataforma de conteúdos pedagógicos orientados a diferentes públicos. ​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​Tudo em nome de uma utilização mais informada e racional dos serviços de saúde;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constatação de que muitos profissionais detêm apenas um nível de conhecimento suficiente impõe uma reflexão estratégica, uma vez que estes constituem o principal elo de contacto com os utentes e são frequentemente o primeiro veículo de informação. Assim, a ERS continuará a investir no reforço do conhecimento dos profissionais, contribuindo para um sistema de saúde mais equitativo, eficiente e centrado nas necessidades dos utentes.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C41A648-D17A-32D0-FE9C-DBE83AEEC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742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7F09-F77D-922F-1A55-836D8D463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F0644991-7D5D-399C-A7C9-66E6D07E5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719ABE4-09BB-6598-83E1-FA88E36CF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Finda esta viagem pela atividade regulatória da ERS sobre o tema do nosso painel, abre-se agora um espaço de diálogo e partilha, onde procuraremos cruzar diferentes perspetivas, embora complementares — a da regulação, a da política pública, a da integração e a da defesa dos direitos — com um objetivo comum: reforçar a proteção e a efetivação dos direitos dos utentes, garantindo uma saúde mais justa, acessível e centrada nas pessoas.​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​No painel que se segue teremos três perspetivas complementares sobre um mesmo desafio: como garantir que os direitos são efetivos e vividos no dia a dia.”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destes contributos, procuraremos pensar o que falta fazer e o que podemos fazer melhor.​</a:t>
            </a:r>
          </a:p>
          <a:p>
            <a:endParaRPr lang="pt-PT" dirty="0"/>
          </a:p>
          <a:p>
            <a:pPr lvl="0"/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Entidade Reguladora da Saúde (ERS)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tem entre as suas competências assegurar os direitos dos utentes e promover práticas conformes aos princípios da qualidade, da segurança e da humanização dos cuidados, assume neste contexto uma função de garantia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regulatória.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lvl="0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Comissão Nacional para a Humanização dos Cuidados de Saúde no SNS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representada pelo Professor Doutor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Fernando Regateiro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tem um papel determinante na definição de políticas e orientações que traduzem o princípio da humanização em práticas concretas no sistema público de saúde.​</a:t>
            </a:r>
          </a:p>
          <a:p>
            <a:pPr lvl="0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Agência para a Integração, Migrações e Asilo (AIMA)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presidida pelo Dr.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Pedro Portugal Gaspar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desempenha uma função central na operacionalização de políticas públicas que asseguram 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integração dos cidadãos migrantes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incluindo o seu acesso efetivo e informado aos serviços públicos, entre os quais os cuidados de saúde.​</a:t>
            </a:r>
          </a:p>
          <a:p>
            <a:pPr lvl="0"/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sua vez, 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Provedoria de Justiça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através da Dra.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Catarina Sampaio Ventura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garante 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defesa dos direitos, liberdades e garantias dos cidadãos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intervindo quer de forma reativa, na resolução de queixas, quer de modo preventivo, na promoção de boas práticas e na correção de desigualdades estruturais.</a:t>
            </a:r>
          </a:p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0699CFF-37E5-54EC-08D3-ECDE88B3D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023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75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b="1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375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utentes são o centro do sistema de saúde.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literacia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saúde fortalece o exercício dos direitos e promove cuidados mais humanos.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Cuidados mais humanos são, por sua vez, imprescindíveis à garantia e respeito pleno dos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direitos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estabelecerem uma ponte entre os utentes e os prestadores de cuidados de saúde, os profissionais, clínicos e não clínicos, são também uma peça fundamental nesta equação.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humanização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é, assim, o nosso ponto de convergência: utentes com direitos, profissionais empáticos, ambos devidamente informados, traduzir-se-á num sistema de saúde mais equitativo.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 literacia, mais direitos, mais humanização: cuidar com conhecimento, respeitar com empatia. Pedia-vos que retivessem esta premissa ao longo desta apresentação e principalmente, na partilha que se seguirá no presente painel.</a:t>
            </a:r>
          </a:p>
          <a:p>
            <a:pPr algn="just"/>
            <a:endParaRPr lang="pt-PT" dirty="0">
              <a:solidFill>
                <a:srgbClr val="000000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66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42889-2CF8-CD20-6570-756FB97DE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E99DCE1-F112-EBD1-CAD6-935C80D6A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FF7C0A3-F902-EA6F-6490-EC3FEDC1F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das linhas de intervenção regulatória primordiais da ERS, é a garantia dos direitos e interesses legítimos dos utentes no acesso e utilização dos serviços de saúde. Estão aqui incluídos o direito ao acompanhamento e os direitos dos cidadãos estrangeiros.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Acreditamos que no final da partilha neste painel, vamos poder concluir que o acompanhamento é o direito de não estar só. E, neste sentido, a literacia e humanização caminham com quem cuida e é cuidado.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outro lado, quando pensamos nos contextos de diversidade cultural, linguística e social que hoje caracteriza o nosso país, focamo-nos em garantir quer cada pessoa é tratada com dignidade, respeito e equidade, independentemente da sua condição, em particular garantir que todos 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compreendem a informação que lhes é prestada, que podem estar acompanhados nos momentos de maior vulnerabilidade, e que encontram um sistema de saúde verdadeiramente centrado nas pessoas  que os reconhece e integra como indivíduos de pleno direito.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1C6E525-2006-189C-52E0-B5511F6BA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224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5D92E-A341-F12D-7509-5A3753EE0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B5B6764-6F9A-5851-5C2A-DFA1905BC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9F5D069-F01C-EE4E-85A2-999EC146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direito ao acompanhamento, os direitos de cidadãos estrangeiros têm convocado uma intervenção regulatória constante e dinâmica pela ERS ao longo dos anos.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só no exercício de poderes de supervisão, onde temos vindo a sinalizar irregularidades e a determinar mudanças comportamentais pelos prestadores, mas também de regulação económica do setor, podendo citar exemplos como o Alerta de Supervisão Direito ao acompanhamento de pessoas com deficiência, em situação de dependência, com doença incurável em estado avançado ou em estado final de vida, 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40ACB85-5517-252D-DFA8-7347F7897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680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94F1-501F-2259-66E2-629769246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439E792-F03B-8588-E56F-3BFCC1242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6A2770B-A433-2AAA-E371-6180CA3BC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também através da promoção da literacia, função estatutária da ERS, que nos exige a produção de informação, orientação e apoio sobre direitos dos utentes, por si ou em cooperação com outras entidades públicas, nacionais e europeias e da sociedade civil.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ERS promove ativamente a literacia por diversas formas, destaco a publicação “Direitos e Deveres dos Utentes dos Serviços de Saúde”, que vai já na sua 13.ª edição, instrumento impulsionador de um sistema de saúde mais informado e participativo.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B9A7B2E-DE52-453C-56ED-04375F54C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4284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9867F-DC71-A73D-52EE-497ADC5E0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B1D4B48-CB30-1FC6-21C7-7AACB2B99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A89974D-DAF2-4538-6D7B-10AE3BB82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julho de 2025 foi divulgado o estudo da ERS, sobre literacia em direitos dos utentes.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estudo está divulgado na íntegra no nosso website, se tiverem curiosidade podem espreitar desde já através deste QRCODE.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estudo avaliou o nível de literacia em direitos, através de inquéritos a utentes e profissionais de saúde e profissionais administrativos de prestadores de cuidados de saúde, com perguntas sobre os 10 direitos que vimos há pouco e ainda sobre a ERS.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profissionais de saúde continuam a evidenciar os níveis de literacia mais elevados, seguidos dos profissionais administrativos, sendo os utentes o grupo com maior necessidade de reforço da literacia em saúde, para os quais predomina o nível problemático.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estudo, podemos ainda ver os progressos mais consistentes entre 2024 e 2017 em termos de áreas temáticas (exemplos)</a:t>
            </a:r>
          </a:p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📈 Progresso: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segunda opinião médica, processo clínico, meios de reclamação.</a:t>
            </a:r>
          </a:p>
          <a:p>
            <a:r>
              <a:rPr lang="pt-P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📉 Áreas críticas: </a:t>
            </a:r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transferência hospitalar, acompanhamento, assistência religiosa, plafond de seguros, consentimento informado, etc.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além de permitir esta monitorização, os resultados do estudo serão instrumentais e permitirão à ERS delinear a sua intervenção regulatória sequencial, em particular no que respeita à promoção da literacia. 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8E799CC-8FEF-F85C-01B2-4E567EC25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94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6F991-4AA2-425E-A37D-718B7BF62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D5BED7A-0B3E-FC2F-921F-52C7CA77F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D043C75-FCE5-CB8C-6C48-BCBA207E2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 o direito ao acompanhamento, como podem ver, o estudo teve a particularidade de abranger as várias dimensões relevantes deste direito, mulher grávida durante o parto, a criança internada, pessoas em particular situação de vulnerabilidade.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conjunto das quatro questões inquiridas os resultados refletiram um conhecimento heterogéneo, com uma proporção considerável de utentes a revelar níveis insuficientes de literacia e inferiores aos observados para os profissionais de saúde e administrativos.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Destaco ainda, que 63% dos profissionais e 55,6% dos profissionais administrativos revelaram um conhecimento “excelente” sobre o direito ao acompanhamento.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B33BAD9-52EF-F80F-1E52-8451148427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130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análise de reclamações é também é de per si um barómetro para possíveis áreas de intervenção no fomento da literacia. 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com efeito, têm sido detetados desafios no exercício deste direito por parte dos utentes 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Exemplo: Não é dada informação adequada e em tempo razoável sobre a situação do doente, nas diferentes fases do atendimento;​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também no respeito do mesmo por parte dos prestadores,</a:t>
            </a: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falta de literacia dos utentes sobre as restrições ao direito ao acompanhamento, como a prestação de cuidados de saúde, bem como que apenas é dada informação à pessoa registada como acompanhante e não a todos os familiares que o solicitem.​</a:t>
            </a:r>
          </a:p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consonância com o referido, e convergindo com os resultados do Estudo com a supervisão do respeito via análise das reclamações, verifica-se que enquanto os utentes precisam de melhorar a sua literacia ao nível do seu direito ao acompanhamento, e em particular dos seus limites, os prestadores (no estudo representados pelos seus profissionais) têm consciência do direito ao acompanhamento, contudo existem diversos constrangimentos que têm de procurar ultrapassar para garantir o gozo pleno do direito. </a:t>
            </a:r>
            <a:endParaRPr lang="pt-PT" b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87135-8002-4A56-9D59-D73530424E7B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0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876E-E10D-C1F6-0775-3656BCBAA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5F6E-0D57-1A2C-281C-FAFDB2DB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8FF1B-0BAD-9957-8FD9-2B2494D4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2CC4-228B-5945-81ED-114BF56953BF}" type="datetimeFigureOut">
              <a:rPr lang="pt-PT" smtClean="0"/>
              <a:t>23/10/2025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73DE-7378-6108-08DD-67F192A1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C8A4-5B13-6479-77AA-7C86CBCC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4D8-6C8B-2049-8EE5-0F143B55EE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3945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Escu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6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2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A313B7E-9C3B-791E-4456-4C5E18A15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4261412"/>
            <a:ext cx="2596587" cy="25965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E0D66C-8F19-47C8-AB3C-549BF5892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6588" y="4261412"/>
            <a:ext cx="2596587" cy="259658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1BD5D3-B034-C53A-C147-1A77877AD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3176" y="4261412"/>
            <a:ext cx="2596587" cy="25965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CBF775-5133-9ACA-0EF6-B669C54F3CC0}"/>
              </a:ext>
            </a:extLst>
          </p:cNvPr>
          <p:cNvSpPr/>
          <p:nvPr userDrawn="1"/>
        </p:nvSpPr>
        <p:spPr>
          <a:xfrm>
            <a:off x="7789763" y="4261412"/>
            <a:ext cx="4402237" cy="2596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330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B79ACA-DE5C-21C6-D363-E74E6E6FFCEE}"/>
              </a:ext>
            </a:extLst>
          </p:cNvPr>
          <p:cNvGrpSpPr/>
          <p:nvPr userDrawn="1"/>
        </p:nvGrpSpPr>
        <p:grpSpPr>
          <a:xfrm>
            <a:off x="2" y="1"/>
            <a:ext cx="2286000" cy="6857999"/>
            <a:chOff x="1" y="1"/>
            <a:chExt cx="2596587" cy="778976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A313B7E-9C3B-791E-4456-4C5E18A15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" y="1"/>
              <a:ext cx="2596587" cy="259658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0E0D66C-8F19-47C8-AB3C-549BF5892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" y="2596588"/>
              <a:ext cx="2596587" cy="259658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B1BD5D3-B034-C53A-C147-1A77877ADE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" y="5193175"/>
              <a:ext cx="2596587" cy="259658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3E7BCA9-165E-04C8-132C-2F99185B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3" y="2893858"/>
            <a:ext cx="8087097" cy="10702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79BA4-4291-144A-3412-D8F4240886C4}"/>
              </a:ext>
            </a:extLst>
          </p:cNvPr>
          <p:cNvSpPr/>
          <p:nvPr userDrawn="1"/>
        </p:nvSpPr>
        <p:spPr>
          <a:xfrm>
            <a:off x="2286003" y="4571998"/>
            <a:ext cx="9905998" cy="228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97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1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BA1B114-3631-FC2F-2526-37D8C3797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425E6BD-0A0F-B6E1-2B3F-3DE4D385EF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2" r="182"/>
          <a:stretch>
            <a:fillRect/>
          </a:stretch>
        </p:blipFill>
        <p:spPr>
          <a:xfrm>
            <a:off x="0" y="0"/>
            <a:ext cx="12191999" cy="6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9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2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CC797CF-F9C1-94C6-D664-05F3B621E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7724A8F-EB3D-7384-0962-08AEFA8B83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1" b="195"/>
          <a:stretch>
            <a:fillRect/>
          </a:stretch>
        </p:blipFill>
        <p:spPr>
          <a:xfrm>
            <a:off x="0" y="0"/>
            <a:ext cx="6883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3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95CA0A-2633-7A40-BD65-0D87F695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0A6CA2-0B33-B044-94FB-F32C195C8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93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Ver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8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Az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0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A7E8B-5B0A-A565-C871-7AB56A6E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E2B1A-BD3B-8D31-8B61-AC1AA086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0845"/>
            <a:ext cx="10515600" cy="418611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E4CD3-CB93-6883-0C2E-120E73E41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E2CC4-228B-5945-81ED-114BF56953BF}" type="datetimeFigureOut">
              <a:rPr lang="pt-PT" smtClean="0"/>
              <a:pPr/>
              <a:t>23/10/2025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BFE-8C5F-958F-E3F7-7553EA6E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4ABB-822C-4196-C3B0-4FE4A51EA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6E44D8-6C8B-2049-8EE5-0F143B55EE5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53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4" r:id="rId5"/>
    <p:sldLayoutId id="2147483655" r:id="rId6"/>
    <p:sldLayoutId id="2147483651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svg"/><Relationship Id="rId11" Type="http://schemas.microsoft.com/office/2007/relationships/diagramDrawing" Target="../diagrams/drawing3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4.svg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55.svg"/><Relationship Id="rId4" Type="http://schemas.openxmlformats.org/officeDocument/2006/relationships/image" Target="../media/image2.sv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894BEA-D4B5-95BE-7B30-7F4E6871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0497" y="1006992"/>
            <a:ext cx="5158464" cy="21745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ACFA7E4-394B-AC0A-770A-F3DED4451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8801" y="1131395"/>
            <a:ext cx="2313877" cy="205016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85900AB-6396-8319-5E69-5A84EE2389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6609" y="5017232"/>
            <a:ext cx="1831694" cy="9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B19C2E-4E97-6045-91C0-9782E1E07542}"/>
              </a:ext>
            </a:extLst>
          </p:cNvPr>
          <p:cNvSpPr txBox="1"/>
          <p:nvPr/>
        </p:nvSpPr>
        <p:spPr>
          <a:xfrm>
            <a:off x="1054100" y="602097"/>
            <a:ext cx="1047750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2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acompanhamento</a:t>
            </a:r>
            <a:endParaRPr lang="pt-PT" sz="2200" b="1">
              <a:solidFill>
                <a:srgbClr val="0C5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5EA24E-4321-616E-1BAF-1DAFEAB48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659914"/>
              </p:ext>
            </p:extLst>
          </p:nvPr>
        </p:nvGraphicFramePr>
        <p:xfrm>
          <a:off x="1157170" y="2891845"/>
          <a:ext cx="4938830" cy="210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26CF19F3-CFBA-3338-F861-86F5AF8C151E}"/>
              </a:ext>
            </a:extLst>
          </p:cNvPr>
          <p:cNvSpPr txBox="1"/>
          <p:nvPr/>
        </p:nvSpPr>
        <p:spPr>
          <a:xfrm>
            <a:off x="6754871" y="3577546"/>
            <a:ext cx="479003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>
                <a:latin typeface="Arial" panose="020B0604020202020204" pitchFamily="34" charset="0"/>
                <a:cs typeface="Arial" panose="020B0604020202020204" pitchFamily="34" charset="0"/>
              </a:rPr>
              <a:t>11,3%  - prestação de informação ao acompanhante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>
                <a:latin typeface="Arial" panose="020B0604020202020204" pitchFamily="34" charset="0"/>
                <a:cs typeface="Arial" panose="020B0604020202020204" pitchFamily="34" charset="0"/>
              </a:rPr>
              <a:t>1,3%  - falha na informação ao acompanhante sobre a alta do utente.</a:t>
            </a:r>
            <a:endParaRPr lang="pt-PT" sz="16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B62FCB-72D0-1710-CF76-804DA6DE89FE}"/>
              </a:ext>
            </a:extLst>
          </p:cNvPr>
          <p:cNvSpPr txBox="1"/>
          <p:nvPr/>
        </p:nvSpPr>
        <p:spPr>
          <a:xfrm>
            <a:off x="4408407" y="2376943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latin typeface="Arial" panose="020B0604020202020204" pitchFamily="34" charset="0"/>
                <a:cs typeface="Arial" panose="020B0604020202020204" pitchFamily="34" charset="0"/>
              </a:rPr>
              <a:t>Reclamações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56330F-6FAF-6B55-D305-2170B22095D4}"/>
              </a:ext>
            </a:extLst>
          </p:cNvPr>
          <p:cNvSpPr txBox="1"/>
          <p:nvPr/>
        </p:nvSpPr>
        <p:spPr>
          <a:xfrm>
            <a:off x="4408407" y="1238408"/>
            <a:ext cx="295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latin typeface="Arial" panose="020B0604020202020204" pitchFamily="34" charset="0"/>
                <a:cs typeface="Arial" panose="020B0604020202020204" pitchFamily="34" charset="0"/>
              </a:rPr>
              <a:t>Pedidos de Informação</a:t>
            </a:r>
          </a:p>
        </p:txBody>
      </p:sp>
      <p:pic>
        <p:nvPicPr>
          <p:cNvPr id="10" name="Gráfico 9" descr="Afixar com preenchimento sólido">
            <a:extLst>
              <a:ext uri="{FF2B5EF4-FFF2-40B4-BE49-F238E27FC236}">
                <a16:creationId xmlns:a16="http://schemas.microsoft.com/office/drawing/2014/main" id="{30C870F2-9478-6078-6E64-0E4D1BAA7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585792">
            <a:off x="3987425" y="1196658"/>
            <a:ext cx="410202" cy="410202"/>
          </a:xfrm>
          <a:prstGeom prst="rect">
            <a:avLst/>
          </a:prstGeom>
        </p:spPr>
      </p:pic>
      <p:pic>
        <p:nvPicPr>
          <p:cNvPr id="13" name="Gráfico 12" descr="Afixar com preenchimento sólido">
            <a:extLst>
              <a:ext uri="{FF2B5EF4-FFF2-40B4-BE49-F238E27FC236}">
                <a16:creationId xmlns:a16="http://schemas.microsoft.com/office/drawing/2014/main" id="{EE4484B8-2B82-5447-EA98-13C8AB767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585792">
            <a:off x="3983335" y="2318074"/>
            <a:ext cx="414187" cy="41418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EB5CF19-BA5F-48BF-8DA1-F12BF881CC96}"/>
              </a:ext>
            </a:extLst>
          </p:cNvPr>
          <p:cNvSpPr txBox="1"/>
          <p:nvPr/>
        </p:nvSpPr>
        <p:spPr>
          <a:xfrm>
            <a:off x="835941" y="114579"/>
            <a:ext cx="950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Literacia em direitos dos utentes</a:t>
            </a:r>
          </a:p>
        </p:txBody>
      </p:sp>
    </p:spTree>
    <p:extLst>
      <p:ext uri="{BB962C8B-B14F-4D97-AF65-F5344CB8AC3E}">
        <p14:creationId xmlns:p14="http://schemas.microsoft.com/office/powerpoint/2010/main" val="19641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65F8-B0C8-9DA7-FAD9-1394FD8A4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82FEAD2-B754-61E2-6798-2BE27F15A06B}"/>
              </a:ext>
            </a:extLst>
          </p:cNvPr>
          <p:cNvSpPr txBox="1"/>
          <p:nvPr/>
        </p:nvSpPr>
        <p:spPr>
          <a:xfrm>
            <a:off x="835939" y="317969"/>
            <a:ext cx="916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Literacia em direitos dos utentes – Estudo ERS</a:t>
            </a:r>
            <a:endParaRPr lang="pt-PT" sz="24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cador de Posição de Conteúdo 3" descr="Uma imagem com texto, captura de ecrã, diagrama, Tipo de letra&#10;&#10;Os conteúdos gerados por IA poderão estar incorretos.">
            <a:extLst>
              <a:ext uri="{FF2B5EF4-FFF2-40B4-BE49-F238E27FC236}">
                <a16:creationId xmlns:a16="http://schemas.microsoft.com/office/drawing/2014/main" id="{C0F232AE-F706-72B8-4A00-A8CAD3FB7D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062"/>
          <a:stretch>
            <a:fillRect/>
          </a:stretch>
        </p:blipFill>
        <p:spPr>
          <a:xfrm>
            <a:off x="1871132" y="2062822"/>
            <a:ext cx="9088968" cy="368426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18FC2E-FF1B-E0D4-58C9-912C1274CA6A}"/>
              </a:ext>
            </a:extLst>
          </p:cNvPr>
          <p:cNvSpPr txBox="1"/>
          <p:nvPr/>
        </p:nvSpPr>
        <p:spPr>
          <a:xfrm>
            <a:off x="835940" y="779634"/>
            <a:ext cx="91694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002B"/>
              </a:buClr>
              <a:buSzTx/>
              <a:tabLst/>
              <a:defRPr/>
            </a:pPr>
            <a:r>
              <a:rPr lang="pt-PT" altLang="pt-PT" sz="2200" b="1">
                <a:solidFill>
                  <a:srgbClr val="E4002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Direito de acesso a cuidados de saúde por cidadãos estrangeiros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80D9AF-7838-EA64-FA65-E2DB9ECF7DBE}"/>
              </a:ext>
            </a:extLst>
          </p:cNvPr>
          <p:cNvSpPr txBox="1"/>
          <p:nvPr/>
        </p:nvSpPr>
        <p:spPr>
          <a:xfrm>
            <a:off x="1354668" y="1478047"/>
            <a:ext cx="896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>
                <a:latin typeface="Arial" panose="020B0604020202020204" pitchFamily="34" charset="0"/>
                <a:cs typeface="Arial" panose="020B0604020202020204" pitchFamily="34" charset="0"/>
              </a:rPr>
              <a:t>“Se um cidadão estrangeiro não possuir uma autorização de permanência ou residência, ou estiver em situação irregular, tem direito de acesso a cuidados de saúde no SNS?”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7F1B84-E762-CF3F-42E3-89FDBDA973D0}"/>
              </a:ext>
            </a:extLst>
          </p:cNvPr>
          <p:cNvSpPr txBox="1"/>
          <p:nvPr/>
        </p:nvSpPr>
        <p:spPr>
          <a:xfrm>
            <a:off x="1621865" y="4904974"/>
            <a:ext cx="171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Utentes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1D225F-30D5-1E51-F446-4F41C4C13AF4}"/>
              </a:ext>
            </a:extLst>
          </p:cNvPr>
          <p:cNvSpPr txBox="1"/>
          <p:nvPr/>
        </p:nvSpPr>
        <p:spPr>
          <a:xfrm>
            <a:off x="6096000" y="4904974"/>
            <a:ext cx="1714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</a:p>
        </p:txBody>
      </p:sp>
      <p:pic>
        <p:nvPicPr>
          <p:cNvPr id="10" name="Imagem 9" descr="Uma imagem com padrão, Gráficos, píxel, design&#10;&#10;Os conteúdos gerados por IA podem estar incorretos.">
            <a:extLst>
              <a:ext uri="{FF2B5EF4-FFF2-40B4-BE49-F238E27FC236}">
                <a16:creationId xmlns:a16="http://schemas.microsoft.com/office/drawing/2014/main" id="{398A6400-5D4D-D29F-6F6E-B679F6A70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244" y="179110"/>
            <a:ext cx="1883712" cy="18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39902-B60D-9F26-416B-44FC68941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000B98-DC92-2D72-9D57-7603CFBCCE78}"/>
              </a:ext>
            </a:extLst>
          </p:cNvPr>
          <p:cNvSpPr txBox="1"/>
          <p:nvPr/>
        </p:nvSpPr>
        <p:spPr>
          <a:xfrm>
            <a:off x="844722" y="277922"/>
            <a:ext cx="9335627" cy="20993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de cidadãos estrangeiros a cuidados de saúde primários – Estudo ERS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200" b="1">
              <a:solidFill>
                <a:srgbClr val="0C5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ts val="1800"/>
              </a:lnSpc>
            </a:pPr>
            <a:r>
              <a:rPr lang="pt-PT" sz="2200"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Ótica dos prestadores</a:t>
            </a:r>
          </a:p>
          <a:p>
            <a:pPr algn="ctr" fontAlgn="base">
              <a:lnSpc>
                <a:spcPts val="1800"/>
              </a:lnSpc>
            </a:pP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 fontAlgn="base">
              <a:lnSpc>
                <a:spcPts val="1800"/>
              </a:lnSpc>
              <a:buNone/>
            </a:pPr>
            <a:r>
              <a:rPr lang="pt-PT" sz="2200" b="1" i="0" u="none" strike="noStrike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pt-PT" b="1" i="0" u="none" strike="noStrike">
                <a:solidFill>
                  <a:srgbClr val="2F559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Desafios para a prestação de cuidados de saúde a imigrantes</a:t>
            </a:r>
          </a:p>
          <a:p>
            <a:pPr algn="ctr" rtl="0" fontAlgn="base">
              <a:lnSpc>
                <a:spcPts val="1800"/>
              </a:lnSpc>
              <a:buNone/>
            </a:pPr>
            <a:r>
              <a:rPr lang="en-US" sz="2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</p:txBody>
      </p:sp>
      <p:pic>
        <p:nvPicPr>
          <p:cNvPr id="4" name="Imagem 3" descr="Uma imagem com texto, captura de ecrã, Tipo de letra, número&#10;&#10;Os conteúdos gerados por IA poderão estar incorretos.">
            <a:extLst>
              <a:ext uri="{FF2B5EF4-FFF2-40B4-BE49-F238E27FC236}">
                <a16:creationId xmlns:a16="http://schemas.microsoft.com/office/drawing/2014/main" id="{F59229E0-5BEA-ABEB-A284-83BE5864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08" y="2155853"/>
            <a:ext cx="7800383" cy="3820619"/>
          </a:xfrm>
          <a:prstGeom prst="rect">
            <a:avLst/>
          </a:prstGeom>
        </p:spPr>
      </p:pic>
      <p:pic>
        <p:nvPicPr>
          <p:cNvPr id="3" name="Imagem 2" descr="Uma imagem com padrão, Gráficos, píxel, design&#10;&#10;Os conteúdos gerados por IA podem estar incorretos.">
            <a:extLst>
              <a:ext uri="{FF2B5EF4-FFF2-40B4-BE49-F238E27FC236}">
                <a16:creationId xmlns:a16="http://schemas.microsoft.com/office/drawing/2014/main" id="{2352617E-E2E9-C006-5D30-EB93AA0A7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91" y="215161"/>
            <a:ext cx="1940692" cy="19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5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752B-DA6B-8B4B-BA40-E8D13614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6A165E-53C7-E8CE-ED80-ED17098B876F}"/>
              </a:ext>
            </a:extLst>
          </p:cNvPr>
          <p:cNvSpPr txBox="1"/>
          <p:nvPr/>
        </p:nvSpPr>
        <p:spPr>
          <a:xfrm>
            <a:off x="929390" y="158019"/>
            <a:ext cx="937031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de cidadãos estrangeiros a cuidados de saúde primários – Estudo ERS</a:t>
            </a:r>
          </a:p>
          <a:p>
            <a:endParaRPr lang="pt-PT" sz="2800" b="1">
              <a:solidFill>
                <a:srgbClr val="E4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200" b="1" i="0" u="none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Ótica dos prestadores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ts val="1800"/>
              </a:lnSpc>
            </a:pPr>
            <a:r>
              <a:rPr lang="pt-PT" sz="2600" b="1">
                <a:solidFill>
                  <a:srgbClr val="2F5597"/>
                </a:solidFill>
                <a:latin typeface="Calibri" panose="020F0502020204030204" pitchFamily="34" charset="0"/>
              </a:rPr>
              <a:t>			</a:t>
            </a:r>
          </a:p>
          <a:p>
            <a:endParaRPr lang="pt-PT" sz="2400" b="1">
              <a:solidFill>
                <a:srgbClr val="E4002B"/>
              </a:solidFill>
              <a:latin typeface="Aptos"/>
              <a:cs typeface="Arial" panose="020B0604020202020204" pitchFamily="34" charset="0"/>
            </a:endParaRPr>
          </a:p>
          <a:p>
            <a:endParaRPr lang="pt-PT" sz="24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  <a:latin typeface="Aptos"/>
              <a:ea typeface="MS PGothic" pitchFamily="34" charset="-128"/>
            </a:endParaRPr>
          </a:p>
        </p:txBody>
      </p:sp>
      <p:pic>
        <p:nvPicPr>
          <p:cNvPr id="6" name="Imagem 5" descr="Uma imagem com texto, captura de ecrã, Tipo de letra, número&#10;&#10;Os conteúdos gerados por IA poderão estar incorretos.">
            <a:extLst>
              <a:ext uri="{FF2B5EF4-FFF2-40B4-BE49-F238E27FC236}">
                <a16:creationId xmlns:a16="http://schemas.microsoft.com/office/drawing/2014/main" id="{3A8B71CF-3C02-9C68-8BBC-774AFF19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65" r="-62" b="6735"/>
          <a:stretch>
            <a:fillRect/>
          </a:stretch>
        </p:blipFill>
        <p:spPr>
          <a:xfrm>
            <a:off x="6825737" y="2841001"/>
            <a:ext cx="5337810" cy="218124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25DC59-607D-4344-3ABC-F6AA589435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31" r="7778" b="15034"/>
          <a:stretch>
            <a:fillRect/>
          </a:stretch>
        </p:blipFill>
        <p:spPr>
          <a:xfrm>
            <a:off x="939092" y="2841001"/>
            <a:ext cx="5656303" cy="21761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4E23FA7-A334-06BA-15FB-35433E5AE64F}"/>
              </a:ext>
            </a:extLst>
          </p:cNvPr>
          <p:cNvSpPr txBox="1"/>
          <p:nvPr/>
        </p:nvSpPr>
        <p:spPr>
          <a:xfrm>
            <a:off x="7330684" y="2173000"/>
            <a:ext cx="432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que necessitam de melhoria</a:t>
            </a:r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2B7CBB4-AA5C-02AC-E621-2DDF1E063DF1}"/>
              </a:ext>
            </a:extLst>
          </p:cNvPr>
          <p:cNvSpPr txBox="1"/>
          <p:nvPr/>
        </p:nvSpPr>
        <p:spPr>
          <a:xfrm>
            <a:off x="929390" y="2173000"/>
            <a:ext cx="62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Constrangimentos sentidos pela população imigrante</a:t>
            </a:r>
          </a:p>
        </p:txBody>
      </p:sp>
      <p:pic>
        <p:nvPicPr>
          <p:cNvPr id="7" name="Imagem 6" descr="Uma imagem com padrão, Gráficos, píxel, design&#10;&#10;Os conteúdos gerados por IA podem estar incorretos.">
            <a:extLst>
              <a:ext uri="{FF2B5EF4-FFF2-40B4-BE49-F238E27FC236}">
                <a16:creationId xmlns:a16="http://schemas.microsoft.com/office/drawing/2014/main" id="{8169211F-4264-CA51-97FD-7B89F0A24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8" y="195164"/>
            <a:ext cx="1940692" cy="19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8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A89C3-1F7E-FB88-31EF-7ECB5A18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6970AE-6A54-66F6-7636-996F4FE7C570}"/>
              </a:ext>
            </a:extLst>
          </p:cNvPr>
          <p:cNvSpPr txBox="1"/>
          <p:nvPr/>
        </p:nvSpPr>
        <p:spPr>
          <a:xfrm>
            <a:off x="883894" y="125361"/>
            <a:ext cx="100224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Literacia em direitos dos utentes</a:t>
            </a:r>
          </a:p>
          <a:p>
            <a:endParaRPr lang="pt-PT" sz="24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regulatórias futuras</a:t>
            </a:r>
            <a:endParaRPr kumimoji="0" lang="pt-PT" altLang="pt-PT" sz="22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D047ED-389B-C67D-805B-B0E121AF6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044680"/>
              </p:ext>
            </p:extLst>
          </p:nvPr>
        </p:nvGraphicFramePr>
        <p:xfrm>
          <a:off x="1749991" y="1523512"/>
          <a:ext cx="8692017" cy="486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081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AC82-2F86-058B-7340-E0260C592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F8BB2A8-693E-3BD4-E866-8CD681C93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8924" y="595543"/>
            <a:ext cx="1130547" cy="5959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565FD06-0B77-7528-1AAA-433AFC3DF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1329" y="756494"/>
            <a:ext cx="2231917" cy="403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EAAEFE-1BAD-1CEE-DDDD-8B970DAB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60" y="1974302"/>
            <a:ext cx="4694023" cy="2446317"/>
          </a:xfrm>
        </p:spPr>
        <p:txBody>
          <a:bodyPr anchor="b"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pt-PT" sz="4000" b="1">
                <a:solidFill>
                  <a:schemeClr val="accent5"/>
                </a:solidFill>
              </a:rPr>
              <a:t>Direitos dos Utentes</a:t>
            </a:r>
            <a:br>
              <a:rPr lang="pt-PT" sz="4000" b="1">
                <a:solidFill>
                  <a:schemeClr val="accent5"/>
                </a:solidFill>
              </a:rPr>
            </a:br>
            <a:r>
              <a:rPr lang="pt-PT" sz="4000">
                <a:solidFill>
                  <a:schemeClr val="accent5"/>
                </a:solidFill>
              </a:rPr>
              <a:t>Literacia, direito ao acompanhamento e direitos dos migrantes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DFA4B46-E401-C0C7-953B-73976ABE1C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524055"/>
              </p:ext>
            </p:extLst>
          </p:nvPr>
        </p:nvGraphicFramePr>
        <p:xfrm>
          <a:off x="6019240" y="1337181"/>
          <a:ext cx="7315199" cy="441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0894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CC331A7-4D2A-C61B-FC64-12EFF0D9E947}"/>
              </a:ext>
            </a:extLst>
          </p:cNvPr>
          <p:cNvGrpSpPr/>
          <p:nvPr/>
        </p:nvGrpSpPr>
        <p:grpSpPr>
          <a:xfrm>
            <a:off x="1" y="2420867"/>
            <a:ext cx="12191997" cy="2016270"/>
            <a:chOff x="0" y="5497976"/>
            <a:chExt cx="8223808" cy="1360024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C10DC0B4-577F-5606-2C0E-6CBD3AD2F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43736" y="5497976"/>
              <a:ext cx="1360024" cy="1360024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E586026-6E70-762A-9E7C-50FA72EC4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03760" y="5497976"/>
              <a:ext cx="1360024" cy="1360024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AB564B5-AE30-A493-893C-46937EB24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63784" y="5497976"/>
              <a:ext cx="1360024" cy="13600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78BC5-7321-BBBF-2CA7-37A7404F3295}"/>
                </a:ext>
              </a:extLst>
            </p:cNvPr>
            <p:cNvSpPr/>
            <p:nvPr/>
          </p:nvSpPr>
          <p:spPr>
            <a:xfrm>
              <a:off x="0" y="5497976"/>
              <a:ext cx="4143736" cy="1360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CF4EBD0-04EF-360F-5ED9-505D1822A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6943" y="5953097"/>
              <a:ext cx="2489850" cy="44977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1C563F-F176-74C3-2DDF-E525E2E688AC}"/>
              </a:ext>
            </a:extLst>
          </p:cNvPr>
          <p:cNvSpPr txBox="1"/>
          <p:nvPr/>
        </p:nvSpPr>
        <p:spPr>
          <a:xfrm>
            <a:off x="4143737" y="-659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300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FE2D7-CF1A-A928-FF84-6C83861EE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8924" y="595543"/>
            <a:ext cx="1130547" cy="5959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96BFEAC-8BB6-ADE7-9D6A-ED5768600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21329" y="756494"/>
            <a:ext cx="2231917" cy="403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276B95-C8AC-0C02-A43E-999CADD8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50" y="1793174"/>
            <a:ext cx="8453763" cy="2446317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PT" sz="4000" b="1">
                <a:solidFill>
                  <a:schemeClr val="accent5"/>
                </a:solidFill>
              </a:rPr>
              <a:t>Direitos dos Utentes</a:t>
            </a:r>
            <a:br>
              <a:rPr lang="pt-PT" sz="4000" b="1">
                <a:solidFill>
                  <a:schemeClr val="accent5"/>
                </a:solidFill>
              </a:rPr>
            </a:br>
            <a:r>
              <a:rPr lang="pt-PT" sz="4000">
                <a:solidFill>
                  <a:schemeClr val="accent5"/>
                </a:solidFill>
              </a:rPr>
              <a:t>Literacia, direito ao acompanhamento e direitos dos migrantes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6962441-EE9B-5787-D6AC-4612A8831C49}"/>
              </a:ext>
            </a:extLst>
          </p:cNvPr>
          <p:cNvSpPr txBox="1">
            <a:spLocks/>
          </p:cNvSpPr>
          <p:nvPr/>
        </p:nvSpPr>
        <p:spPr>
          <a:xfrm>
            <a:off x="2921329" y="5286212"/>
            <a:ext cx="2529445" cy="380010"/>
          </a:xfrm>
          <a:prstGeom prst="rect">
            <a:avLst/>
          </a:prstGeom>
        </p:spPr>
        <p:txBody>
          <a:bodyPr vert="horz" lIns="0" tIns="0" rIns="9000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1">
                <a:solidFill>
                  <a:schemeClr val="bg1"/>
                </a:solidFill>
                <a:latin typeface="Arial"/>
                <a:cs typeface="Arial"/>
              </a:rPr>
              <a:t>Ana Sofia Silva</a:t>
            </a:r>
            <a:endParaRPr lang="pt-PT" sz="2400" b="1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FC55F2-7AAC-18F1-926A-E00D6A5B1A47}"/>
              </a:ext>
            </a:extLst>
          </p:cNvPr>
          <p:cNvSpPr txBox="1">
            <a:spLocks/>
          </p:cNvSpPr>
          <p:nvPr/>
        </p:nvSpPr>
        <p:spPr>
          <a:xfrm>
            <a:off x="2921329" y="5725600"/>
            <a:ext cx="4393871" cy="340281"/>
          </a:xfrm>
          <a:prstGeom prst="rect">
            <a:avLst/>
          </a:prstGeom>
        </p:spPr>
        <p:txBody>
          <a:bodyPr vert="horz" lIns="0" tIns="0" rIns="9000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000">
                <a:solidFill>
                  <a:schemeClr val="bg1"/>
                </a:solidFill>
                <a:latin typeface="Arial"/>
                <a:cs typeface="Arial"/>
              </a:rPr>
              <a:t>Diretora do Departamento do Utente / ERS</a:t>
            </a:r>
          </a:p>
        </p:txBody>
      </p:sp>
    </p:spTree>
    <p:extLst>
      <p:ext uri="{BB962C8B-B14F-4D97-AF65-F5344CB8AC3E}">
        <p14:creationId xmlns:p14="http://schemas.microsoft.com/office/powerpoint/2010/main" val="64155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91AD8DA-CCB3-55A8-B527-4606FA07E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020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282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8DBB3-EC32-D0DF-170A-B645F64D0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E84CC5-9351-86C6-341A-0B265D1B32BE}"/>
              </a:ext>
            </a:extLst>
          </p:cNvPr>
          <p:cNvSpPr txBox="1"/>
          <p:nvPr/>
        </p:nvSpPr>
        <p:spPr>
          <a:xfrm>
            <a:off x="914400" y="221266"/>
            <a:ext cx="80137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pt-PT" sz="2400" b="1" dirty="0">
                <a:solidFill>
                  <a:srgbClr val="E3002B"/>
                </a:solidFill>
                <a:latin typeface="Arial"/>
                <a:cs typeface="Arial"/>
              </a:rPr>
              <a:t>Direitos e interesses legítimos dos utentes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E4A534-5A3C-8001-F7F6-8E7EA1D2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495805"/>
            <a:ext cx="1435100" cy="10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E51C96-42C4-95FE-0538-CEE6FDD200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959" r="8733" b="5222"/>
          <a:stretch>
            <a:fillRect/>
          </a:stretch>
        </p:blipFill>
        <p:spPr>
          <a:xfrm>
            <a:off x="2616200" y="794930"/>
            <a:ext cx="6959600" cy="5572936"/>
          </a:xfrm>
          <a:prstGeom prst="rect">
            <a:avLst/>
          </a:prstGeom>
        </p:spPr>
      </p:pic>
      <p:pic>
        <p:nvPicPr>
          <p:cNvPr id="9" name="Imagem 8" descr="Uma imagem com padrão, Gráficos, píxel, design&#10;&#10;Os conteúdos gerados por IA podem estar incorretos.">
            <a:extLst>
              <a:ext uri="{FF2B5EF4-FFF2-40B4-BE49-F238E27FC236}">
                <a16:creationId xmlns:a16="http://schemas.microsoft.com/office/drawing/2014/main" id="{5EACD9E8-F187-A8B2-C0DA-758C6E372F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53" y="221266"/>
            <a:ext cx="2050143" cy="20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2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86991-1A6D-719E-58D3-DDB4BCBA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ocesso 4">
            <a:extLst>
              <a:ext uri="{FF2B5EF4-FFF2-40B4-BE49-F238E27FC236}">
                <a16:creationId xmlns:a16="http://schemas.microsoft.com/office/drawing/2014/main" id="{FBBE1439-31A4-1A8E-753A-55A66343E4D9}"/>
              </a:ext>
            </a:extLst>
          </p:cNvPr>
          <p:cNvSpPr/>
          <p:nvPr/>
        </p:nvSpPr>
        <p:spPr>
          <a:xfrm>
            <a:off x="5056830" y="452159"/>
            <a:ext cx="2642167" cy="1032782"/>
          </a:xfrm>
          <a:prstGeom prst="flowChartProcess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pt-PT" sz="24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ao acompanhamento</a:t>
            </a:r>
          </a:p>
          <a:p>
            <a:pPr algn="ctr"/>
            <a:endParaRPr lang="pt-PT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A317953-1C36-88E7-4111-DFAC2B30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53" y="2118894"/>
            <a:ext cx="2158658" cy="1605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6718B7D-B8F4-93B3-41E1-17B30837C07D}"/>
              </a:ext>
            </a:extLst>
          </p:cNvPr>
          <p:cNvSpPr/>
          <p:nvPr/>
        </p:nvSpPr>
        <p:spPr>
          <a:xfrm>
            <a:off x="5351112" y="1856847"/>
            <a:ext cx="1638568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Perguntas Frequentes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B88242C-5AB5-0233-878E-3E93223B0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65" y="2929587"/>
            <a:ext cx="3241550" cy="127033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ADDB69C-D3DA-9AE3-2120-F1254601E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262" y="2579484"/>
            <a:ext cx="2757482" cy="203420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B984F20-11AA-3965-78EF-D0CF12BC6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6175" y="539147"/>
            <a:ext cx="1638569" cy="234441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63CFA9B-25EB-731E-83ED-5EC7D9598475}"/>
              </a:ext>
            </a:extLst>
          </p:cNvPr>
          <p:cNvSpPr/>
          <p:nvPr/>
        </p:nvSpPr>
        <p:spPr>
          <a:xfrm>
            <a:off x="814854" y="1848692"/>
            <a:ext cx="3181984" cy="95832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Publicação “Direitos e deveres dos utentes dos serviços de saúde”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EB4E23-4833-DA14-62E4-35DBE78CBF11}"/>
              </a:ext>
            </a:extLst>
          </p:cNvPr>
          <p:cNvSpPr/>
          <p:nvPr/>
        </p:nvSpPr>
        <p:spPr>
          <a:xfrm>
            <a:off x="7628893" y="2390501"/>
            <a:ext cx="1367883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Redes Sociais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96B56A5-A345-6BC4-0CBB-98A20705706A}"/>
              </a:ext>
            </a:extLst>
          </p:cNvPr>
          <p:cNvSpPr/>
          <p:nvPr/>
        </p:nvSpPr>
        <p:spPr>
          <a:xfrm>
            <a:off x="8209069" y="692200"/>
            <a:ext cx="1634989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Alerta de Supervisão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6F490BD1-AE02-00B7-11C6-803DBE661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6793" y="3876048"/>
            <a:ext cx="2757482" cy="152885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A63E2F12-B0E5-552B-33DA-85E590C84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501" y="3986772"/>
            <a:ext cx="1978413" cy="173557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00D44BC1-98D8-A991-1F9B-5112FD0C4524}"/>
              </a:ext>
            </a:extLst>
          </p:cNvPr>
          <p:cNvSpPr/>
          <p:nvPr/>
        </p:nvSpPr>
        <p:spPr>
          <a:xfrm>
            <a:off x="5166898" y="3835449"/>
            <a:ext cx="1163268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Artigos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Vídeos</a:t>
            </a: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C23AAD7-CB07-ED70-CA78-34CCAF9F7A62}"/>
              </a:ext>
            </a:extLst>
          </p:cNvPr>
          <p:cNvSpPr/>
          <p:nvPr/>
        </p:nvSpPr>
        <p:spPr>
          <a:xfrm>
            <a:off x="2424616" y="539147"/>
            <a:ext cx="2122142" cy="101301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857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Deliberações:</a:t>
            </a:r>
          </a:p>
          <a:p>
            <a:pPr lvl="0" algn="ctr">
              <a:defRPr/>
            </a:pPr>
            <a:r>
              <a:rPr lang="pt-P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 (13)</a:t>
            </a:r>
          </a:p>
          <a:p>
            <a:pPr lvl="0" algn="ctr">
              <a:defRPr/>
            </a:pPr>
            <a:r>
              <a:rPr lang="pt-P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 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Imagem 34" descr="Uma imagem com Gráficos, encarnado, símbolo, círculo&#10;&#10;Os conteúdos gerados por IA podem estar incorretos.">
            <a:extLst>
              <a:ext uri="{FF2B5EF4-FFF2-40B4-BE49-F238E27FC236}">
                <a16:creationId xmlns:a16="http://schemas.microsoft.com/office/drawing/2014/main" id="{520DBC87-93CB-D6DA-D05B-D6E77C9AC8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27" y="416572"/>
            <a:ext cx="1190942" cy="75913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5568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0C901-3D26-8902-3E38-59002C12C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Processo 4">
            <a:extLst>
              <a:ext uri="{FF2B5EF4-FFF2-40B4-BE49-F238E27FC236}">
                <a16:creationId xmlns:a16="http://schemas.microsoft.com/office/drawing/2014/main" id="{5DB5C54F-A53B-B06F-5DE3-2E2C08D19C5C}"/>
              </a:ext>
            </a:extLst>
          </p:cNvPr>
          <p:cNvSpPr/>
          <p:nvPr/>
        </p:nvSpPr>
        <p:spPr>
          <a:xfrm>
            <a:off x="4915603" y="408607"/>
            <a:ext cx="2937001" cy="982790"/>
          </a:xfrm>
          <a:prstGeom prst="flowChartProcess">
            <a:avLst/>
          </a:prstGeom>
          <a:ln w="222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pt-PT" sz="24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de cidadãos estrangeiros</a:t>
            </a:r>
          </a:p>
          <a:p>
            <a:pPr algn="ctr"/>
            <a:endParaRPr lang="pt-PT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A640BE-6647-405A-93E2-78D57167E9FB}"/>
              </a:ext>
            </a:extLst>
          </p:cNvPr>
          <p:cNvSpPr/>
          <p:nvPr/>
        </p:nvSpPr>
        <p:spPr>
          <a:xfrm>
            <a:off x="1551079" y="511511"/>
            <a:ext cx="2692187" cy="124589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857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Deliberações:</a:t>
            </a:r>
          </a:p>
          <a:p>
            <a:pPr lvl="0" algn="ctr">
              <a:defRPr/>
            </a:pPr>
            <a:r>
              <a:rPr lang="pt-P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Ordens (3)</a:t>
            </a:r>
          </a:p>
          <a:p>
            <a:pPr lvl="0" algn="ctr">
              <a:defRPr/>
            </a:pPr>
            <a:r>
              <a:rPr lang="pt-P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 (10)</a:t>
            </a:r>
          </a:p>
          <a:p>
            <a:pPr lvl="0" algn="ctr">
              <a:defRPr/>
            </a:pPr>
            <a:r>
              <a:rPr lang="pt-P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 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Imagem 34" descr="Uma imagem com Gráficos, encarnado, símbolo, círculo&#10;&#10;Os conteúdos gerados por IA podem estar incorretos.">
            <a:extLst>
              <a:ext uri="{FF2B5EF4-FFF2-40B4-BE49-F238E27FC236}">
                <a16:creationId xmlns:a16="http://schemas.microsoft.com/office/drawing/2014/main" id="{235A33E8-3687-DFEE-D534-0E72339BB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2" y="262835"/>
            <a:ext cx="1190942" cy="759139"/>
          </a:xfrm>
          <a:prstGeom prst="flowChartConnector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5BE910-6F68-83B4-B3CD-1AD789C7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749" y="2458338"/>
            <a:ext cx="1760192" cy="221457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8004FC2-5D4B-1438-AA97-038DEE684AFD}"/>
              </a:ext>
            </a:extLst>
          </p:cNvPr>
          <p:cNvSpPr/>
          <p:nvPr/>
        </p:nvSpPr>
        <p:spPr>
          <a:xfrm>
            <a:off x="4745536" y="1896779"/>
            <a:ext cx="1638568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Perguntas Frequentes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0D39E3D-3850-F0D0-75D6-F4132FFAE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31" y="2942678"/>
            <a:ext cx="3226020" cy="12458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F9890E-C161-1E18-FF56-A12215167117}"/>
              </a:ext>
            </a:extLst>
          </p:cNvPr>
          <p:cNvSpPr/>
          <p:nvPr/>
        </p:nvSpPr>
        <p:spPr>
          <a:xfrm>
            <a:off x="869218" y="2006832"/>
            <a:ext cx="3095689" cy="95832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Publicação “Direitos e deveres dos utentes dos serviços de saúde”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3D1B150-353F-E49E-0FE6-AFFBAA0E3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805" y="642655"/>
            <a:ext cx="1349993" cy="224716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843DC4C-075A-023F-59ED-E8B2FE7F0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434" y="408607"/>
            <a:ext cx="1505742" cy="208584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915673BD-C82A-5DD2-9F05-494B220FF57D}"/>
              </a:ext>
            </a:extLst>
          </p:cNvPr>
          <p:cNvSpPr/>
          <p:nvPr/>
        </p:nvSpPr>
        <p:spPr>
          <a:xfrm>
            <a:off x="8756886" y="162319"/>
            <a:ext cx="1634989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Alerta de Supervisão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32523FA4-8A08-AD60-96DE-DDE7B0DCC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2256" y="2669427"/>
            <a:ext cx="2945361" cy="1567854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9C6E84A-0AB6-A19A-AC58-931E1227D1B1}"/>
              </a:ext>
            </a:extLst>
          </p:cNvPr>
          <p:cNvSpPr/>
          <p:nvPr/>
        </p:nvSpPr>
        <p:spPr>
          <a:xfrm>
            <a:off x="9861608" y="2076218"/>
            <a:ext cx="1634989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Nota Informativa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8183E4A7-6FFC-C533-8EF3-CC94B794A4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4534" y="4381990"/>
            <a:ext cx="2945361" cy="598222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DFBD8CC-197B-4877-A522-92206E28D679}"/>
              </a:ext>
            </a:extLst>
          </p:cNvPr>
          <p:cNvSpPr/>
          <p:nvPr/>
        </p:nvSpPr>
        <p:spPr>
          <a:xfrm>
            <a:off x="10225558" y="3813998"/>
            <a:ext cx="1760485" cy="69167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Artigos Vídeos</a:t>
            </a:r>
          </a:p>
        </p:txBody>
      </p:sp>
      <p:pic>
        <p:nvPicPr>
          <p:cNvPr id="44" name="Imagem 43" descr="Uma imagem com texto, nuvem, aeronave, captura de ecrã&#10;&#10;Os conteúdos gerados por IA podem estar incorretos.">
            <a:extLst>
              <a:ext uri="{FF2B5EF4-FFF2-40B4-BE49-F238E27FC236}">
                <a16:creationId xmlns:a16="http://schemas.microsoft.com/office/drawing/2014/main" id="{80673D08-399A-CBA0-15A7-5DB338C259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73" y="3429000"/>
            <a:ext cx="1367883" cy="1695922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ACF9ADB7-B3F6-6737-790F-B290DE89541E}"/>
              </a:ext>
            </a:extLst>
          </p:cNvPr>
          <p:cNvSpPr/>
          <p:nvPr/>
        </p:nvSpPr>
        <p:spPr>
          <a:xfrm>
            <a:off x="5813530" y="4824371"/>
            <a:ext cx="1367883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Redes Sociais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E9CF35-A0BE-E9A0-9287-DDB7AF6AD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5551" y="3555171"/>
            <a:ext cx="1816435" cy="15910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375E94D-B664-A255-03FE-A12AF7C9ADD7}"/>
              </a:ext>
            </a:extLst>
          </p:cNvPr>
          <p:cNvSpPr/>
          <p:nvPr/>
        </p:nvSpPr>
        <p:spPr>
          <a:xfrm>
            <a:off x="2400119" y="4664064"/>
            <a:ext cx="1638568" cy="591451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Estudo</a:t>
            </a:r>
          </a:p>
        </p:txBody>
      </p:sp>
    </p:spTree>
    <p:extLst>
      <p:ext uri="{BB962C8B-B14F-4D97-AF65-F5344CB8AC3E}">
        <p14:creationId xmlns:p14="http://schemas.microsoft.com/office/powerpoint/2010/main" val="395335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471C6-0382-18BF-7E4E-9F236F590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DA90243-FB9E-F177-55FA-50DAB5143D6F}"/>
              </a:ext>
            </a:extLst>
          </p:cNvPr>
          <p:cNvSpPr txBox="1"/>
          <p:nvPr/>
        </p:nvSpPr>
        <p:spPr>
          <a:xfrm>
            <a:off x="992068" y="637799"/>
            <a:ext cx="10207863" cy="5194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PT" sz="2600" b="1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282828"/>
                </a:solidFill>
              </a:defRPr>
            </a:pPr>
            <a:endParaRPr kumimoji="0" lang="pt-PT" sz="1700" b="1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282828"/>
                </a:solidFill>
              </a:defRPr>
            </a:pPr>
            <a:endParaRPr kumimoji="0" lang="pt-PT" sz="2000" b="1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282828"/>
                </a:solidFill>
              </a:defRPr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📈 Progresso</a:t>
            </a:r>
            <a:endParaRPr lang="pt-PT" dirty="0">
              <a:solidFill>
                <a:srgbClr val="282828"/>
              </a:solidFill>
              <a:latin typeface="Arial"/>
              <a:ea typeface="Calibri"/>
              <a:cs typeface="Arial"/>
            </a:endParaRPr>
          </a:p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282828"/>
                </a:solidFill>
              </a:defRPr>
            </a:pP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📉 Áreas críticas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282828"/>
                </a:solidFill>
              </a:defRPr>
            </a:pPr>
            <a:r>
              <a:rPr lang="pt-PT" b="1" dirty="0">
                <a:solidFill>
                  <a:srgbClr val="282828"/>
                </a:solidFill>
                <a:latin typeface="Arial"/>
                <a:ea typeface="Calibri"/>
                <a:cs typeface="Arial"/>
              </a:rPr>
              <a:t>    2017 » 2025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2DE1C7-A5DE-AA7F-35D5-CA1596DE6666}"/>
              </a:ext>
            </a:extLst>
          </p:cNvPr>
          <p:cNvSpPr txBox="1"/>
          <p:nvPr/>
        </p:nvSpPr>
        <p:spPr>
          <a:xfrm>
            <a:off x="835941" y="114579"/>
            <a:ext cx="950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Literacia em direitos dos utentes – Estudo ERS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B8E6529-B2A0-EEA0-02EE-E38B61756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754045"/>
              </p:ext>
            </p:extLst>
          </p:nvPr>
        </p:nvGraphicFramePr>
        <p:xfrm>
          <a:off x="1176865" y="1708957"/>
          <a:ext cx="4409454" cy="284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E777A0A-8B61-1254-096A-72CEE3933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441710"/>
              </p:ext>
            </p:extLst>
          </p:nvPr>
        </p:nvGraphicFramePr>
        <p:xfrm>
          <a:off x="6231707" y="1622920"/>
          <a:ext cx="4866265" cy="320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0432BE5B-7B55-37EF-27EE-B6628F94D4F1}"/>
              </a:ext>
            </a:extLst>
          </p:cNvPr>
          <p:cNvSpPr txBox="1"/>
          <p:nvPr/>
        </p:nvSpPr>
        <p:spPr>
          <a:xfrm>
            <a:off x="2175930" y="1507652"/>
            <a:ext cx="141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3D0FF8-90B7-89B3-121F-CE0E7122C02E}"/>
              </a:ext>
            </a:extLst>
          </p:cNvPr>
          <p:cNvSpPr txBox="1"/>
          <p:nvPr/>
        </p:nvSpPr>
        <p:spPr>
          <a:xfrm>
            <a:off x="6231707" y="1487490"/>
            <a:ext cx="486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 de saúde e administrativos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B54DF0-2C2B-4ACB-60A9-F017511FCBB4}"/>
              </a:ext>
            </a:extLst>
          </p:cNvPr>
          <p:cNvSpPr txBox="1"/>
          <p:nvPr/>
        </p:nvSpPr>
        <p:spPr>
          <a:xfrm>
            <a:off x="-53674" y="581353"/>
            <a:ext cx="56119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002B"/>
              </a:buClr>
              <a:buSzTx/>
              <a:tabLst/>
              <a:defRPr/>
            </a:pPr>
            <a:r>
              <a:rPr lang="pt-PT" altLang="pt-PT" sz="2200" b="1" dirty="0">
                <a:solidFill>
                  <a:srgbClr val="E4002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Índice de literacia global</a:t>
            </a:r>
          </a:p>
        </p:txBody>
      </p:sp>
      <p:pic>
        <p:nvPicPr>
          <p:cNvPr id="2" name="Imagem 1" descr="Uma imagem com Gráficos, Tipo de letra, design gráfico, padrão&#10;&#10;Os conteúdos gerados por IA podem estar incorretos.">
            <a:extLst>
              <a:ext uri="{FF2B5EF4-FFF2-40B4-BE49-F238E27FC236}">
                <a16:creationId xmlns:a16="http://schemas.microsoft.com/office/drawing/2014/main" id="{29BBEECA-9742-C71C-9EB2-5A7444FAF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740" y="46864"/>
            <a:ext cx="1508341" cy="1508341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794BF3-7535-1E54-E147-AADAE938237F}"/>
              </a:ext>
            </a:extLst>
          </p:cNvPr>
          <p:cNvSpPr/>
          <p:nvPr/>
        </p:nvSpPr>
        <p:spPr>
          <a:xfrm>
            <a:off x="7783537" y="4962421"/>
            <a:ext cx="2330450" cy="847494"/>
          </a:xfrm>
          <a:prstGeom prst="roundRect">
            <a:avLst/>
          </a:prstGeom>
          <a:solidFill>
            <a:srgbClr val="F4CB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Instrumento pedagógico e de sensibilização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3B3045B-15BF-C5D5-75AE-3A413C0FA689}"/>
              </a:ext>
            </a:extLst>
          </p:cNvPr>
          <p:cNvSpPr/>
          <p:nvPr/>
        </p:nvSpPr>
        <p:spPr>
          <a:xfrm>
            <a:off x="4195693" y="4946762"/>
            <a:ext cx="2501900" cy="847495"/>
          </a:xfrm>
          <a:prstGeom prst="roundRect">
            <a:avLst/>
          </a:prstGeom>
          <a:solidFill>
            <a:srgbClr val="F4CB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Impulso à intervenção regulatória</a:t>
            </a:r>
          </a:p>
        </p:txBody>
      </p:sp>
    </p:spTree>
    <p:extLst>
      <p:ext uri="{BB962C8B-B14F-4D97-AF65-F5344CB8AC3E}">
        <p14:creationId xmlns:p14="http://schemas.microsoft.com/office/powerpoint/2010/main" val="381230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B2D7F-87A0-7884-FFA1-5C6D0B13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69B846B-F7D6-B877-9052-D927355BA1A1}"/>
              </a:ext>
            </a:extLst>
          </p:cNvPr>
          <p:cNvSpPr txBox="1"/>
          <p:nvPr/>
        </p:nvSpPr>
        <p:spPr>
          <a:xfrm>
            <a:off x="863571" y="221707"/>
            <a:ext cx="940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Literacia em direitos dos utentes – Estudo ERS</a:t>
            </a:r>
          </a:p>
        </p:txBody>
      </p:sp>
      <p:pic>
        <p:nvPicPr>
          <p:cNvPr id="2" name="Marcador de Posição de Conteúdo 3" descr="Uma imagem com texto, captura de ecrã, diagrama, Tipo de letra&#10;&#10;Os conteúdos gerados por IA poderão estar incorretos.">
            <a:extLst>
              <a:ext uri="{FF2B5EF4-FFF2-40B4-BE49-F238E27FC236}">
                <a16:creationId xmlns:a16="http://schemas.microsoft.com/office/drawing/2014/main" id="{E9753F76-82F0-FED6-0A53-7D219D23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9" t="21567" r="5638" b="10813"/>
          <a:stretch>
            <a:fillRect/>
          </a:stretch>
        </p:blipFill>
        <p:spPr>
          <a:xfrm>
            <a:off x="1548964" y="1268147"/>
            <a:ext cx="8033382" cy="297250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24E174-E006-E01C-9364-143481FD45BF}"/>
              </a:ext>
            </a:extLst>
          </p:cNvPr>
          <p:cNvSpPr txBox="1"/>
          <p:nvPr/>
        </p:nvSpPr>
        <p:spPr>
          <a:xfrm>
            <a:off x="863571" y="4358393"/>
            <a:ext cx="5999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pt-PT" sz="1600">
                <a:latin typeface="Arial" panose="020B0604020202020204" pitchFamily="34" charset="0"/>
                <a:cs typeface="Arial" panose="020B0604020202020204" pitchFamily="34" charset="0"/>
              </a:rPr>
              <a:t>Serviços de urgência?</a:t>
            </a:r>
          </a:p>
          <a:p>
            <a:pPr marL="342900" indent="-342900"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pt-PT" sz="1600">
                <a:latin typeface="Arial" panose="020B0604020202020204" pitchFamily="34" charset="0"/>
                <a:cs typeface="Arial" panose="020B0604020202020204" pitchFamily="34" charset="0"/>
              </a:rPr>
              <a:t>Mulher grávida em todas as fases do parto?</a:t>
            </a:r>
          </a:p>
          <a:p>
            <a:pPr marL="342900" indent="-342900"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pt-PT" sz="1600">
                <a:latin typeface="Arial" panose="020B0604020202020204" pitchFamily="34" charset="0"/>
                <a:cs typeface="Arial" panose="020B0604020202020204" pitchFamily="34" charset="0"/>
              </a:rPr>
              <a:t>Crianças internadas têm direito ao acompanhamento?</a:t>
            </a:r>
          </a:p>
          <a:p>
            <a:pPr marL="342900" indent="-342900">
              <a:buClr>
                <a:srgbClr val="E4002B"/>
              </a:buClr>
              <a:buFont typeface="Arial" panose="020B0604020202020204" pitchFamily="34" charset="0"/>
              <a:buChar char="•"/>
            </a:pPr>
            <a:r>
              <a:rPr lang="pt-PT" sz="1600">
                <a:latin typeface="Arial" panose="020B0604020202020204" pitchFamily="34" charset="0"/>
                <a:cs typeface="Arial" panose="020B0604020202020204" pitchFamily="34" charset="0"/>
              </a:rPr>
              <a:t>Pessoas com deficiência/situação de dependência, com doença incurável em estado avançado e pessoas em estado final de vida, internadas em estabelecimento de saúde?</a:t>
            </a:r>
          </a:p>
        </p:txBody>
      </p:sp>
      <p:pic>
        <p:nvPicPr>
          <p:cNvPr id="3" name="Imagem 2" descr="Uma imagem com Gráficos, Tipo de letra, design gráfico, padrão&#10;&#10;Os conteúdos gerados por IA podem estar incorretos.">
            <a:extLst>
              <a:ext uri="{FF2B5EF4-FFF2-40B4-BE49-F238E27FC236}">
                <a16:creationId xmlns:a16="http://schemas.microsoft.com/office/drawing/2014/main" id="{01C30F88-3EB2-95C1-40FF-AFF9B5EB2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95" y="199868"/>
            <a:ext cx="1951891" cy="195189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1743D8F-125B-F479-E82A-AF5D0E1846AB}"/>
              </a:ext>
            </a:extLst>
          </p:cNvPr>
          <p:cNvSpPr txBox="1"/>
          <p:nvPr/>
        </p:nvSpPr>
        <p:spPr>
          <a:xfrm>
            <a:off x="446126" y="744927"/>
            <a:ext cx="56119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4002B"/>
              </a:buClr>
              <a:buSzTx/>
              <a:tabLst/>
              <a:defRPr/>
            </a:pPr>
            <a:r>
              <a:rPr lang="pt-PT" altLang="pt-PT" sz="2200" b="1">
                <a:solidFill>
                  <a:srgbClr val="E4002B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Direito ao acompanhamento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873836-60B8-0399-F800-E2C10D80D731}"/>
              </a:ext>
            </a:extLst>
          </p:cNvPr>
          <p:cNvSpPr txBox="1"/>
          <p:nvPr/>
        </p:nvSpPr>
        <p:spPr>
          <a:xfrm>
            <a:off x="9952391" y="3932872"/>
            <a:ext cx="18161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</a:p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20CF2B1-FFC0-4C8A-0579-943652270FEA}"/>
              </a:ext>
            </a:extLst>
          </p:cNvPr>
          <p:cNvSpPr txBox="1"/>
          <p:nvPr/>
        </p:nvSpPr>
        <p:spPr>
          <a:xfrm>
            <a:off x="4308355" y="3943249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>
                <a:latin typeface="Arial" panose="020B0604020202020204" pitchFamily="34" charset="0"/>
                <a:cs typeface="Arial" panose="020B0604020202020204" pitchFamily="34" charset="0"/>
              </a:rPr>
              <a:t>Utentes</a:t>
            </a:r>
          </a:p>
        </p:txBody>
      </p:sp>
    </p:spTree>
    <p:extLst>
      <p:ext uri="{BB962C8B-B14F-4D97-AF65-F5344CB8AC3E}">
        <p14:creationId xmlns:p14="http://schemas.microsoft.com/office/powerpoint/2010/main" val="26578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255060-F294-98F7-D941-EC5886060441}"/>
              </a:ext>
            </a:extLst>
          </p:cNvPr>
          <p:cNvSpPr txBox="1"/>
          <p:nvPr/>
        </p:nvSpPr>
        <p:spPr>
          <a:xfrm>
            <a:off x="929390" y="165613"/>
            <a:ext cx="10945618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sz="2400" b="1">
                <a:solidFill>
                  <a:srgbClr val="E4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Literacia em direitos dos utentes</a:t>
            </a:r>
          </a:p>
          <a:p>
            <a:r>
              <a:rPr lang="pt-PT" sz="2200" b="1">
                <a:solidFill>
                  <a:srgbClr val="E4002B"/>
                </a:solidFill>
                <a:latin typeface="Arial"/>
                <a:cs typeface="Arial"/>
              </a:rPr>
              <a:t>  Direito ao acompanhamento</a:t>
            </a:r>
          </a:p>
          <a:p>
            <a:endParaRPr lang="pt-PT" sz="2400" b="1">
              <a:solidFill>
                <a:srgbClr val="0C5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b="1">
                <a:solidFill>
                  <a:srgbClr val="0C54AE"/>
                </a:solidFill>
                <a:latin typeface="Arial"/>
                <a:cs typeface="Arial"/>
              </a:rPr>
              <a:t>Principais desafios identificados no seguimento da análise de reclamações:</a:t>
            </a:r>
          </a:p>
          <a:p>
            <a:pPr algn="ctr"/>
            <a:endParaRPr lang="pt-PT" b="1" i="0">
              <a:solidFill>
                <a:srgbClr val="0C54AE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8D789A-E7A7-9BA4-52D4-9E3DC5FDAA07}"/>
              </a:ext>
            </a:extLst>
          </p:cNvPr>
          <p:cNvSpPr txBox="1"/>
          <p:nvPr/>
        </p:nvSpPr>
        <p:spPr>
          <a:xfrm>
            <a:off x="1223829" y="1735648"/>
            <a:ext cx="4607810" cy="24006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b="1">
                <a:solidFill>
                  <a:srgbClr val="0C54AE"/>
                </a:solidFill>
                <a:latin typeface="Arial"/>
                <a:cs typeface="Arial"/>
              </a:rPr>
              <a:t>Acompanhante: </a:t>
            </a:r>
          </a:p>
          <a:p>
            <a:pPr algn="just"/>
            <a:endParaRPr lang="pt-PT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PT" sz="1600">
                <a:latin typeface="Arial"/>
                <a:cs typeface="Arial"/>
              </a:rPr>
              <a:t>Impossibilidade ou constrangimentos no acompanhamento;</a:t>
            </a:r>
          </a:p>
          <a:p>
            <a:pPr marL="285750" indent="-285750" algn="just">
              <a:buFontTx/>
              <a:buChar char="-"/>
            </a:pPr>
            <a:r>
              <a:rPr lang="pt-PT" sz="1600">
                <a:latin typeface="Arial"/>
                <a:cs typeface="Arial"/>
              </a:rPr>
              <a:t>Constrangimento ao nível da informação;</a:t>
            </a:r>
          </a:p>
          <a:p>
            <a:pPr marL="285750" indent="-285750" algn="just">
              <a:buFontTx/>
              <a:buChar char="-"/>
            </a:pPr>
            <a:r>
              <a:rPr lang="pt-PT" sz="1600">
                <a:latin typeface="Arial"/>
                <a:cs typeface="Arial"/>
              </a:rPr>
              <a:t>Desconhecimento dos direitos e obrigações acessórias do acompanhante.</a:t>
            </a:r>
          </a:p>
          <a:p>
            <a:pPr marL="285750" indent="-285750" algn="just">
              <a:buFontTx/>
              <a:buChar char="-"/>
            </a:pPr>
            <a:endParaRPr lang="pt-PT" sz="1600"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1E97D82-E998-9A80-BC11-FE0049541C75}"/>
              </a:ext>
            </a:extLst>
          </p:cNvPr>
          <p:cNvSpPr txBox="1"/>
          <p:nvPr/>
        </p:nvSpPr>
        <p:spPr>
          <a:xfrm>
            <a:off x="6708398" y="1732402"/>
            <a:ext cx="5166610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b="1" dirty="0">
                <a:solidFill>
                  <a:srgbClr val="0C54AE"/>
                </a:solidFill>
                <a:latin typeface="Arial"/>
                <a:cs typeface="Arial"/>
              </a:rPr>
              <a:t>Prestador de cuidados de saúde: </a:t>
            </a:r>
          </a:p>
          <a:p>
            <a:pPr algn="just"/>
            <a:endParaRPr lang="pt-PT" sz="2000" b="1" dirty="0">
              <a:solidFill>
                <a:srgbClr val="0C54AE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pt-PT" sz="1600" dirty="0">
                <a:latin typeface="Arial"/>
                <a:cs typeface="Arial"/>
              </a:rPr>
              <a:t>Instalações sem condições adequadas;</a:t>
            </a:r>
          </a:p>
          <a:p>
            <a:pPr marL="285750" indent="-285750" algn="just">
              <a:buFontTx/>
              <a:buChar char="-"/>
            </a:pPr>
            <a:r>
              <a:rPr lang="pt-PT" sz="1600" dirty="0">
                <a:latin typeface="Arial"/>
                <a:cs typeface="Arial"/>
              </a:rPr>
              <a:t>Incapacidade de garantir informação atualizada; </a:t>
            </a:r>
          </a:p>
          <a:p>
            <a:pPr marL="285750" indent="-285750" algn="just">
              <a:buFontTx/>
              <a:buChar char="-"/>
            </a:pPr>
            <a:r>
              <a:rPr lang="pt-PT" sz="1600" dirty="0">
                <a:latin typeface="Arial"/>
                <a:cs typeface="Arial"/>
              </a:rPr>
              <a:t>Falta de literacia dos utentes sobre limites.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934945-7DCE-23F8-55E8-5DD93B2804BA}"/>
              </a:ext>
            </a:extLst>
          </p:cNvPr>
          <p:cNvSpPr txBox="1"/>
          <p:nvPr/>
        </p:nvSpPr>
        <p:spPr>
          <a:xfrm>
            <a:off x="1653736" y="3766973"/>
            <a:ext cx="9496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800" b="1">
                <a:solidFill>
                  <a:srgbClr val="0C54AE"/>
                </a:solidFill>
                <a:latin typeface="Arial"/>
                <a:cs typeface="Arial"/>
              </a:rPr>
              <a:t>Estudo sobre a literacia</a:t>
            </a:r>
            <a:r>
              <a:rPr lang="pt-PT" b="1">
                <a:solidFill>
                  <a:srgbClr val="0C54AE"/>
                </a:solidFill>
                <a:latin typeface="Arial"/>
                <a:cs typeface="Arial"/>
              </a:rPr>
              <a:t> </a:t>
            </a:r>
            <a:r>
              <a:rPr lang="pt-PT" b="1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pt-PT" b="1">
                <a:solidFill>
                  <a:srgbClr val="0C54AE"/>
                </a:solidFill>
                <a:latin typeface="Arial"/>
                <a:cs typeface="Arial"/>
              </a:rPr>
              <a:t> análise de processos REC </a:t>
            </a:r>
            <a:r>
              <a:rPr lang="pt-PT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endParaRPr lang="pt-PT" sz="1800" b="1" i="0"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A010A3-3232-2A4C-EA1A-6A6015DBFA92}"/>
              </a:ext>
            </a:extLst>
          </p:cNvPr>
          <p:cNvSpPr txBox="1"/>
          <p:nvPr/>
        </p:nvSpPr>
        <p:spPr>
          <a:xfrm>
            <a:off x="1138271" y="4275985"/>
            <a:ext cx="4693368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1600">
                <a:latin typeface="Arial"/>
                <a:cs typeface="Arial"/>
              </a:rPr>
              <a:t>Utentes menos conhecedores do direito ao acompanhamento, em particular dos seus limites</a:t>
            </a:r>
          </a:p>
          <a:p>
            <a:pPr marL="285750" indent="-285750" algn="just">
              <a:buFontTx/>
              <a:buChar char="-"/>
            </a:pPr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4BD3E4E-CD21-1155-80F3-438518F9CEAA}"/>
              </a:ext>
            </a:extLst>
          </p:cNvPr>
          <p:cNvSpPr txBox="1"/>
          <p:nvPr/>
        </p:nvSpPr>
        <p:spPr>
          <a:xfrm>
            <a:off x="6360361" y="4275985"/>
            <a:ext cx="4693368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PT" sz="1600">
                <a:latin typeface="Arial"/>
                <a:cs typeface="Arial"/>
              </a:rPr>
              <a:t>Profissionais conhecedores do direito ao acompanhamento, mas com dificuldade de garantir o seu exercício e gozo pleno</a:t>
            </a:r>
          </a:p>
          <a:p>
            <a:pPr marL="285750" indent="-285750" algn="just">
              <a:buFontTx/>
              <a:buChar char="-"/>
            </a:pPr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B5CF18-B186-1E33-5EC2-8AF2D08A953B}"/>
              </a:ext>
            </a:extLst>
          </p:cNvPr>
          <p:cNvSpPr txBox="1"/>
          <p:nvPr/>
        </p:nvSpPr>
        <p:spPr>
          <a:xfrm>
            <a:off x="5962427" y="4377172"/>
            <a:ext cx="879544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PT" sz="1600" b="1" i="1">
                <a:solidFill>
                  <a:srgbClr val="FF0000"/>
                </a:solidFill>
                <a:latin typeface="Arial"/>
                <a:cs typeface="Arial"/>
              </a:rPr>
              <a:t>vs</a:t>
            </a:r>
            <a:r>
              <a:rPr lang="pt-PT" sz="1600" i="1">
                <a:latin typeface="Arial"/>
                <a:cs typeface="Arial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P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8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S">
      <a:dk1>
        <a:srgbClr val="000000"/>
      </a:dk1>
      <a:lt1>
        <a:srgbClr val="FFFFFF"/>
      </a:lt1>
      <a:dk2>
        <a:srgbClr val="00142B"/>
      </a:dk2>
      <a:lt2>
        <a:srgbClr val="E8E6E5"/>
      </a:lt2>
      <a:accent1>
        <a:srgbClr val="E3002B"/>
      </a:accent1>
      <a:accent2>
        <a:srgbClr val="F3443B"/>
      </a:accent2>
      <a:accent3>
        <a:srgbClr val="46B200"/>
      </a:accent3>
      <a:accent4>
        <a:srgbClr val="B8CC44"/>
      </a:accent4>
      <a:accent5>
        <a:srgbClr val="1070E8"/>
      </a:accent5>
      <a:accent6>
        <a:srgbClr val="18B5D1"/>
      </a:accent6>
      <a:hlink>
        <a:srgbClr val="BC002C"/>
      </a:hlink>
      <a:folHlink>
        <a:srgbClr val="99002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56D824CD117AD4C938EFEE4AA8FDFE3" ma:contentTypeVersion="10" ma:contentTypeDescription="Criar um novo documento." ma:contentTypeScope="" ma:versionID="4f2dc4aafe933e2c8d928d89fd930c59">
  <xsd:schema xmlns:xsd="http://www.w3.org/2001/XMLSchema" xmlns:xs="http://www.w3.org/2001/XMLSchema" xmlns:p="http://schemas.microsoft.com/office/2006/metadata/properties" xmlns:ns3="17fa52c8-120f-43e7-abaa-e6f549c2f3b2" targetNamespace="http://schemas.microsoft.com/office/2006/metadata/properties" ma:root="true" ma:fieldsID="de141624cb06c25e7cb15fab91e30c60" ns3:_="">
    <xsd:import namespace="17fa52c8-120f-43e7-abaa-e6f549c2f3b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a52c8-120f-43e7-abaa-e6f549c2f3b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fa52c8-120f-43e7-abaa-e6f549c2f3b2" xsi:nil="true"/>
  </documentManagement>
</p:properties>
</file>

<file path=customXml/itemProps1.xml><?xml version="1.0" encoding="utf-8"?>
<ds:datastoreItem xmlns:ds="http://schemas.openxmlformats.org/officeDocument/2006/customXml" ds:itemID="{DE8832AF-8397-4A77-97C7-A60F5D90D32C}">
  <ds:schemaRefs>
    <ds:schemaRef ds:uri="17fa52c8-120f-43e7-abaa-e6f549c2f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FE7219-4312-4997-A632-CC5B96E025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34FCFB-908E-48AE-91BF-1C99A16C5AC4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7fa52c8-120f-43e7-abaa-e6f549c2f3b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Template_PPT_APRESENTACOES_CINZA</Template>
  <TotalTime>103</TotalTime>
  <Words>2547</Words>
  <Application>Microsoft Office PowerPoint</Application>
  <PresentationFormat>Ecrã Panorâmico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Apresentação do PowerPoint</vt:lpstr>
      <vt:lpstr>Direitos dos Utentes Literacia, direito ao acompanhamento e direitos dos migrantes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Direitos dos Utentes Literacia, direito ao acompanhamento e direitos dos migrantes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Teresa Santos</dc:creator>
  <cp:lastModifiedBy>Ana Sofia Silva</cp:lastModifiedBy>
  <cp:revision>45</cp:revision>
  <cp:lastPrinted>2025-10-23T10:32:48Z</cp:lastPrinted>
  <dcterms:created xsi:type="dcterms:W3CDTF">2025-10-13T14:01:03Z</dcterms:created>
  <dcterms:modified xsi:type="dcterms:W3CDTF">2025-10-23T10:40:02Z</dcterms:modified>
  <cp:category>Apresentações 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0x010100456D824CD117AD4C938EFEE4AA8FDFE3</vt:lpwstr>
  </property>
</Properties>
</file>