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6"/>
  </p:sldMasterIdLst>
  <p:notesMasterIdLst>
    <p:notesMasterId r:id="rId17"/>
  </p:notesMasterIdLst>
  <p:sldIdLst>
    <p:sldId id="258" r:id="rId7"/>
    <p:sldId id="342" r:id="rId8"/>
    <p:sldId id="347" r:id="rId9"/>
    <p:sldId id="343" r:id="rId10"/>
    <p:sldId id="344" r:id="rId11"/>
    <p:sldId id="345" r:id="rId12"/>
    <p:sldId id="348" r:id="rId13"/>
    <p:sldId id="346" r:id="rId14"/>
    <p:sldId id="350" r:id="rId15"/>
    <p:sldId id="26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 " initials="" lastIdx="3" clrIdx="6">
    <p:extLst>
      <p:ext uri="{19B8F6BF-5375-455C-9EA6-DF929625EA0E}">
        <p15:presenceInfo xmlns:p15="http://schemas.microsoft.com/office/powerpoint/2012/main" userId="S-1-5-21-4070246472-1893472650-3776371659-14881" providerId="AD"/>
      </p:ext>
    </p:extLst>
  </p:cmAuthor>
  <p:cmAuthor id="1" name="Louise Larkin" initials="LL" lastIdx="18" clrIdx="0">
    <p:extLst>
      <p:ext uri="{19B8F6BF-5375-455C-9EA6-DF929625EA0E}">
        <p15:presenceInfo xmlns:p15="http://schemas.microsoft.com/office/powerpoint/2012/main" userId="S-1-5-21-4070246472-1893472650-3776371659-12550" providerId="AD"/>
      </p:ext>
    </p:extLst>
  </p:cmAuthor>
  <p:cmAuthor id="8" name="Mairin Ryan" initials="MR" lastIdx="29" clrIdx="7">
    <p:extLst>
      <p:ext uri="{19B8F6BF-5375-455C-9EA6-DF929625EA0E}">
        <p15:presenceInfo xmlns:p15="http://schemas.microsoft.com/office/powerpoint/2012/main" userId="S-1-5-21-4070246472-1893472650-3776371659-1128" providerId="AD"/>
      </p:ext>
    </p:extLst>
  </p:cmAuthor>
  <p:cmAuthor id="2" name="Cillian McDowell" initials="CM" lastIdx="10" clrIdx="1">
    <p:extLst>
      <p:ext uri="{19B8F6BF-5375-455C-9EA6-DF929625EA0E}">
        <p15:presenceInfo xmlns:p15="http://schemas.microsoft.com/office/powerpoint/2012/main" userId="S-1-5-21-4070246472-1893472650-3776371659-14942" providerId="AD"/>
      </p:ext>
    </p:extLst>
  </p:cmAuthor>
  <p:cmAuthor id="9" name="Maeve McGarry" initials="MM" lastIdx="16" clrIdx="8">
    <p:extLst>
      <p:ext uri="{19B8F6BF-5375-455C-9EA6-DF929625EA0E}">
        <p15:presenceInfo xmlns:p15="http://schemas.microsoft.com/office/powerpoint/2012/main" userId="S-1-5-21-4070246472-1893472650-3776371659-10770" providerId="AD"/>
      </p:ext>
    </p:extLst>
  </p:cmAuthor>
  <p:cmAuthor id="3" name="Kieran Walsh" initials="KW" lastIdx="23" clrIdx="2">
    <p:extLst>
      <p:ext uri="{19B8F6BF-5375-455C-9EA6-DF929625EA0E}">
        <p15:presenceInfo xmlns:p15="http://schemas.microsoft.com/office/powerpoint/2012/main" userId="Kieran Walsh" providerId="None"/>
      </p:ext>
    </p:extLst>
  </p:cmAuthor>
  <p:cmAuthor id="4" name="Patricia Harrington" initials="PH" lastIdx="2" clrIdx="3">
    <p:extLst>
      <p:ext uri="{19B8F6BF-5375-455C-9EA6-DF929625EA0E}">
        <p15:presenceInfo xmlns:p15="http://schemas.microsoft.com/office/powerpoint/2012/main" userId="S-1-5-21-4070246472-1893472650-3776371659-1584" providerId="AD"/>
      </p:ext>
    </p:extLst>
  </p:cmAuthor>
  <p:cmAuthor id="5" name="Michelle Norris" initials="MN" lastIdx="7" clrIdx="4">
    <p:extLst>
      <p:ext uri="{19B8F6BF-5375-455C-9EA6-DF929625EA0E}">
        <p15:presenceInfo xmlns:p15="http://schemas.microsoft.com/office/powerpoint/2012/main" userId="S-1-5-21-4070246472-1893472650-3776371659-14963" providerId="AD"/>
      </p:ext>
    </p:extLst>
  </p:cmAuthor>
  <p:cmAuthor id="6" name="Michelle O'Neill" initials="MO" lastIdx="6" clrIdx="5">
    <p:extLst>
      <p:ext uri="{19B8F6BF-5375-455C-9EA6-DF929625EA0E}">
        <p15:presenceInfo xmlns:p15="http://schemas.microsoft.com/office/powerpoint/2012/main" userId="S-1-5-21-4070246472-1893472650-3776371659-41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2D56"/>
    <a:srgbClr val="3BAE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255AAA-BC59-3D2D-103A-29765D0C676A}" v="818" dt="2025-08-25T09:46:53.3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02" autoAdjust="0"/>
    <p:restoredTop sz="94712"/>
  </p:normalViewPr>
  <p:slideViewPr>
    <p:cSldViewPr snapToGrid="0">
      <p:cViewPr varScale="1">
        <p:scale>
          <a:sx n="65" d="100"/>
          <a:sy n="65" d="100"/>
        </p:scale>
        <p:origin x="56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53" Type="http://schemas.microsoft.com/office/2015/10/relationships/revisionInfo" Target="revisionInfo.xml"/><Relationship Id="rId5" Type="http://schemas.openxmlformats.org/officeDocument/2006/relationships/customXml" Target="../customXml/item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FB909F-3717-4C97-8DBF-97C1E53AEC93}" type="datetimeFigureOut">
              <a:rPr lang="en-IE" smtClean="0"/>
              <a:t>20/10/2025</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10A297-D72E-4EC3-A429-EED9F8DDAFB7}" type="slidenum">
              <a:rPr lang="en-IE" smtClean="0"/>
              <a:t>‹#›</a:t>
            </a:fld>
            <a:endParaRPr lang="en-IE"/>
          </a:p>
        </p:txBody>
      </p:sp>
    </p:spTree>
    <p:extLst>
      <p:ext uri="{BB962C8B-B14F-4D97-AF65-F5344CB8AC3E}">
        <p14:creationId xmlns:p14="http://schemas.microsoft.com/office/powerpoint/2010/main" val="891294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Whit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8A139D1-3060-0F93-91D9-E1C5771DB937}"/>
              </a:ext>
            </a:extLst>
          </p:cNvPr>
          <p:cNvPicPr>
            <a:picLocks noChangeAspect="1"/>
          </p:cNvPicPr>
          <p:nvPr userDrawn="1"/>
        </p:nvPicPr>
        <p:blipFill>
          <a:blip r:embed="rId2"/>
          <a:srcRect t="50000"/>
          <a:stretch/>
        </p:blipFill>
        <p:spPr>
          <a:xfrm>
            <a:off x="0" y="3429000"/>
            <a:ext cx="12192000" cy="3429000"/>
          </a:xfrm>
          <a:prstGeom prst="rect">
            <a:avLst/>
          </a:prstGeom>
        </p:spPr>
      </p:pic>
      <p:pic>
        <p:nvPicPr>
          <p:cNvPr id="10" name="Picture 9">
            <a:extLst>
              <a:ext uri="{FF2B5EF4-FFF2-40B4-BE49-F238E27FC236}">
                <a16:creationId xmlns:a16="http://schemas.microsoft.com/office/drawing/2014/main" id="{A884CD41-F4FD-502F-A8B2-DDF65AD190B3}"/>
              </a:ext>
            </a:extLst>
          </p:cNvPr>
          <p:cNvPicPr>
            <a:picLocks noChangeAspect="1"/>
          </p:cNvPicPr>
          <p:nvPr userDrawn="1"/>
        </p:nvPicPr>
        <p:blipFill>
          <a:blip r:embed="rId3"/>
          <a:stretch>
            <a:fillRect/>
          </a:stretch>
        </p:blipFill>
        <p:spPr>
          <a:xfrm>
            <a:off x="9185413" y="316672"/>
            <a:ext cx="2667000" cy="2070100"/>
          </a:xfrm>
          <a:prstGeom prst="rect">
            <a:avLst/>
          </a:prstGeom>
        </p:spPr>
      </p:pic>
      <p:sp>
        <p:nvSpPr>
          <p:cNvPr id="12" name="Text Placeholder 11">
            <a:extLst>
              <a:ext uri="{FF2B5EF4-FFF2-40B4-BE49-F238E27FC236}">
                <a16:creationId xmlns:a16="http://schemas.microsoft.com/office/drawing/2014/main" id="{E2DFB33D-B8B4-A249-FBA5-5846D7FAB18B}"/>
              </a:ext>
            </a:extLst>
          </p:cNvPr>
          <p:cNvSpPr>
            <a:spLocks noGrp="1"/>
          </p:cNvSpPr>
          <p:nvPr>
            <p:ph type="body" sz="quarter" idx="10" hasCustomPrompt="1"/>
          </p:nvPr>
        </p:nvSpPr>
        <p:spPr>
          <a:xfrm>
            <a:off x="715963" y="4880044"/>
            <a:ext cx="1729063" cy="337999"/>
          </a:xfrm>
          <a:prstGeom prst="rect">
            <a:avLst/>
          </a:prstGeom>
        </p:spPr>
        <p:txBody>
          <a:bodyPr/>
          <a:lstStyle>
            <a:lvl1pPr marL="0" indent="0">
              <a:buFontTx/>
              <a:buNone/>
              <a:defRPr sz="1800" b="1" i="0">
                <a:solidFill>
                  <a:schemeClr val="bg1"/>
                </a:solidFill>
                <a:latin typeface="Arial" panose="020B0604020202020204" pitchFamily="34" charset="0"/>
                <a:cs typeface="Arial" panose="020B0604020202020204" pitchFamily="34" charset="0"/>
              </a:defRPr>
            </a:lvl1pPr>
          </a:lstStyle>
          <a:p>
            <a:pPr lvl="0"/>
            <a:r>
              <a:rPr lang="en-GB" dirty="0"/>
              <a:t>Insert Date</a:t>
            </a:r>
            <a:endParaRPr lang="en-US" dirty="0"/>
          </a:p>
        </p:txBody>
      </p:sp>
      <p:sp>
        <p:nvSpPr>
          <p:cNvPr id="13" name="Text Placeholder 11">
            <a:extLst>
              <a:ext uri="{FF2B5EF4-FFF2-40B4-BE49-F238E27FC236}">
                <a16:creationId xmlns:a16="http://schemas.microsoft.com/office/drawing/2014/main" id="{0B7D72D9-18FD-04BA-B22B-149B7ABF8104}"/>
              </a:ext>
            </a:extLst>
          </p:cNvPr>
          <p:cNvSpPr>
            <a:spLocks noGrp="1"/>
          </p:cNvSpPr>
          <p:nvPr>
            <p:ph type="body" sz="quarter" idx="11" hasCustomPrompt="1"/>
          </p:nvPr>
        </p:nvSpPr>
        <p:spPr>
          <a:xfrm>
            <a:off x="715963" y="1298364"/>
            <a:ext cx="7402426" cy="735494"/>
          </a:xfrm>
          <a:prstGeom prst="rect">
            <a:avLst/>
          </a:prstGeom>
        </p:spPr>
        <p:txBody>
          <a:bodyPr/>
          <a:lstStyle>
            <a:lvl1pPr marL="0" indent="0">
              <a:buFontTx/>
              <a:buNone/>
              <a:defRPr sz="4400" b="1" i="0">
                <a:solidFill>
                  <a:srgbClr val="0C2D56"/>
                </a:solidFill>
                <a:latin typeface="Arial" panose="020B0604020202020204" pitchFamily="34" charset="0"/>
                <a:cs typeface="Arial" panose="020B0604020202020204" pitchFamily="34" charset="0"/>
              </a:defRPr>
            </a:lvl1pPr>
          </a:lstStyle>
          <a:p>
            <a:pPr lvl="0"/>
            <a:r>
              <a:rPr lang="en-GB" dirty="0"/>
              <a:t>Presentation Title</a:t>
            </a:r>
          </a:p>
        </p:txBody>
      </p:sp>
      <p:sp>
        <p:nvSpPr>
          <p:cNvPr id="14" name="Text Placeholder 11">
            <a:extLst>
              <a:ext uri="{FF2B5EF4-FFF2-40B4-BE49-F238E27FC236}">
                <a16:creationId xmlns:a16="http://schemas.microsoft.com/office/drawing/2014/main" id="{ACD34741-80C2-F204-7BD6-3B05ECDD5890}"/>
              </a:ext>
            </a:extLst>
          </p:cNvPr>
          <p:cNvSpPr>
            <a:spLocks noGrp="1"/>
          </p:cNvSpPr>
          <p:nvPr>
            <p:ph type="body" sz="quarter" idx="12" hasCustomPrompt="1"/>
          </p:nvPr>
        </p:nvSpPr>
        <p:spPr>
          <a:xfrm>
            <a:off x="715963" y="2046215"/>
            <a:ext cx="6673378" cy="582685"/>
          </a:xfrm>
          <a:prstGeom prst="rect">
            <a:avLst/>
          </a:prstGeom>
        </p:spPr>
        <p:txBody>
          <a:bodyPr/>
          <a:lstStyle>
            <a:lvl1pPr marL="0" indent="0">
              <a:buFontTx/>
              <a:buNone/>
              <a:defRPr sz="2800" b="0" i="0">
                <a:solidFill>
                  <a:srgbClr val="0C2D56"/>
                </a:solidFill>
                <a:latin typeface="Arial" panose="020B0604020202020204" pitchFamily="34" charset="0"/>
                <a:cs typeface="Arial" panose="020B0604020202020204" pitchFamily="34" charset="0"/>
              </a:defRPr>
            </a:lvl1pPr>
          </a:lstStyle>
          <a:p>
            <a:pPr lvl="0"/>
            <a:r>
              <a:rPr lang="en-GB" dirty="0"/>
              <a:t>Name Surname</a:t>
            </a:r>
            <a:endParaRPr lang="en-US" dirty="0"/>
          </a:p>
        </p:txBody>
      </p:sp>
    </p:spTree>
    <p:extLst>
      <p:ext uri="{BB962C8B-B14F-4D97-AF65-F5344CB8AC3E}">
        <p14:creationId xmlns:p14="http://schemas.microsoft.com/office/powerpoint/2010/main" val="1770925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Nav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FE96DC-17CD-C917-AB6E-0E6686695CA0}"/>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7CCC5C60-6FAE-6390-80E3-1067699F2642}"/>
              </a:ext>
            </a:extLst>
          </p:cNvPr>
          <p:cNvPicPr>
            <a:picLocks noChangeAspect="1"/>
          </p:cNvPicPr>
          <p:nvPr userDrawn="1"/>
        </p:nvPicPr>
        <p:blipFill>
          <a:blip r:embed="rId3"/>
          <a:stretch>
            <a:fillRect/>
          </a:stretch>
        </p:blipFill>
        <p:spPr>
          <a:xfrm>
            <a:off x="9165532" y="316672"/>
            <a:ext cx="2667000" cy="2070100"/>
          </a:xfrm>
          <a:prstGeom prst="rect">
            <a:avLst/>
          </a:prstGeom>
        </p:spPr>
      </p:pic>
      <p:sp>
        <p:nvSpPr>
          <p:cNvPr id="8" name="Text Placeholder 11">
            <a:extLst>
              <a:ext uri="{FF2B5EF4-FFF2-40B4-BE49-F238E27FC236}">
                <a16:creationId xmlns:a16="http://schemas.microsoft.com/office/drawing/2014/main" id="{3CFBDEC7-B6EA-E8C5-C8F2-7134D393E3F5}"/>
              </a:ext>
            </a:extLst>
          </p:cNvPr>
          <p:cNvSpPr>
            <a:spLocks noGrp="1"/>
          </p:cNvSpPr>
          <p:nvPr>
            <p:ph type="body" sz="quarter" idx="10" hasCustomPrompt="1"/>
          </p:nvPr>
        </p:nvSpPr>
        <p:spPr>
          <a:xfrm>
            <a:off x="715963" y="4880044"/>
            <a:ext cx="1729063" cy="337999"/>
          </a:xfrm>
          <a:prstGeom prst="rect">
            <a:avLst/>
          </a:prstGeom>
        </p:spPr>
        <p:txBody>
          <a:bodyPr/>
          <a:lstStyle>
            <a:lvl1pPr marL="0" indent="0">
              <a:buFontTx/>
              <a:buNone/>
              <a:defRPr sz="1800" b="1" i="0">
                <a:solidFill>
                  <a:schemeClr val="bg1"/>
                </a:solidFill>
                <a:latin typeface="Arial" panose="020B0604020202020204" pitchFamily="34" charset="0"/>
                <a:cs typeface="Arial" panose="020B0604020202020204" pitchFamily="34" charset="0"/>
              </a:defRPr>
            </a:lvl1pPr>
          </a:lstStyle>
          <a:p>
            <a:pPr lvl="0"/>
            <a:r>
              <a:rPr lang="en-GB" dirty="0"/>
              <a:t>Insert Date</a:t>
            </a:r>
            <a:endParaRPr lang="en-US" dirty="0"/>
          </a:p>
        </p:txBody>
      </p:sp>
      <p:sp>
        <p:nvSpPr>
          <p:cNvPr id="9" name="Text Placeholder 11">
            <a:extLst>
              <a:ext uri="{FF2B5EF4-FFF2-40B4-BE49-F238E27FC236}">
                <a16:creationId xmlns:a16="http://schemas.microsoft.com/office/drawing/2014/main" id="{494CAB82-1377-D21D-735B-D935166F07BA}"/>
              </a:ext>
            </a:extLst>
          </p:cNvPr>
          <p:cNvSpPr>
            <a:spLocks noGrp="1"/>
          </p:cNvSpPr>
          <p:nvPr>
            <p:ph type="body" sz="quarter" idx="11" hasCustomPrompt="1"/>
          </p:nvPr>
        </p:nvSpPr>
        <p:spPr>
          <a:xfrm>
            <a:off x="715963" y="1298364"/>
            <a:ext cx="7402426" cy="735494"/>
          </a:xfrm>
          <a:prstGeom prst="rect">
            <a:avLst/>
          </a:prstGeom>
        </p:spPr>
        <p:txBody>
          <a:bodyPr/>
          <a:lstStyle>
            <a:lvl1pPr marL="0" indent="0">
              <a:buFontTx/>
              <a:buNone/>
              <a:defRPr sz="4400" b="1" i="0">
                <a:solidFill>
                  <a:schemeClr val="bg1"/>
                </a:solidFill>
                <a:latin typeface="Arial" panose="020B0604020202020204" pitchFamily="34" charset="0"/>
                <a:cs typeface="Arial" panose="020B0604020202020204" pitchFamily="34" charset="0"/>
              </a:defRPr>
            </a:lvl1pPr>
          </a:lstStyle>
          <a:p>
            <a:pPr lvl="0"/>
            <a:r>
              <a:rPr lang="en-GB" dirty="0"/>
              <a:t>Presentation Title</a:t>
            </a:r>
          </a:p>
        </p:txBody>
      </p:sp>
      <p:sp>
        <p:nvSpPr>
          <p:cNvPr id="10" name="Text Placeholder 11">
            <a:extLst>
              <a:ext uri="{FF2B5EF4-FFF2-40B4-BE49-F238E27FC236}">
                <a16:creationId xmlns:a16="http://schemas.microsoft.com/office/drawing/2014/main" id="{622C1205-8C8B-F448-0E57-84EDC27FFA2B}"/>
              </a:ext>
            </a:extLst>
          </p:cNvPr>
          <p:cNvSpPr>
            <a:spLocks noGrp="1"/>
          </p:cNvSpPr>
          <p:nvPr>
            <p:ph type="body" sz="quarter" idx="12" hasCustomPrompt="1"/>
          </p:nvPr>
        </p:nvSpPr>
        <p:spPr>
          <a:xfrm>
            <a:off x="715963" y="2046215"/>
            <a:ext cx="6673378" cy="582685"/>
          </a:xfrm>
          <a:prstGeom prst="rect">
            <a:avLst/>
          </a:prstGeom>
        </p:spPr>
        <p:txBody>
          <a:bodyPr/>
          <a:lstStyle>
            <a:lvl1pPr marL="0" indent="0">
              <a:buFontTx/>
              <a:buNone/>
              <a:defRPr sz="2800" b="0" i="0">
                <a:solidFill>
                  <a:schemeClr val="bg1"/>
                </a:solidFill>
                <a:latin typeface="Arial" panose="020B0604020202020204" pitchFamily="34" charset="0"/>
                <a:cs typeface="Arial" panose="020B0604020202020204" pitchFamily="34" charset="0"/>
              </a:defRPr>
            </a:lvl1pPr>
          </a:lstStyle>
          <a:p>
            <a:pPr lvl="0"/>
            <a:r>
              <a:rPr lang="en-GB" dirty="0"/>
              <a:t>Name Surname</a:t>
            </a:r>
            <a:endParaRPr lang="en-US" dirty="0"/>
          </a:p>
        </p:txBody>
      </p:sp>
    </p:spTree>
    <p:extLst>
      <p:ext uri="{BB962C8B-B14F-4D97-AF65-F5344CB8AC3E}">
        <p14:creationId xmlns:p14="http://schemas.microsoft.com/office/powerpoint/2010/main" val="1533344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Navy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83CC53-7B28-AD54-964F-923C81DCA25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ext Placeholder 11">
            <a:extLst>
              <a:ext uri="{FF2B5EF4-FFF2-40B4-BE49-F238E27FC236}">
                <a16:creationId xmlns:a16="http://schemas.microsoft.com/office/drawing/2014/main" id="{5BF44256-B46A-5B92-9DC2-BB20B880FB14}"/>
              </a:ext>
            </a:extLst>
          </p:cNvPr>
          <p:cNvSpPr>
            <a:spLocks noGrp="1"/>
          </p:cNvSpPr>
          <p:nvPr>
            <p:ph type="body" sz="quarter" idx="11" hasCustomPrompt="1"/>
          </p:nvPr>
        </p:nvSpPr>
        <p:spPr>
          <a:xfrm>
            <a:off x="715962" y="519887"/>
            <a:ext cx="8786383" cy="740501"/>
          </a:xfrm>
          <a:prstGeom prst="rect">
            <a:avLst/>
          </a:prstGeom>
        </p:spPr>
        <p:txBody>
          <a:bodyPr/>
          <a:lstStyle>
            <a:lvl1pPr marL="0" indent="0">
              <a:buFontTx/>
              <a:buNone/>
              <a:defRPr sz="3600" b="1" i="0">
                <a:solidFill>
                  <a:schemeClr val="bg1"/>
                </a:solidFill>
                <a:latin typeface="Arial" panose="020B0604020202020204" pitchFamily="34" charset="0"/>
                <a:cs typeface="Arial" panose="020B0604020202020204" pitchFamily="34" charset="0"/>
              </a:defRPr>
            </a:lvl1pPr>
          </a:lstStyle>
          <a:p>
            <a:pPr lvl="0"/>
            <a:r>
              <a:rPr lang="en-GB" dirty="0"/>
              <a:t>Page Title</a:t>
            </a:r>
          </a:p>
        </p:txBody>
      </p:sp>
      <p:sp>
        <p:nvSpPr>
          <p:cNvPr id="6" name="Text Placeholder 11">
            <a:extLst>
              <a:ext uri="{FF2B5EF4-FFF2-40B4-BE49-F238E27FC236}">
                <a16:creationId xmlns:a16="http://schemas.microsoft.com/office/drawing/2014/main" id="{2068F8B4-036C-44D6-5D8C-204C190CB0D7}"/>
              </a:ext>
            </a:extLst>
          </p:cNvPr>
          <p:cNvSpPr>
            <a:spLocks noGrp="1"/>
          </p:cNvSpPr>
          <p:nvPr>
            <p:ph type="body" sz="quarter" idx="12" hasCustomPrompt="1"/>
          </p:nvPr>
        </p:nvSpPr>
        <p:spPr>
          <a:xfrm>
            <a:off x="715964" y="2046215"/>
            <a:ext cx="4955788" cy="3823244"/>
          </a:xfrm>
          <a:prstGeom prst="rect">
            <a:avLst/>
          </a:prstGeom>
        </p:spPr>
        <p:txBody>
          <a:bodyPr/>
          <a:lstStyle>
            <a:lvl1pPr marL="0" indent="0">
              <a:lnSpc>
                <a:spcPct val="100000"/>
              </a:lnSpc>
              <a:spcBef>
                <a:spcPts val="0"/>
              </a:spcBef>
              <a:spcAft>
                <a:spcPts val="600"/>
              </a:spcAft>
              <a:buFontTx/>
              <a:buNone/>
              <a:defRPr sz="1400" b="0" i="0">
                <a:solidFill>
                  <a:srgbClr val="0C2D56"/>
                </a:solidFill>
                <a:latin typeface="Arial" panose="020B0604020202020204" pitchFamily="34" charset="0"/>
                <a:cs typeface="Arial" panose="020B0604020202020204" pitchFamily="34" charset="0"/>
              </a:defRPr>
            </a:lvl1pPr>
          </a:lstStyle>
          <a:p>
            <a:pPr lvl="0"/>
            <a:r>
              <a:rPr lang="en-GB" dirty="0"/>
              <a:t>Content </a:t>
            </a:r>
            <a:endParaRPr lang="en-US" dirty="0"/>
          </a:p>
        </p:txBody>
      </p:sp>
      <p:sp>
        <p:nvSpPr>
          <p:cNvPr id="9" name="Picture Placeholder 8">
            <a:extLst>
              <a:ext uri="{FF2B5EF4-FFF2-40B4-BE49-F238E27FC236}">
                <a16:creationId xmlns:a16="http://schemas.microsoft.com/office/drawing/2014/main" id="{C26225D5-E1EC-AADD-6806-6EA8758AE20C}"/>
              </a:ext>
            </a:extLst>
          </p:cNvPr>
          <p:cNvSpPr>
            <a:spLocks noGrp="1"/>
          </p:cNvSpPr>
          <p:nvPr>
            <p:ph type="pic" sz="quarter" idx="13"/>
          </p:nvPr>
        </p:nvSpPr>
        <p:spPr>
          <a:xfrm>
            <a:off x="6021858" y="2046288"/>
            <a:ext cx="5037138" cy="3822700"/>
          </a:xfrm>
          <a:prstGeom prst="rect">
            <a:avLst/>
          </a:prstGeom>
        </p:spPr>
        <p:txBody>
          <a:bodyPr/>
          <a:lstStyle>
            <a:lvl1pPr>
              <a:defRPr sz="1400">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2661722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Gree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FDBE60-9F47-0F8E-04D3-B0CA733D4AD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ext Placeholder 11">
            <a:extLst>
              <a:ext uri="{FF2B5EF4-FFF2-40B4-BE49-F238E27FC236}">
                <a16:creationId xmlns:a16="http://schemas.microsoft.com/office/drawing/2014/main" id="{56393BB3-B1FF-7024-3AAB-DDF9E93D8DE5}"/>
              </a:ext>
            </a:extLst>
          </p:cNvPr>
          <p:cNvSpPr>
            <a:spLocks noGrp="1"/>
          </p:cNvSpPr>
          <p:nvPr>
            <p:ph type="body" sz="quarter" idx="11" hasCustomPrompt="1"/>
          </p:nvPr>
        </p:nvSpPr>
        <p:spPr>
          <a:xfrm>
            <a:off x="715962" y="519887"/>
            <a:ext cx="8786383" cy="740501"/>
          </a:xfrm>
          <a:prstGeom prst="rect">
            <a:avLst/>
          </a:prstGeom>
        </p:spPr>
        <p:txBody>
          <a:bodyPr/>
          <a:lstStyle>
            <a:lvl1pPr marL="0" indent="0">
              <a:buFontTx/>
              <a:buNone/>
              <a:defRPr sz="3600" b="1" i="0">
                <a:solidFill>
                  <a:schemeClr val="bg1"/>
                </a:solidFill>
                <a:latin typeface="Arial" panose="020B0604020202020204" pitchFamily="34" charset="0"/>
                <a:cs typeface="Arial" panose="020B0604020202020204" pitchFamily="34" charset="0"/>
              </a:defRPr>
            </a:lvl1pPr>
          </a:lstStyle>
          <a:p>
            <a:pPr lvl="0"/>
            <a:r>
              <a:rPr lang="en-GB" dirty="0"/>
              <a:t>Page Title</a:t>
            </a:r>
          </a:p>
        </p:txBody>
      </p:sp>
      <p:sp>
        <p:nvSpPr>
          <p:cNvPr id="6" name="Text Placeholder 11">
            <a:extLst>
              <a:ext uri="{FF2B5EF4-FFF2-40B4-BE49-F238E27FC236}">
                <a16:creationId xmlns:a16="http://schemas.microsoft.com/office/drawing/2014/main" id="{F4935352-26D6-3C58-0BD9-00A6B6A9F5C3}"/>
              </a:ext>
            </a:extLst>
          </p:cNvPr>
          <p:cNvSpPr>
            <a:spLocks noGrp="1"/>
          </p:cNvSpPr>
          <p:nvPr>
            <p:ph type="body" sz="quarter" idx="12" hasCustomPrompt="1"/>
          </p:nvPr>
        </p:nvSpPr>
        <p:spPr>
          <a:xfrm>
            <a:off x="715964" y="2046215"/>
            <a:ext cx="4955788" cy="3823244"/>
          </a:xfrm>
          <a:prstGeom prst="rect">
            <a:avLst/>
          </a:prstGeom>
        </p:spPr>
        <p:txBody>
          <a:bodyPr/>
          <a:lstStyle>
            <a:lvl1pPr marL="0" indent="0">
              <a:lnSpc>
                <a:spcPct val="100000"/>
              </a:lnSpc>
              <a:spcBef>
                <a:spcPts val="0"/>
              </a:spcBef>
              <a:spcAft>
                <a:spcPts val="600"/>
              </a:spcAft>
              <a:buFontTx/>
              <a:buNone/>
              <a:defRPr sz="1400" b="0" i="0">
                <a:solidFill>
                  <a:srgbClr val="0C2D56"/>
                </a:solidFill>
                <a:latin typeface="Arial" panose="020B0604020202020204" pitchFamily="34" charset="0"/>
                <a:cs typeface="Arial" panose="020B0604020202020204" pitchFamily="34" charset="0"/>
              </a:defRPr>
            </a:lvl1pPr>
          </a:lstStyle>
          <a:p>
            <a:pPr lvl="0"/>
            <a:r>
              <a:rPr lang="en-GB" dirty="0"/>
              <a:t>Content </a:t>
            </a:r>
            <a:endParaRPr lang="en-US" dirty="0"/>
          </a:p>
        </p:txBody>
      </p:sp>
      <p:sp>
        <p:nvSpPr>
          <p:cNvPr id="7" name="Text Placeholder 11">
            <a:extLst>
              <a:ext uri="{FF2B5EF4-FFF2-40B4-BE49-F238E27FC236}">
                <a16:creationId xmlns:a16="http://schemas.microsoft.com/office/drawing/2014/main" id="{BDA37C99-6E30-8C8A-1686-955F80447359}"/>
              </a:ext>
            </a:extLst>
          </p:cNvPr>
          <p:cNvSpPr>
            <a:spLocks noGrp="1"/>
          </p:cNvSpPr>
          <p:nvPr>
            <p:ph type="body" sz="quarter" idx="13" hasCustomPrompt="1"/>
          </p:nvPr>
        </p:nvSpPr>
        <p:spPr>
          <a:xfrm>
            <a:off x="6017013" y="2046215"/>
            <a:ext cx="4955788" cy="3823244"/>
          </a:xfrm>
          <a:prstGeom prst="rect">
            <a:avLst/>
          </a:prstGeom>
        </p:spPr>
        <p:txBody>
          <a:bodyPr/>
          <a:lstStyle>
            <a:lvl1pPr marL="0" indent="0">
              <a:lnSpc>
                <a:spcPct val="100000"/>
              </a:lnSpc>
              <a:spcBef>
                <a:spcPts val="0"/>
              </a:spcBef>
              <a:spcAft>
                <a:spcPts val="600"/>
              </a:spcAft>
              <a:buFontTx/>
              <a:buNone/>
              <a:defRPr sz="1400" b="0" i="0">
                <a:solidFill>
                  <a:srgbClr val="0C2D56"/>
                </a:solidFill>
                <a:latin typeface="Arial" panose="020B0604020202020204" pitchFamily="34" charset="0"/>
                <a:cs typeface="Arial" panose="020B0604020202020204" pitchFamily="34" charset="0"/>
              </a:defRPr>
            </a:lvl1pPr>
          </a:lstStyle>
          <a:p>
            <a:pPr lvl="0"/>
            <a:r>
              <a:rPr lang="en-GB" dirty="0"/>
              <a:t>Content</a:t>
            </a:r>
            <a:endParaRPr lang="en-US" dirty="0"/>
          </a:p>
        </p:txBody>
      </p:sp>
    </p:spTree>
    <p:extLst>
      <p:ext uri="{BB962C8B-B14F-4D97-AF65-F5344CB8AC3E}">
        <p14:creationId xmlns:p14="http://schemas.microsoft.com/office/powerpoint/2010/main" val="2134383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White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F84FF5-D0F5-C2C9-BD79-A06D3E056CB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ext Placeholder 11">
            <a:extLst>
              <a:ext uri="{FF2B5EF4-FFF2-40B4-BE49-F238E27FC236}">
                <a16:creationId xmlns:a16="http://schemas.microsoft.com/office/drawing/2014/main" id="{288AFF02-1F60-E93E-DCA8-0BD20A6C7270}"/>
              </a:ext>
            </a:extLst>
          </p:cNvPr>
          <p:cNvSpPr>
            <a:spLocks noGrp="1"/>
          </p:cNvSpPr>
          <p:nvPr>
            <p:ph type="body" sz="quarter" idx="11" hasCustomPrompt="1"/>
          </p:nvPr>
        </p:nvSpPr>
        <p:spPr>
          <a:xfrm>
            <a:off x="715962" y="519887"/>
            <a:ext cx="8786383" cy="740501"/>
          </a:xfrm>
          <a:prstGeom prst="rect">
            <a:avLst/>
          </a:prstGeom>
        </p:spPr>
        <p:txBody>
          <a:bodyPr/>
          <a:lstStyle>
            <a:lvl1pPr marL="0" indent="0">
              <a:buFontTx/>
              <a:buNone/>
              <a:defRPr sz="3600" b="1" i="0">
                <a:solidFill>
                  <a:srgbClr val="3BAE9A"/>
                </a:solidFill>
                <a:latin typeface="Arial" panose="020B0604020202020204" pitchFamily="34" charset="0"/>
                <a:cs typeface="Arial" panose="020B0604020202020204" pitchFamily="34" charset="0"/>
              </a:defRPr>
            </a:lvl1pPr>
          </a:lstStyle>
          <a:p>
            <a:pPr lvl="0"/>
            <a:r>
              <a:rPr lang="en-GB" dirty="0"/>
              <a:t>Page Title</a:t>
            </a:r>
          </a:p>
        </p:txBody>
      </p:sp>
      <p:sp>
        <p:nvSpPr>
          <p:cNvPr id="6" name="Text Placeholder 11">
            <a:extLst>
              <a:ext uri="{FF2B5EF4-FFF2-40B4-BE49-F238E27FC236}">
                <a16:creationId xmlns:a16="http://schemas.microsoft.com/office/drawing/2014/main" id="{8DC6964F-0841-715B-EA27-DF71B6D0013F}"/>
              </a:ext>
            </a:extLst>
          </p:cNvPr>
          <p:cNvSpPr>
            <a:spLocks noGrp="1"/>
          </p:cNvSpPr>
          <p:nvPr>
            <p:ph type="body" sz="quarter" idx="12" hasCustomPrompt="1"/>
          </p:nvPr>
        </p:nvSpPr>
        <p:spPr>
          <a:xfrm>
            <a:off x="715964" y="2046215"/>
            <a:ext cx="4955788" cy="3823244"/>
          </a:xfrm>
          <a:prstGeom prst="rect">
            <a:avLst/>
          </a:prstGeom>
        </p:spPr>
        <p:txBody>
          <a:bodyPr/>
          <a:lstStyle>
            <a:lvl1pPr marL="0" indent="0">
              <a:lnSpc>
                <a:spcPct val="100000"/>
              </a:lnSpc>
              <a:spcBef>
                <a:spcPts val="0"/>
              </a:spcBef>
              <a:spcAft>
                <a:spcPts val="600"/>
              </a:spcAft>
              <a:buFontTx/>
              <a:buNone/>
              <a:defRPr sz="1400" b="0" i="0">
                <a:solidFill>
                  <a:schemeClr val="bg1"/>
                </a:solidFill>
                <a:latin typeface="Arial" panose="020B0604020202020204" pitchFamily="34" charset="0"/>
                <a:cs typeface="Arial" panose="020B0604020202020204" pitchFamily="34" charset="0"/>
              </a:defRPr>
            </a:lvl1pPr>
          </a:lstStyle>
          <a:p>
            <a:pPr lvl="0"/>
            <a:r>
              <a:rPr lang="en-GB" dirty="0"/>
              <a:t>Content </a:t>
            </a:r>
            <a:endParaRPr lang="en-US" dirty="0"/>
          </a:p>
        </p:txBody>
      </p:sp>
      <p:sp>
        <p:nvSpPr>
          <p:cNvPr id="7" name="Text Placeholder 11">
            <a:extLst>
              <a:ext uri="{FF2B5EF4-FFF2-40B4-BE49-F238E27FC236}">
                <a16:creationId xmlns:a16="http://schemas.microsoft.com/office/drawing/2014/main" id="{A6ADE320-5DD0-0184-2AE8-0BDFF5AFC94A}"/>
              </a:ext>
            </a:extLst>
          </p:cNvPr>
          <p:cNvSpPr>
            <a:spLocks noGrp="1"/>
          </p:cNvSpPr>
          <p:nvPr>
            <p:ph type="body" sz="quarter" idx="13" hasCustomPrompt="1"/>
          </p:nvPr>
        </p:nvSpPr>
        <p:spPr>
          <a:xfrm>
            <a:off x="6017013" y="2046215"/>
            <a:ext cx="4955788" cy="3823244"/>
          </a:xfrm>
          <a:prstGeom prst="rect">
            <a:avLst/>
          </a:prstGeom>
        </p:spPr>
        <p:txBody>
          <a:bodyPr/>
          <a:lstStyle>
            <a:lvl1pPr marL="213750" indent="-213750">
              <a:lnSpc>
                <a:spcPct val="100000"/>
              </a:lnSpc>
              <a:spcBef>
                <a:spcPts val="0"/>
              </a:spcBef>
              <a:spcAft>
                <a:spcPts val="600"/>
              </a:spcAft>
              <a:buClr>
                <a:srgbClr val="3BAE9A"/>
              </a:buClr>
              <a:buFont typeface="Wingdings" pitchFamily="2" charset="2"/>
              <a:buChar char="§"/>
              <a:defRPr sz="1400" b="0" i="0">
                <a:solidFill>
                  <a:schemeClr val="bg1"/>
                </a:solidFill>
                <a:latin typeface="Arial" panose="020B0604020202020204" pitchFamily="34" charset="0"/>
                <a:cs typeface="Arial" panose="020B0604020202020204" pitchFamily="34" charset="0"/>
              </a:defRPr>
            </a:lvl1pPr>
          </a:lstStyle>
          <a:p>
            <a:pPr lvl="0"/>
            <a:r>
              <a:rPr lang="en-GB" dirty="0"/>
              <a:t>Content</a:t>
            </a:r>
            <a:endParaRPr lang="en-US" dirty="0"/>
          </a:p>
        </p:txBody>
      </p:sp>
    </p:spTree>
    <p:extLst>
      <p:ext uri="{BB962C8B-B14F-4D97-AF65-F5344CB8AC3E}">
        <p14:creationId xmlns:p14="http://schemas.microsoft.com/office/powerpoint/2010/main" val="1998104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D867001-54D7-88E7-5DAE-C69CEFC0AE0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Text Placeholder 11">
            <a:extLst>
              <a:ext uri="{FF2B5EF4-FFF2-40B4-BE49-F238E27FC236}">
                <a16:creationId xmlns:a16="http://schemas.microsoft.com/office/drawing/2014/main" id="{99F109D2-D464-3EE3-BAFD-F81B8D4035DA}"/>
              </a:ext>
            </a:extLst>
          </p:cNvPr>
          <p:cNvSpPr>
            <a:spLocks noGrp="1"/>
          </p:cNvSpPr>
          <p:nvPr>
            <p:ph type="body" sz="quarter" idx="11" hasCustomPrompt="1"/>
          </p:nvPr>
        </p:nvSpPr>
        <p:spPr>
          <a:xfrm>
            <a:off x="715963" y="1298364"/>
            <a:ext cx="7402426" cy="735494"/>
          </a:xfrm>
          <a:prstGeom prst="rect">
            <a:avLst/>
          </a:prstGeom>
        </p:spPr>
        <p:txBody>
          <a:bodyPr/>
          <a:lstStyle>
            <a:lvl1pPr marL="0" indent="0">
              <a:buFontTx/>
              <a:buNone/>
              <a:defRPr sz="4400" b="1" i="0">
                <a:solidFill>
                  <a:srgbClr val="3BAE9A"/>
                </a:solidFill>
                <a:latin typeface="Arial" panose="020B0604020202020204" pitchFamily="34" charset="0"/>
                <a:cs typeface="Arial" panose="020B0604020202020204" pitchFamily="34" charset="0"/>
              </a:defRPr>
            </a:lvl1pPr>
          </a:lstStyle>
          <a:p>
            <a:pPr lvl="0"/>
            <a:r>
              <a:rPr lang="en-GB" dirty="0"/>
              <a:t>New Section Title</a:t>
            </a:r>
          </a:p>
        </p:txBody>
      </p:sp>
    </p:spTree>
    <p:extLst>
      <p:ext uri="{BB962C8B-B14F-4D97-AF65-F5344CB8AC3E}">
        <p14:creationId xmlns:p14="http://schemas.microsoft.com/office/powerpoint/2010/main" val="1746069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Whi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8FE354-0C35-506D-D20F-B4B7E3E2980F}"/>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789267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Nav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6D12A08-B8C1-4038-B569-4C6A840795A4}"/>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283257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CEA7F8-4060-7C35-F176-0E5D17E35292}"/>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74622659-0C35-5AC4-9E3F-ADC8FD8ED7EB}"/>
              </a:ext>
            </a:extLst>
          </p:cNvPr>
          <p:cNvPicPr>
            <a:picLocks noChangeAspect="1"/>
          </p:cNvPicPr>
          <p:nvPr userDrawn="1"/>
        </p:nvPicPr>
        <p:blipFill>
          <a:blip r:embed="rId3"/>
          <a:stretch>
            <a:fillRect/>
          </a:stretch>
        </p:blipFill>
        <p:spPr>
          <a:xfrm>
            <a:off x="449187" y="4320262"/>
            <a:ext cx="2667000" cy="2070100"/>
          </a:xfrm>
          <a:prstGeom prst="rect">
            <a:avLst/>
          </a:prstGeom>
        </p:spPr>
      </p:pic>
    </p:spTree>
    <p:extLst>
      <p:ext uri="{BB962C8B-B14F-4D97-AF65-F5344CB8AC3E}">
        <p14:creationId xmlns:p14="http://schemas.microsoft.com/office/powerpoint/2010/main" val="24420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84282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www.hiqa.ie/reports-and-publications/key-reports-investigations/advice-minister-health-inform-decision-making" TargetMode="External"/><Relationship Id="rId2" Type="http://schemas.openxmlformats.org/officeDocument/2006/relationships/hyperlink" Target="https://www.hiqa.ie/reports-and-publications/key-reports-investigations/review-governance-implantable-medical-devices" TargetMode="Externa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613E2E-6898-E85E-DC9E-6A72F56DF200}"/>
              </a:ext>
            </a:extLst>
          </p:cNvPr>
          <p:cNvSpPr>
            <a:spLocks noGrp="1"/>
          </p:cNvSpPr>
          <p:nvPr>
            <p:ph type="body" sz="quarter" idx="10"/>
          </p:nvPr>
        </p:nvSpPr>
        <p:spPr>
          <a:xfrm>
            <a:off x="523875" y="4378599"/>
            <a:ext cx="6451753" cy="399879"/>
          </a:xfrm>
        </p:spPr>
        <p:txBody>
          <a:bodyPr/>
          <a:lstStyle/>
          <a:p>
            <a:r>
              <a:rPr lang="en-US" dirty="0" smtClean="0">
                <a:latin typeface="Tahoma" panose="020B0604030504040204" pitchFamily="34" charset="0"/>
                <a:ea typeface="Tahoma" panose="020B0604030504040204" pitchFamily="34" charset="0"/>
                <a:cs typeface="Tahoma" panose="020B0604030504040204" pitchFamily="34" charset="0"/>
              </a:rPr>
              <a:t>Sean Egan, Director of Healthcare Regulation HIQA</a:t>
            </a:r>
          </a:p>
          <a:p>
            <a:r>
              <a:rPr lang="en-US" dirty="0" smtClean="0">
                <a:latin typeface="Tahoma" panose="020B0604030504040204" pitchFamily="34" charset="0"/>
                <a:ea typeface="Tahoma" panose="020B0604030504040204" pitchFamily="34" charset="0"/>
                <a:cs typeface="Tahoma" panose="020B0604030504040204" pitchFamily="34" charset="0"/>
              </a:rPr>
              <a:t>ERS Conference, Porto, Portugal - 23 </a:t>
            </a:r>
            <a:r>
              <a:rPr lang="en-US" dirty="0" smtClean="0">
                <a:latin typeface="Tahoma" panose="020B0604030504040204" pitchFamily="34" charset="0"/>
                <a:ea typeface="Tahoma" panose="020B0604030504040204" pitchFamily="34" charset="0"/>
                <a:cs typeface="Tahoma" panose="020B0604030504040204" pitchFamily="34" charset="0"/>
              </a:rPr>
              <a:t>October </a:t>
            </a:r>
            <a:r>
              <a:rPr lang="en-US" dirty="0">
                <a:latin typeface="Tahoma" panose="020B0604030504040204" pitchFamily="34" charset="0"/>
                <a:ea typeface="Tahoma" panose="020B0604030504040204" pitchFamily="34" charset="0"/>
                <a:cs typeface="Tahoma" panose="020B0604030504040204" pitchFamily="34" charset="0"/>
              </a:rPr>
              <a:t>2025</a:t>
            </a:r>
          </a:p>
        </p:txBody>
      </p:sp>
      <p:sp>
        <p:nvSpPr>
          <p:cNvPr id="3" name="Text Placeholder 2">
            <a:extLst>
              <a:ext uri="{FF2B5EF4-FFF2-40B4-BE49-F238E27FC236}">
                <a16:creationId xmlns:a16="http://schemas.microsoft.com/office/drawing/2014/main" id="{C1E27DEB-B887-3ABD-C51B-D90AE7CEC29A}"/>
              </a:ext>
            </a:extLst>
          </p:cNvPr>
          <p:cNvSpPr>
            <a:spLocks noGrp="1"/>
          </p:cNvSpPr>
          <p:nvPr>
            <p:ph type="body" sz="quarter" idx="11"/>
          </p:nvPr>
        </p:nvSpPr>
        <p:spPr>
          <a:xfrm>
            <a:off x="311586" y="1053147"/>
            <a:ext cx="9021803" cy="735494"/>
          </a:xfrm>
        </p:spPr>
        <p:txBody>
          <a:bodyPr/>
          <a:lstStyle/>
          <a:p>
            <a:r>
              <a:rPr lang="en-IE" dirty="0" smtClean="0">
                <a:latin typeface="Tahoma" panose="020B0604030504040204" pitchFamily="34" charset="0"/>
                <a:ea typeface="Tahoma" panose="020B0604030504040204" pitchFamily="34" charset="0"/>
                <a:cs typeface="Tahoma" panose="020B0604030504040204" pitchFamily="34" charset="0"/>
              </a:rPr>
              <a:t>Remaining relevant in a rapidly changing healthcare landscape</a:t>
            </a:r>
            <a:endParaRPr lang="en-IE" dirty="0">
              <a:latin typeface="Tahoma" panose="020B0604030504040204" pitchFamily="34" charset="0"/>
              <a:ea typeface="Tahoma" panose="020B0604030504040204" pitchFamily="34" charset="0"/>
              <a:cs typeface="Tahoma" panose="020B0604030504040204" pitchFamily="34" charset="0"/>
            </a:endParaRPr>
          </a:p>
          <a:p>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Text Placeholder 3">
            <a:extLst>
              <a:ext uri="{FF2B5EF4-FFF2-40B4-BE49-F238E27FC236}">
                <a16:creationId xmlns:a16="http://schemas.microsoft.com/office/drawing/2014/main" id="{7A261EB2-6075-078B-79EC-7429C0CEB483}"/>
              </a:ext>
            </a:extLst>
          </p:cNvPr>
          <p:cNvSpPr>
            <a:spLocks noGrp="1"/>
          </p:cNvSpPr>
          <p:nvPr>
            <p:ph type="body" sz="quarter" idx="12"/>
          </p:nvPr>
        </p:nvSpPr>
        <p:spPr>
          <a:xfrm>
            <a:off x="636050" y="2713324"/>
            <a:ext cx="7975753" cy="1777640"/>
          </a:xfrm>
        </p:spPr>
        <p:txBody>
          <a:bodyPr/>
          <a:lstStyle/>
          <a:p>
            <a:r>
              <a:rPr lang="en-IE" dirty="0" smtClean="0">
                <a:latin typeface="Tahoma" panose="020B0604030504040204" pitchFamily="34" charset="0"/>
                <a:ea typeface="Tahoma" panose="020B0604030504040204" pitchFamily="34" charset="0"/>
                <a:cs typeface="Tahoma" panose="020B0604030504040204" pitchFamily="34" charset="0"/>
              </a:rPr>
              <a:t>Perspectives from </a:t>
            </a:r>
            <a:r>
              <a:rPr lang="en-IE" dirty="0" smtClean="0">
                <a:latin typeface="Tahoma" panose="020B0604030504040204" pitchFamily="34" charset="0"/>
                <a:ea typeface="Tahoma" panose="020B0604030504040204" pitchFamily="34" charset="0"/>
                <a:cs typeface="Tahoma" panose="020B0604030504040204" pitchFamily="34" charset="0"/>
              </a:rPr>
              <a:t>HIQA - the </a:t>
            </a:r>
            <a:r>
              <a:rPr lang="en-IE" dirty="0" smtClean="0">
                <a:latin typeface="Tahoma" panose="020B0604030504040204" pitchFamily="34" charset="0"/>
                <a:ea typeface="Tahoma" panose="020B0604030504040204" pitchFamily="34" charset="0"/>
                <a:cs typeface="Tahoma" panose="020B0604030504040204" pitchFamily="34" charset="0"/>
              </a:rPr>
              <a:t>Irish Health and Social Care Systems Regulator</a:t>
            </a:r>
          </a:p>
          <a:p>
            <a:endParaRPr lang="en-IE" sz="800" dirty="0">
              <a:latin typeface="Tahoma" panose="020B0604030504040204" pitchFamily="34" charset="0"/>
              <a:ea typeface="Tahoma" panose="020B0604030504040204" pitchFamily="34" charset="0"/>
              <a:cs typeface="Tahoma" panose="020B0604030504040204" pitchFamily="34" charset="0"/>
            </a:endParaRPr>
          </a:p>
          <a:p>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 name="AutoShape 2" descr="https://euc-powerpoint.officeapps.live.com/pods/GetClipboardImage.ashx?Id=3da7a5db-5441-46f7-a6a5-fc3763b8288b&amp;DC=GEU7&amp;pkey=f4c95ef8-3ce0-4787-9b02-b580979efa6d&amp;wdwaccluster=GEU7"/>
          <p:cNvSpPr>
            <a:spLocks noChangeAspect="1" noChangeArrowheads="1"/>
          </p:cNvSpPr>
          <p:nvPr/>
        </p:nvSpPr>
        <p:spPr bwMode="auto">
          <a:xfrm>
            <a:off x="219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https://euc-powerpoint.officeapps.live.com/pods/GetClipboardImage.ashx?Id=3da7a5db-5441-46f7-a6a5-fc3763b8288b&amp;DC=GEU7&amp;pkey=f4c95ef8-3ce0-4787-9b02-b580979efa6d&amp;wdwaccluster=GEU7"/>
          <p:cNvSpPr>
            <a:spLocks noChangeAspect="1" noChangeArrowheads="1"/>
          </p:cNvSpPr>
          <p:nvPr/>
        </p:nvSpPr>
        <p:spPr bwMode="auto">
          <a:xfrm>
            <a:off x="3714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https://euc-powerpoint.officeapps.live.com/pods/GetClipboardImage.ashx?Id=3da7a5db-5441-46f7-a6a5-fc3763b8288b&amp;DC=GEU7&amp;pkey=f4c95ef8-3ce0-4787-9b02-b580979efa6d&amp;wdwaccluster=GEU7"/>
          <p:cNvSpPr>
            <a:spLocks noChangeAspect="1" noChangeArrowheads="1"/>
          </p:cNvSpPr>
          <p:nvPr/>
        </p:nvSpPr>
        <p:spPr bwMode="auto">
          <a:xfrm>
            <a:off x="5238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https://euc-powerpoint.officeapps.live.com/pods/GetClipboardImage.ashx?Id=ebb05f3b-18fd-4637-9c88-97b58ef971c3&amp;DC=GEU7&amp;pkey=83c4c0e1-fbd9-4273-946a-53eb6cc52b00&amp;wdwaccluster=GEU7"/>
          <p:cNvSpPr>
            <a:spLocks noChangeAspect="1" noChangeArrowheads="1"/>
          </p:cNvSpPr>
          <p:nvPr/>
        </p:nvSpPr>
        <p:spPr bwMode="auto">
          <a:xfrm>
            <a:off x="6762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84247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C1E27DEB-B887-3ABD-C51B-D90AE7CEC29A}"/>
              </a:ext>
            </a:extLst>
          </p:cNvPr>
          <p:cNvSpPr txBox="1">
            <a:spLocks/>
          </p:cNvSpPr>
          <p:nvPr/>
        </p:nvSpPr>
        <p:spPr>
          <a:xfrm>
            <a:off x="420996" y="2920687"/>
            <a:ext cx="7402426" cy="7354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000" dirty="0">
                <a:solidFill>
                  <a:schemeClr val="bg1"/>
                </a:solidFill>
                <a:latin typeface="Tahoma" panose="020B0604030504040204" pitchFamily="34" charset="0"/>
                <a:ea typeface="Tahoma" panose="020B0604030504040204" pitchFamily="34" charset="0"/>
                <a:cs typeface="Tahoma" panose="020B0604030504040204" pitchFamily="34" charset="0"/>
              </a:rPr>
              <a:t>Thank you</a:t>
            </a:r>
          </a:p>
        </p:txBody>
      </p:sp>
    </p:spTree>
    <p:extLst>
      <p:ext uri="{BB962C8B-B14F-4D97-AF65-F5344CB8AC3E}">
        <p14:creationId xmlns:p14="http://schemas.microsoft.com/office/powerpoint/2010/main" val="17090301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53688" y="0"/>
            <a:ext cx="11545022" cy="740501"/>
          </a:xfrm>
        </p:spPr>
        <p:txBody>
          <a:bodyPr/>
          <a:lstStyle/>
          <a:p>
            <a:r>
              <a:rPr lang="en-IE" sz="3200" dirty="0">
                <a:solidFill>
                  <a:prstClr val="white"/>
                </a:solidFill>
              </a:rPr>
              <a:t>HIQA is an independent statutory authority, </a:t>
            </a:r>
            <a:r>
              <a:rPr lang="en-IE" sz="3200" dirty="0" smtClean="0">
                <a:solidFill>
                  <a:prstClr val="white"/>
                </a:solidFill>
              </a:rPr>
              <a:t>          established </a:t>
            </a:r>
            <a:r>
              <a:rPr lang="en-IE" sz="3200" dirty="0">
                <a:solidFill>
                  <a:prstClr val="white"/>
                </a:solidFill>
              </a:rPr>
              <a:t>in 2007, to improve the safety and </a:t>
            </a:r>
            <a:r>
              <a:rPr lang="en-IE" sz="3200" dirty="0" smtClean="0">
                <a:solidFill>
                  <a:prstClr val="white"/>
                </a:solidFill>
              </a:rPr>
              <a:t>          quality </a:t>
            </a:r>
            <a:r>
              <a:rPr lang="en-IE" sz="3200" dirty="0" smtClean="0">
                <a:solidFill>
                  <a:prstClr val="white"/>
                </a:solidFill>
              </a:rPr>
              <a:t>of </a:t>
            </a:r>
            <a:r>
              <a:rPr lang="en-IE" sz="3200" dirty="0">
                <a:solidFill>
                  <a:prstClr val="white"/>
                </a:solidFill>
              </a:rPr>
              <a:t>health and social care </a:t>
            </a:r>
            <a:r>
              <a:rPr lang="en-IE" sz="3200" dirty="0" smtClean="0">
                <a:solidFill>
                  <a:prstClr val="white"/>
                </a:solidFill>
              </a:rPr>
              <a:t>services in Ireland</a:t>
            </a:r>
            <a:endParaRPr lang="en-IE" dirty="0"/>
          </a:p>
        </p:txBody>
      </p:sp>
      <p:sp>
        <p:nvSpPr>
          <p:cNvPr id="5" name="Content Placeholder 36"/>
          <p:cNvSpPr txBox="1">
            <a:spLocks/>
          </p:cNvSpPr>
          <p:nvPr/>
        </p:nvSpPr>
        <p:spPr>
          <a:xfrm>
            <a:off x="253688" y="1654171"/>
            <a:ext cx="6294595" cy="61555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2000" b="1" dirty="0" smtClean="0">
                <a:solidFill>
                  <a:srgbClr val="002060"/>
                </a:solidFill>
                <a:latin typeface="Arial" panose="020B0604020202020204" pitchFamily="34" charset="0"/>
                <a:cs typeface="Arial" panose="020B0604020202020204" pitchFamily="34" charset="0"/>
              </a:rPr>
              <a:t>Standards - </a:t>
            </a:r>
            <a:r>
              <a:rPr lang="en-IE" sz="2000" dirty="0" smtClean="0">
                <a:solidFill>
                  <a:srgbClr val="002060"/>
                </a:solidFill>
                <a:latin typeface="Arial" panose="020B0604020202020204" pitchFamily="34" charset="0"/>
                <a:cs typeface="Arial" panose="020B0604020202020204" pitchFamily="34" charset="0"/>
              </a:rPr>
              <a:t>We develop person-centred standards and guidance for health and social care services</a:t>
            </a:r>
            <a:r>
              <a:rPr lang="en-US" sz="2000" dirty="0" smtClean="0">
                <a:solidFill>
                  <a:srgbClr val="002060"/>
                </a:solidFill>
                <a:latin typeface="Arial" panose="020B0604020202020204" pitchFamily="34" charset="0"/>
                <a:cs typeface="Arial" panose="020B0604020202020204" pitchFamily="34" charset="0"/>
              </a:rPr>
              <a:t> </a:t>
            </a:r>
            <a:r>
              <a:rPr lang="en-US" sz="800" dirty="0" smtClean="0">
                <a:solidFill>
                  <a:srgbClr val="002060"/>
                </a:solidFill>
                <a:latin typeface="Arial" panose="020B0604020202020204" pitchFamily="34" charset="0"/>
                <a:cs typeface="Arial" panose="020B0604020202020204" pitchFamily="34" charset="0"/>
              </a:rPr>
              <a:t>	</a:t>
            </a:r>
            <a:endParaRPr lang="en-US" sz="800" dirty="0" smtClean="0">
              <a:solidFill>
                <a:srgbClr val="002060"/>
              </a:solidFill>
              <a:latin typeface="Arial" panose="020B0604020202020204" pitchFamily="34" charset="0"/>
              <a:ea typeface="Tahoma" panose="020B0604030504040204" pitchFamily="34" charset="0"/>
              <a:cs typeface="Arial" panose="020B0604020202020204" pitchFamily="34" charset="0"/>
            </a:endParaRPr>
          </a:p>
          <a:p>
            <a:r>
              <a:rPr lang="en-US" sz="2000" b="1" dirty="0" smtClean="0">
                <a:solidFill>
                  <a:srgbClr val="002060"/>
                </a:solidFill>
                <a:latin typeface="Arial" panose="020B0604020202020204" pitchFamily="34" charset="0"/>
                <a:ea typeface="Tahoma" panose="020B0604030504040204" pitchFamily="34" charset="0"/>
                <a:cs typeface="Arial" panose="020B0604020202020204" pitchFamily="34" charset="0"/>
              </a:rPr>
              <a:t>Regulation</a:t>
            </a:r>
            <a:r>
              <a:rPr lang="en-US" sz="2000" dirty="0" smtClean="0">
                <a:solidFill>
                  <a:srgbClr val="002060"/>
                </a:solidFill>
                <a:latin typeface="Arial" panose="020B0604020202020204" pitchFamily="34" charset="0"/>
                <a:ea typeface="Tahoma" panose="020B0604030504040204" pitchFamily="34" charset="0"/>
                <a:cs typeface="Arial" panose="020B0604020202020204" pitchFamily="34" charset="0"/>
              </a:rPr>
              <a:t> - We regulate residential services for older people, people with a disability and children’s special care units, as well as medical exposure to </a:t>
            </a:r>
            <a:r>
              <a:rPr lang="en-US" sz="2000" dirty="0" err="1" smtClean="0">
                <a:solidFill>
                  <a:srgbClr val="002060"/>
                </a:solidFill>
                <a:latin typeface="Arial" panose="020B0604020202020204" pitchFamily="34" charset="0"/>
                <a:ea typeface="Tahoma" panose="020B0604030504040204" pitchFamily="34" charset="0"/>
                <a:cs typeface="Arial" panose="020B0604020202020204" pitchFamily="34" charset="0"/>
              </a:rPr>
              <a:t>ionising</a:t>
            </a:r>
            <a:r>
              <a:rPr lang="en-US" sz="2000" dirty="0" smtClean="0">
                <a:solidFill>
                  <a:srgbClr val="002060"/>
                </a:solidFill>
                <a:latin typeface="Arial" panose="020B0604020202020204" pitchFamily="34" charset="0"/>
                <a:ea typeface="Tahoma" panose="020B0604030504040204" pitchFamily="34" charset="0"/>
                <a:cs typeface="Arial" panose="020B0604020202020204" pitchFamily="34" charset="0"/>
              </a:rPr>
              <a:t> radiation</a:t>
            </a:r>
            <a:endParaRPr lang="en-US" sz="800" dirty="0" smtClean="0">
              <a:solidFill>
                <a:srgbClr val="002060"/>
              </a:solidFill>
              <a:latin typeface="Arial" panose="020B0604020202020204" pitchFamily="34" charset="0"/>
              <a:ea typeface="Tahoma" panose="020B0604030504040204" pitchFamily="34" charset="0"/>
              <a:cs typeface="Arial" panose="020B0604020202020204" pitchFamily="34" charset="0"/>
            </a:endParaRPr>
          </a:p>
          <a:p>
            <a:r>
              <a:rPr lang="en-US" sz="2000" b="1" dirty="0" smtClean="0">
                <a:solidFill>
                  <a:srgbClr val="002060"/>
                </a:solidFill>
                <a:latin typeface="Arial" panose="020B0604020202020204" pitchFamily="34" charset="0"/>
                <a:ea typeface="Tahoma" panose="020B0604030504040204" pitchFamily="34" charset="0"/>
                <a:cs typeface="Arial" panose="020B0604020202020204" pitchFamily="34" charset="0"/>
              </a:rPr>
              <a:t>Monitoring </a:t>
            </a:r>
            <a:r>
              <a:rPr lang="en-US" sz="2000" dirty="0" smtClean="0">
                <a:solidFill>
                  <a:srgbClr val="002060"/>
                </a:solidFill>
                <a:latin typeface="Arial" panose="020B0604020202020204" pitchFamily="34" charset="0"/>
                <a:ea typeface="Tahoma" panose="020B0604030504040204" pitchFamily="34" charset="0"/>
                <a:cs typeface="Arial" panose="020B0604020202020204" pitchFamily="34" charset="0"/>
              </a:rPr>
              <a:t>- We monitor the quality and safety of health services, International Protection accommodation services and children’s social services</a:t>
            </a:r>
            <a:endParaRPr lang="en-IE" sz="800" dirty="0">
              <a:solidFill>
                <a:srgbClr val="002060"/>
              </a:solidFill>
              <a:latin typeface="Arial" panose="020B0604020202020204" pitchFamily="34" charset="0"/>
              <a:cs typeface="Arial" panose="020B0604020202020204" pitchFamily="34" charset="0"/>
            </a:endParaRPr>
          </a:p>
          <a:p>
            <a:r>
              <a:rPr lang="en-IE" sz="2000" b="1" dirty="0" smtClean="0">
                <a:solidFill>
                  <a:srgbClr val="002060"/>
                </a:solidFill>
                <a:latin typeface="Arial" panose="020B0604020202020204" pitchFamily="34" charset="0"/>
                <a:cs typeface="Arial" panose="020B0604020202020204" pitchFamily="34" charset="0"/>
              </a:rPr>
              <a:t>More recently </a:t>
            </a:r>
            <a:r>
              <a:rPr lang="en-IE" sz="2000" dirty="0" smtClean="0">
                <a:solidFill>
                  <a:srgbClr val="002060"/>
                </a:solidFill>
                <a:latin typeface="Arial" panose="020B0604020202020204" pitchFamily="34" charset="0"/>
                <a:cs typeface="Arial" panose="020B0604020202020204" pitchFamily="34" charset="0"/>
              </a:rPr>
              <a:t>– we have been asked to become the Competent Authority for the Healthcare Sector under the </a:t>
            </a:r>
            <a:r>
              <a:rPr lang="en-IE" sz="2000" b="1" dirty="0" smtClean="0">
                <a:solidFill>
                  <a:srgbClr val="002060"/>
                </a:solidFill>
                <a:latin typeface="Arial" panose="020B0604020202020204" pitchFamily="34" charset="0"/>
                <a:cs typeface="Arial" panose="020B0604020202020204" pitchFamily="34" charset="0"/>
              </a:rPr>
              <a:t>Critical Entities Resilience Directive</a:t>
            </a:r>
            <a:r>
              <a:rPr lang="en-IE" sz="2000" dirty="0" smtClean="0">
                <a:solidFill>
                  <a:srgbClr val="002060"/>
                </a:solidFill>
                <a:latin typeface="Arial" panose="020B0604020202020204" pitchFamily="34" charset="0"/>
                <a:cs typeface="Arial" panose="020B0604020202020204" pitchFamily="34" charset="0"/>
              </a:rPr>
              <a:t>, and have been asked to consider a similar role under </a:t>
            </a:r>
            <a:r>
              <a:rPr lang="en-IE" sz="2000" b="1" dirty="0" smtClean="0">
                <a:solidFill>
                  <a:srgbClr val="002060"/>
                </a:solidFill>
                <a:latin typeface="Arial" panose="020B0604020202020204" pitchFamily="34" charset="0"/>
                <a:cs typeface="Arial" panose="020B0604020202020204" pitchFamily="34" charset="0"/>
              </a:rPr>
              <a:t>NIS2 (Cybersecurity)</a:t>
            </a:r>
          </a:p>
          <a:p>
            <a:endParaRPr lang="en-IE" dirty="0"/>
          </a:p>
        </p:txBody>
      </p:sp>
      <p:sp>
        <p:nvSpPr>
          <p:cNvPr id="6" name="Content Placeholder 37"/>
          <p:cNvSpPr>
            <a:spLocks noGrp="1"/>
          </p:cNvSpPr>
          <p:nvPr>
            <p:ph type="body" sz="quarter" idx="13"/>
          </p:nvPr>
        </p:nvSpPr>
        <p:spPr>
          <a:xfrm>
            <a:off x="6548283" y="1654171"/>
            <a:ext cx="5545395" cy="3823244"/>
          </a:xfrm>
        </p:spPr>
        <p:txBody>
          <a:bodyPr/>
          <a:lstStyle/>
          <a:p>
            <a:r>
              <a:rPr lang="en-IE" sz="2000" b="1" dirty="0">
                <a:solidFill>
                  <a:srgbClr val="002060"/>
                </a:solidFill>
              </a:rPr>
              <a:t>Health Technology Assessment </a:t>
            </a:r>
            <a:r>
              <a:rPr lang="en-IE" sz="2000" dirty="0">
                <a:solidFill>
                  <a:srgbClr val="002060"/>
                </a:solidFill>
              </a:rPr>
              <a:t>- We evaluate the clinical and cost-effectiveness of health programmes, policies, medicines, medical equipment, diagnostic and surgical techniques, and health promotion and protection activities</a:t>
            </a:r>
            <a:endParaRPr lang="en-IE" sz="2000" dirty="0">
              <a:solidFill>
                <a:srgbClr val="002060"/>
              </a:solidFill>
              <a:ea typeface="Tahoma" panose="020B0604030504040204" pitchFamily="34" charset="0"/>
            </a:endParaRPr>
          </a:p>
          <a:p>
            <a:pPr lvl="0"/>
            <a:r>
              <a:rPr lang="en-US" sz="2000" b="1" dirty="0" smtClean="0">
                <a:solidFill>
                  <a:srgbClr val="002060"/>
                </a:solidFill>
                <a:latin typeface="Arial" panose="020B0604020202020204" pitchFamily="34" charset="0"/>
                <a:cs typeface="Arial" panose="020B0604020202020204" pitchFamily="34" charset="0"/>
              </a:rPr>
              <a:t>Health Information </a:t>
            </a:r>
            <a:r>
              <a:rPr lang="en-US" sz="2000" dirty="0" smtClean="0">
                <a:solidFill>
                  <a:srgbClr val="002060"/>
                </a:solidFill>
                <a:latin typeface="Arial" panose="020B0604020202020204" pitchFamily="34" charset="0"/>
                <a:cs typeface="Arial" panose="020B0604020202020204" pitchFamily="34" charset="0"/>
              </a:rPr>
              <a:t>- We </a:t>
            </a:r>
            <a:r>
              <a:rPr lang="en-US" sz="2000" dirty="0">
                <a:solidFill>
                  <a:srgbClr val="002060"/>
                </a:solidFill>
                <a:latin typeface="Arial" panose="020B0604020202020204" pitchFamily="34" charset="0"/>
                <a:cs typeface="Arial" panose="020B0604020202020204" pitchFamily="34" charset="0"/>
              </a:rPr>
              <a:t>aim to </a:t>
            </a:r>
            <a:r>
              <a:rPr lang="en-US" sz="2000" dirty="0" smtClean="0">
                <a:solidFill>
                  <a:srgbClr val="002060"/>
                </a:solidFill>
                <a:latin typeface="Arial" panose="020B0604020202020204" pitchFamily="34" charset="0"/>
                <a:cs typeface="Arial" panose="020B0604020202020204" pitchFamily="34" charset="0"/>
              </a:rPr>
              <a:t>develop a  </a:t>
            </a:r>
            <a:r>
              <a:rPr lang="en-US" sz="2000" dirty="0">
                <a:solidFill>
                  <a:srgbClr val="002060"/>
                </a:solidFill>
                <a:latin typeface="Arial" panose="020B0604020202020204" pitchFamily="34" charset="0"/>
                <a:cs typeface="Arial" panose="020B0604020202020204" pitchFamily="34" charset="0"/>
              </a:rPr>
              <a:t>consistent and </a:t>
            </a:r>
            <a:r>
              <a:rPr lang="en-US" sz="2000" dirty="0" err="1" smtClean="0">
                <a:solidFill>
                  <a:srgbClr val="002060"/>
                </a:solidFill>
                <a:latin typeface="Arial" panose="020B0604020202020204" pitchFamily="34" charset="0"/>
                <a:cs typeface="Arial" panose="020B0604020202020204" pitchFamily="34" charset="0"/>
              </a:rPr>
              <a:t>standardised</a:t>
            </a:r>
            <a:r>
              <a:rPr lang="en-US" sz="2000" dirty="0" smtClean="0">
                <a:solidFill>
                  <a:srgbClr val="002060"/>
                </a:solidFill>
                <a:latin typeface="Arial" panose="020B0604020202020204" pitchFamily="34" charset="0"/>
                <a:cs typeface="Arial" panose="020B0604020202020204" pitchFamily="34" charset="0"/>
              </a:rPr>
              <a:t> </a:t>
            </a:r>
            <a:r>
              <a:rPr lang="en-US" sz="2000" dirty="0">
                <a:solidFill>
                  <a:srgbClr val="002060"/>
                </a:solidFill>
                <a:latin typeface="Arial" panose="020B0604020202020204" pitchFamily="34" charset="0"/>
                <a:cs typeface="Arial" panose="020B0604020202020204" pitchFamily="34" charset="0"/>
              </a:rPr>
              <a:t>approach to </a:t>
            </a:r>
            <a:r>
              <a:rPr lang="en-US" sz="2000" dirty="0" smtClean="0">
                <a:solidFill>
                  <a:srgbClr val="002060"/>
                </a:solidFill>
                <a:latin typeface="Arial" panose="020B0604020202020204" pitchFamily="34" charset="0"/>
                <a:cs typeface="Arial" panose="020B0604020202020204" pitchFamily="34" charset="0"/>
              </a:rPr>
              <a:t>health and </a:t>
            </a:r>
            <a:r>
              <a:rPr lang="en-US" sz="2000" dirty="0">
                <a:solidFill>
                  <a:srgbClr val="002060"/>
                </a:solidFill>
                <a:latin typeface="Arial" panose="020B0604020202020204" pitchFamily="34" charset="0"/>
                <a:cs typeface="Arial" panose="020B0604020202020204" pitchFamily="34" charset="0"/>
              </a:rPr>
              <a:t>social care </a:t>
            </a:r>
            <a:r>
              <a:rPr lang="en-US" sz="2000" dirty="0" smtClean="0">
                <a:solidFill>
                  <a:srgbClr val="002060"/>
                </a:solidFill>
                <a:latin typeface="Arial" panose="020B0604020202020204" pitchFamily="34" charset="0"/>
                <a:cs typeface="Arial" panose="020B0604020202020204" pitchFamily="34" charset="0"/>
              </a:rPr>
              <a:t>information use, including </a:t>
            </a:r>
            <a:r>
              <a:rPr lang="en-US" sz="2000" dirty="0">
                <a:solidFill>
                  <a:srgbClr val="002060"/>
                </a:solidFill>
                <a:latin typeface="Arial" panose="020B0604020202020204" pitchFamily="34" charset="0"/>
                <a:cs typeface="Arial" panose="020B0604020202020204" pitchFamily="34" charset="0"/>
              </a:rPr>
              <a:t>in National Data </a:t>
            </a:r>
            <a:r>
              <a:rPr lang="en-US" sz="2000" dirty="0" smtClean="0">
                <a:solidFill>
                  <a:srgbClr val="002060"/>
                </a:solidFill>
                <a:latin typeface="Arial" panose="020B0604020202020204" pitchFamily="34" charset="0"/>
                <a:cs typeface="Arial" panose="020B0604020202020204" pitchFamily="34" charset="0"/>
              </a:rPr>
              <a:t>Collections </a:t>
            </a:r>
            <a:r>
              <a:rPr lang="en-US" sz="2000" dirty="0">
                <a:solidFill>
                  <a:srgbClr val="002060"/>
                </a:solidFill>
                <a:latin typeface="Arial" panose="020B0604020202020204" pitchFamily="34" charset="0"/>
                <a:cs typeface="Arial" panose="020B0604020202020204" pitchFamily="34" charset="0"/>
              </a:rPr>
              <a:t>and eHealth </a:t>
            </a:r>
            <a:r>
              <a:rPr lang="en-US" sz="2000" dirty="0" smtClean="0">
                <a:solidFill>
                  <a:srgbClr val="002060"/>
                </a:solidFill>
                <a:latin typeface="Arial" panose="020B0604020202020204" pitchFamily="34" charset="0"/>
                <a:cs typeface="Arial" panose="020B0604020202020204" pitchFamily="34" charset="0"/>
              </a:rPr>
              <a:t>services </a:t>
            </a:r>
            <a:r>
              <a:rPr lang="en-US" sz="2000" dirty="0">
                <a:solidFill>
                  <a:srgbClr val="002060"/>
                </a:solidFill>
                <a:latin typeface="Arial" panose="020B0604020202020204" pitchFamily="34" charset="0"/>
                <a:cs typeface="Arial" panose="020B0604020202020204" pitchFamily="34" charset="0"/>
              </a:rPr>
              <a:t>in </a:t>
            </a:r>
            <a:r>
              <a:rPr lang="en-US" sz="2000" dirty="0" smtClean="0">
                <a:solidFill>
                  <a:srgbClr val="002060"/>
                </a:solidFill>
                <a:latin typeface="Arial" panose="020B0604020202020204" pitchFamily="34" charset="0"/>
                <a:cs typeface="Arial" panose="020B0604020202020204" pitchFamily="34" charset="0"/>
              </a:rPr>
              <a:t>Ireland</a:t>
            </a:r>
          </a:p>
          <a:p>
            <a:pPr lvl="0"/>
            <a:r>
              <a:rPr lang="en-US" sz="2000" b="1" dirty="0" smtClean="0">
                <a:solidFill>
                  <a:srgbClr val="002060"/>
                </a:solidFill>
                <a:latin typeface="Arial" panose="020B0604020202020204" pitchFamily="34" charset="0"/>
                <a:cs typeface="Arial" panose="020B0604020202020204" pitchFamily="34" charset="0"/>
              </a:rPr>
              <a:t>Care Experience Surveys </a:t>
            </a:r>
            <a:r>
              <a:rPr lang="en-US" sz="2000" dirty="0" smtClean="0">
                <a:solidFill>
                  <a:srgbClr val="002060"/>
                </a:solidFill>
                <a:latin typeface="Arial" panose="020B0604020202020204" pitchFamily="34" charset="0"/>
                <a:cs typeface="Arial" panose="020B0604020202020204" pitchFamily="34" charset="0"/>
              </a:rPr>
              <a:t>-</a:t>
            </a:r>
          </a:p>
          <a:p>
            <a:pPr lvl="0"/>
            <a:r>
              <a:rPr lang="en-US" sz="2000" dirty="0" smtClean="0">
                <a:solidFill>
                  <a:srgbClr val="002060"/>
                </a:solidFill>
                <a:latin typeface="Arial" panose="020B0604020202020204" pitchFamily="34" charset="0"/>
                <a:cs typeface="Arial" panose="020B0604020202020204" pitchFamily="34" charset="0"/>
              </a:rPr>
              <a:t>We also carry out service-user experience surveys, including the National Inpatient Experience Survey </a:t>
            </a:r>
            <a:endParaRPr lang="en-IE" sz="2000" dirty="0" smtClean="0">
              <a:solidFill>
                <a:srgbClr val="002060"/>
              </a:solidFill>
              <a:latin typeface="Arial" panose="020B0604020202020204" pitchFamily="34" charset="0"/>
              <a:ea typeface="Tahoma" panose="020B0604030504040204" pitchFamily="34" charset="0"/>
              <a:cs typeface="Arial" panose="020B0604020202020204" pitchFamily="34" charset="0"/>
            </a:endParaRPr>
          </a:p>
          <a:p>
            <a:pPr lvl="0"/>
            <a:endParaRPr lang="en-US" sz="1800" dirty="0">
              <a:solidFill>
                <a:schemeClr val="tx1"/>
              </a:solidFill>
              <a:latin typeface="Arial" panose="020B0604020202020204" pitchFamily="34" charset="0"/>
              <a:cs typeface="Arial" panose="020B0604020202020204" pitchFamily="34" charset="0"/>
            </a:endParaRPr>
          </a:p>
          <a:p>
            <a:endParaRPr lang="en-IE" dirty="0"/>
          </a:p>
        </p:txBody>
      </p:sp>
    </p:spTree>
    <p:extLst>
      <p:ext uri="{BB962C8B-B14F-4D97-AF65-F5344CB8AC3E}">
        <p14:creationId xmlns:p14="http://schemas.microsoft.com/office/powerpoint/2010/main" val="14580357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89452" y="147483"/>
            <a:ext cx="10217509" cy="740501"/>
          </a:xfrm>
        </p:spPr>
        <p:txBody>
          <a:bodyPr/>
          <a:lstStyle/>
          <a:p>
            <a:r>
              <a:rPr lang="en-US" dirty="0">
                <a:ea typeface="Tahoma"/>
              </a:rPr>
              <a:t>Recent examples of key work we have done in healthcare monitoring and regulation</a:t>
            </a:r>
            <a:endParaRPr lang="en-US" dirty="0">
              <a:ea typeface="Tahoma" panose="020B0604030504040204" pitchFamily="34" charset="0"/>
            </a:endParaRPr>
          </a:p>
          <a:p>
            <a:endParaRPr lang="en-IE" dirty="0"/>
          </a:p>
        </p:txBody>
      </p:sp>
      <p:sp>
        <p:nvSpPr>
          <p:cNvPr id="3" name="Text Placeholder 2"/>
          <p:cNvSpPr>
            <a:spLocks noGrp="1"/>
          </p:cNvSpPr>
          <p:nvPr>
            <p:ph type="body" sz="quarter" idx="12"/>
          </p:nvPr>
        </p:nvSpPr>
        <p:spPr>
          <a:xfrm>
            <a:off x="420995" y="1662756"/>
            <a:ext cx="5350540" cy="4728211"/>
          </a:xfrm>
        </p:spPr>
        <p:txBody>
          <a:bodyPr/>
          <a:lstStyle/>
          <a:p>
            <a:r>
              <a:rPr lang="en-IE" sz="1600" dirty="0"/>
              <a:t>Review on governance of implantable medical devices at CHI, including use of non-CE marked springs in surgery at CHI at Temple Street </a:t>
            </a:r>
            <a:r>
              <a:rPr lang="en-US" sz="1600" dirty="0" smtClean="0">
                <a:latin typeface="Arial"/>
                <a:cs typeface="Arial"/>
                <a:hlinkClick r:id="rId2"/>
              </a:rPr>
              <a:t>Available to read here</a:t>
            </a:r>
            <a:r>
              <a:rPr lang="en-US" sz="1600" dirty="0" smtClean="0">
                <a:latin typeface="Arial"/>
                <a:cs typeface="Arial"/>
              </a:rPr>
              <a:t> </a:t>
            </a:r>
            <a:endParaRPr lang="en-US" sz="1600" dirty="0">
              <a:latin typeface="Arial"/>
              <a:cs typeface="Arial"/>
            </a:endParaRPr>
          </a:p>
          <a:p>
            <a:endParaRPr lang="en-IE" dirty="0"/>
          </a:p>
        </p:txBody>
      </p:sp>
      <p:sp>
        <p:nvSpPr>
          <p:cNvPr id="4" name="Text Placeholder 3"/>
          <p:cNvSpPr>
            <a:spLocks noGrp="1"/>
          </p:cNvSpPr>
          <p:nvPr>
            <p:ph type="body" sz="quarter" idx="13"/>
          </p:nvPr>
        </p:nvSpPr>
        <p:spPr>
          <a:xfrm>
            <a:off x="6223491" y="1662756"/>
            <a:ext cx="5417902" cy="4295591"/>
          </a:xfrm>
        </p:spPr>
        <p:txBody>
          <a:bodyPr/>
          <a:lstStyle/>
          <a:p>
            <a:r>
              <a:rPr lang="en-IE" sz="1600" dirty="0"/>
              <a:t>Advice to the Minister for Health to inform decision-making around the design and delivery of urgent and emergency healthcare services in the HSE Mid West region of Ireland  </a:t>
            </a:r>
            <a:r>
              <a:rPr lang="en-IE" sz="1600" dirty="0" smtClean="0">
                <a:hlinkClick r:id="rId3"/>
              </a:rPr>
              <a:t>Available to read here</a:t>
            </a:r>
            <a:r>
              <a:rPr lang="en-IE" sz="1600" dirty="0" smtClean="0"/>
              <a:t> </a:t>
            </a:r>
            <a:endParaRPr lang="en-IE" sz="1600" dirty="0"/>
          </a:p>
          <a:p>
            <a:endParaRPr lang="en-IE" dirty="0"/>
          </a:p>
        </p:txBody>
      </p:sp>
      <p:pic>
        <p:nvPicPr>
          <p:cNvPr id="6" name="Picture 5"/>
          <p:cNvPicPr/>
          <p:nvPr/>
        </p:nvPicPr>
        <p:blipFill rotWithShape="1">
          <a:blip r:embed="rId4"/>
          <a:srcRect l="10800" t="21168" r="37410" b="5718"/>
          <a:stretch/>
        </p:blipFill>
        <p:spPr bwMode="auto">
          <a:xfrm>
            <a:off x="738412" y="2632626"/>
            <a:ext cx="2967355" cy="2355850"/>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5"/>
          <a:srcRect l="5276" t="10694" r="35935" b="5943"/>
          <a:stretch/>
        </p:blipFill>
        <p:spPr bwMode="auto">
          <a:xfrm>
            <a:off x="2473703" y="3768743"/>
            <a:ext cx="3368040" cy="2686685"/>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6"/>
          <a:srcRect l="13009" t="18333" r="40966" b="8101"/>
          <a:stretch/>
        </p:blipFill>
        <p:spPr bwMode="auto">
          <a:xfrm>
            <a:off x="7210740" y="3035749"/>
            <a:ext cx="3196221" cy="28293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569374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29939-B9B7-3789-8797-77F3BD75CAB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ED1829D-257A-4410-3C1E-244E1BF47C5F}"/>
              </a:ext>
            </a:extLst>
          </p:cNvPr>
          <p:cNvSpPr>
            <a:spLocks noGrp="1"/>
          </p:cNvSpPr>
          <p:nvPr>
            <p:ph type="body" sz="quarter" idx="11"/>
          </p:nvPr>
        </p:nvSpPr>
        <p:spPr>
          <a:xfrm>
            <a:off x="489821" y="0"/>
            <a:ext cx="9686566" cy="740501"/>
          </a:xfrm>
        </p:spPr>
        <p:txBody>
          <a:bodyPr lIns="91440" tIns="45720" rIns="91440" bIns="45720" anchor="t"/>
          <a:lstStyle/>
          <a:p>
            <a:r>
              <a:rPr lang="en-US" dirty="0" smtClean="0">
                <a:ea typeface="Tahoma"/>
              </a:rPr>
              <a:t>The world we have come from – the evolution of conventional patient safety science since </a:t>
            </a:r>
            <a:r>
              <a:rPr lang="en-US" dirty="0" smtClean="0">
                <a:ea typeface="Tahoma"/>
              </a:rPr>
              <a:t>1999’s “To </a:t>
            </a:r>
            <a:r>
              <a:rPr lang="en-US" dirty="0" smtClean="0">
                <a:ea typeface="Tahoma"/>
              </a:rPr>
              <a:t>Err is Human” </a:t>
            </a:r>
            <a:endParaRPr lang="en-US" dirty="0">
              <a:ea typeface="Tahoma" panose="020B0604030504040204" pitchFamily="34" charset="0"/>
            </a:endParaRPr>
          </a:p>
        </p:txBody>
      </p:sp>
      <p:sp>
        <p:nvSpPr>
          <p:cNvPr id="4" name="Text Placeholder 2">
            <a:extLst>
              <a:ext uri="{FF2B5EF4-FFF2-40B4-BE49-F238E27FC236}">
                <a16:creationId xmlns:a16="http://schemas.microsoft.com/office/drawing/2014/main" id="{68CF30AF-2368-685F-F21A-C5736508C940}"/>
              </a:ext>
            </a:extLst>
          </p:cNvPr>
          <p:cNvSpPr>
            <a:spLocks noGrp="1"/>
          </p:cNvSpPr>
          <p:nvPr>
            <p:ph type="body" sz="quarter" idx="12"/>
          </p:nvPr>
        </p:nvSpPr>
        <p:spPr>
          <a:xfrm>
            <a:off x="489821" y="1611427"/>
            <a:ext cx="11072913" cy="3823244"/>
          </a:xfrm>
        </p:spPr>
        <p:txBody>
          <a:bodyPr lIns="91440" tIns="45720" rIns="91440" bIns="45720" anchor="t"/>
          <a:lstStyle/>
          <a:p>
            <a:pPr marL="285750" indent="-285750">
              <a:buFont typeface="Wingdings" panose="05000000000000000000" pitchFamily="2" charset="2"/>
              <a:buChar char="§"/>
            </a:pPr>
            <a:r>
              <a:rPr lang="en-US" sz="1800" dirty="0" smtClean="0"/>
              <a:t>Error in healthcare </a:t>
            </a:r>
            <a:r>
              <a:rPr lang="en-US" sz="1800" dirty="0" err="1" smtClean="0"/>
              <a:t>recognised</a:t>
            </a:r>
            <a:r>
              <a:rPr lang="en-US" sz="1800" dirty="0" smtClean="0"/>
              <a:t> as a </a:t>
            </a:r>
            <a:r>
              <a:rPr lang="en-US" sz="1800" u="sng" dirty="0" smtClean="0"/>
              <a:t>leading cause of patient harm</a:t>
            </a:r>
          </a:p>
          <a:p>
            <a:endParaRPr lang="en-US" sz="800" dirty="0"/>
          </a:p>
          <a:p>
            <a:pPr marL="285750" indent="-285750">
              <a:buFont typeface="Wingdings" panose="05000000000000000000" pitchFamily="2" charset="2"/>
              <a:buChar char="§"/>
            </a:pPr>
            <a:r>
              <a:rPr lang="en-US" sz="1800" dirty="0" smtClean="0"/>
              <a:t>Identification that in addition to ensuring that all staff are properly qualified, trained, and operate to acceptable professional standards (the domain of Healthcare Professional Regulators), patient safety can only be safeguarded if the </a:t>
            </a:r>
            <a:r>
              <a:rPr lang="en-US" sz="1800" u="sng" dirty="0" smtClean="0"/>
              <a:t>“system of care” </a:t>
            </a:r>
            <a:r>
              <a:rPr lang="en-US" sz="1800" dirty="0" smtClean="0"/>
              <a:t>within which these individuals work is also correctly designed, resourced and </a:t>
            </a:r>
            <a:r>
              <a:rPr lang="en-US" sz="1800" dirty="0" err="1" smtClean="0"/>
              <a:t>organised</a:t>
            </a:r>
            <a:r>
              <a:rPr lang="en-US" sz="1800" dirty="0" smtClean="0"/>
              <a:t> to promote safety </a:t>
            </a:r>
          </a:p>
          <a:p>
            <a:endParaRPr lang="en-US" sz="800" dirty="0" smtClean="0"/>
          </a:p>
          <a:p>
            <a:pPr marL="285750" indent="-285750">
              <a:buFont typeface="Wingdings" panose="05000000000000000000" pitchFamily="2" charset="2"/>
              <a:buChar char="§"/>
            </a:pPr>
            <a:r>
              <a:rPr lang="en-US" sz="1800" dirty="0" smtClean="0"/>
              <a:t>Taking a lead from other industries, focusing </a:t>
            </a:r>
            <a:r>
              <a:rPr lang="en-US" sz="1800" u="sng" dirty="0" smtClean="0"/>
              <a:t>on error as a means of potential learning </a:t>
            </a:r>
            <a:r>
              <a:rPr lang="en-US" sz="1800" dirty="0" smtClean="0"/>
              <a:t>– with the aim to improve reliability and safety in health services </a:t>
            </a:r>
            <a:r>
              <a:rPr lang="en-US" sz="1800" dirty="0" smtClean="0"/>
              <a:t>(</a:t>
            </a:r>
            <a:r>
              <a:rPr lang="en-US" sz="1800" dirty="0" smtClean="0"/>
              <a:t>Safety 1)</a:t>
            </a:r>
          </a:p>
          <a:p>
            <a:endParaRPr lang="en-US" sz="800" dirty="0" smtClean="0"/>
          </a:p>
          <a:p>
            <a:pPr marL="285750" indent="-285750">
              <a:buFont typeface="Wingdings" panose="05000000000000000000" pitchFamily="2" charset="2"/>
              <a:buChar char="§"/>
            </a:pPr>
            <a:r>
              <a:rPr lang="en-US" sz="1800" dirty="0" err="1" smtClean="0"/>
              <a:t>Recognising</a:t>
            </a:r>
            <a:r>
              <a:rPr lang="en-US" sz="1800" dirty="0" smtClean="0"/>
              <a:t> that health services are a </a:t>
            </a:r>
            <a:r>
              <a:rPr lang="en-US" sz="1800" u="sng" dirty="0" smtClean="0"/>
              <a:t>complex sociotechnical environment </a:t>
            </a:r>
            <a:r>
              <a:rPr lang="en-US" sz="1800" dirty="0" smtClean="0"/>
              <a:t>which make them different from other “higher risk” industries, and which therefore require more nuance in the promotion of safety (Safety 2)</a:t>
            </a:r>
          </a:p>
          <a:p>
            <a:endParaRPr lang="en-US" sz="800" dirty="0" smtClean="0"/>
          </a:p>
          <a:p>
            <a:pPr marL="285750" indent="-285750">
              <a:buFont typeface="Wingdings" panose="05000000000000000000" pitchFamily="2" charset="2"/>
              <a:buChar char="§"/>
            </a:pPr>
            <a:r>
              <a:rPr lang="en-US" sz="1800" dirty="0" smtClean="0"/>
              <a:t>Recognition of the critical role for good system planning, and effective leadership, governance and management </a:t>
            </a:r>
            <a:r>
              <a:rPr lang="en-US" sz="1800" dirty="0" smtClean="0"/>
              <a:t>to</a:t>
            </a:r>
            <a:r>
              <a:rPr lang="en-US" sz="1800" dirty="0" smtClean="0"/>
              <a:t> promote </a:t>
            </a:r>
            <a:r>
              <a:rPr lang="en-US" sz="1800" dirty="0" smtClean="0"/>
              <a:t>safe and effective care – with a role for </a:t>
            </a:r>
            <a:r>
              <a:rPr lang="en-US" sz="1800" u="sng" dirty="0" smtClean="0"/>
              <a:t>Healthcare Systems Regulators </a:t>
            </a:r>
            <a:r>
              <a:rPr lang="en-US" sz="1800" dirty="0" smtClean="0"/>
              <a:t>such as HIQA to provide independent scrutiny of </a:t>
            </a:r>
            <a:r>
              <a:rPr lang="en-US" sz="1800" dirty="0" smtClean="0"/>
              <a:t>services</a:t>
            </a:r>
            <a:endParaRPr lang="en-US" sz="1800" dirty="0"/>
          </a:p>
        </p:txBody>
      </p:sp>
    </p:spTree>
    <p:extLst>
      <p:ext uri="{BB962C8B-B14F-4D97-AF65-F5344CB8AC3E}">
        <p14:creationId xmlns:p14="http://schemas.microsoft.com/office/powerpoint/2010/main" val="30311586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37304" y="224919"/>
            <a:ext cx="8786383" cy="740501"/>
          </a:xfrm>
        </p:spPr>
        <p:txBody>
          <a:bodyPr/>
          <a:lstStyle/>
          <a:p>
            <a:r>
              <a:rPr lang="en-IE" dirty="0" smtClean="0"/>
              <a:t>An evolving world, and finding our place within it</a:t>
            </a:r>
            <a:endParaRPr lang="en-IE" dirty="0"/>
          </a:p>
        </p:txBody>
      </p:sp>
      <p:sp>
        <p:nvSpPr>
          <p:cNvPr id="3" name="Text Placeholder 2"/>
          <p:cNvSpPr>
            <a:spLocks noGrp="1"/>
          </p:cNvSpPr>
          <p:nvPr>
            <p:ph type="body" sz="quarter" idx="12"/>
          </p:nvPr>
        </p:nvSpPr>
        <p:spPr>
          <a:xfrm>
            <a:off x="637304" y="1859403"/>
            <a:ext cx="4955788" cy="3823244"/>
          </a:xfrm>
        </p:spPr>
        <p:txBody>
          <a:bodyPr/>
          <a:lstStyle/>
          <a:p>
            <a:r>
              <a:rPr lang="en-IE" sz="2000" b="1" dirty="0" smtClean="0"/>
              <a:t>Familiar challenges – that are growing in magnitude</a:t>
            </a:r>
          </a:p>
          <a:p>
            <a:pPr marL="342900" indent="-342900">
              <a:buFont typeface="Arial" panose="020B0604020202020204" pitchFamily="34" charset="0"/>
              <a:buChar char="•"/>
            </a:pPr>
            <a:r>
              <a:rPr lang="en-IE" sz="2000" dirty="0" smtClean="0"/>
              <a:t>Healthcare staffing deficits</a:t>
            </a:r>
          </a:p>
          <a:p>
            <a:pPr marL="342900" indent="-342900">
              <a:buFont typeface="Arial" panose="020B0604020202020204" pitchFamily="34" charset="0"/>
              <a:buChar char="•"/>
            </a:pPr>
            <a:r>
              <a:rPr lang="en-IE" sz="2000" dirty="0" smtClean="0"/>
              <a:t>Population demographics – growing, aging populations</a:t>
            </a:r>
          </a:p>
          <a:p>
            <a:pPr marL="342900" indent="-342900">
              <a:buFont typeface="Arial" panose="020B0604020202020204" pitchFamily="34" charset="0"/>
              <a:buChar char="•"/>
            </a:pPr>
            <a:r>
              <a:rPr lang="en-IE" sz="2000" dirty="0" smtClean="0"/>
              <a:t>Increasing chronic disease – and a desire to try and provide more healthcare in lower complexity settings</a:t>
            </a:r>
          </a:p>
          <a:p>
            <a:pPr marL="342900" indent="-342900">
              <a:buFont typeface="Arial" panose="020B0604020202020204" pitchFamily="34" charset="0"/>
              <a:buChar char="•"/>
            </a:pPr>
            <a:r>
              <a:rPr lang="en-IE" sz="2000" dirty="0" smtClean="0"/>
              <a:t>The mismatch between healthcare innovation, public expectations around availability, and the ability for health systems to pay</a:t>
            </a:r>
          </a:p>
          <a:p>
            <a:pPr marL="342900" indent="-342900">
              <a:buFont typeface="Arial" panose="020B0604020202020204" pitchFamily="34" charset="0"/>
              <a:buChar char="•"/>
            </a:pPr>
            <a:endParaRPr lang="en-IE" sz="2000" dirty="0" smtClean="0"/>
          </a:p>
          <a:p>
            <a:pPr marL="342900" indent="-342900">
              <a:buFont typeface="Arial" panose="020B0604020202020204" pitchFamily="34" charset="0"/>
              <a:buChar char="•"/>
            </a:pPr>
            <a:endParaRPr lang="en-IE" sz="2000" b="1" dirty="0" smtClean="0"/>
          </a:p>
          <a:p>
            <a:pPr marL="342900" indent="-342900">
              <a:buFont typeface="Arial" panose="020B0604020202020204" pitchFamily="34" charset="0"/>
              <a:buChar char="•"/>
            </a:pPr>
            <a:endParaRPr lang="en-IE" sz="2000" b="1" dirty="0" smtClean="0"/>
          </a:p>
          <a:p>
            <a:endParaRPr lang="en-IE" dirty="0"/>
          </a:p>
          <a:p>
            <a:endParaRPr lang="en-IE" dirty="0"/>
          </a:p>
        </p:txBody>
      </p:sp>
      <p:sp>
        <p:nvSpPr>
          <p:cNvPr id="4" name="Text Placeholder 3"/>
          <p:cNvSpPr>
            <a:spLocks noGrp="1"/>
          </p:cNvSpPr>
          <p:nvPr>
            <p:ph type="body" sz="quarter" idx="13"/>
          </p:nvPr>
        </p:nvSpPr>
        <p:spPr>
          <a:xfrm>
            <a:off x="6076007" y="1859403"/>
            <a:ext cx="4955788" cy="3911733"/>
          </a:xfrm>
        </p:spPr>
        <p:txBody>
          <a:bodyPr/>
          <a:lstStyle/>
          <a:p>
            <a:r>
              <a:rPr lang="en-IE" sz="2000" b="1" dirty="0" smtClean="0"/>
              <a:t>Newer additional challenges that also need to be navigated</a:t>
            </a:r>
          </a:p>
          <a:p>
            <a:pPr marL="342900" indent="-342900">
              <a:buFont typeface="Arial" panose="020B0604020202020204" pitchFamily="34" charset="0"/>
              <a:buChar char="•"/>
            </a:pPr>
            <a:r>
              <a:rPr lang="en-IE" sz="2000" dirty="0" smtClean="0"/>
              <a:t>Use </a:t>
            </a:r>
            <a:r>
              <a:rPr lang="en-IE" sz="2000" dirty="0"/>
              <a:t>of AI </a:t>
            </a:r>
            <a:endParaRPr lang="en-IE" sz="2000" dirty="0" smtClean="0"/>
          </a:p>
          <a:p>
            <a:pPr marL="342900" indent="-342900">
              <a:buFont typeface="Arial" panose="020B0604020202020204" pitchFamily="34" charset="0"/>
              <a:buChar char="•"/>
            </a:pPr>
            <a:r>
              <a:rPr lang="en-IE" sz="2000" dirty="0" smtClean="0"/>
              <a:t>Geopolitical risks – and associated security requirements and economic impacts</a:t>
            </a:r>
          </a:p>
          <a:p>
            <a:pPr marL="342900" indent="-342900">
              <a:buFont typeface="Arial" panose="020B0604020202020204" pitchFamily="34" charset="0"/>
              <a:buChar char="•"/>
            </a:pPr>
            <a:r>
              <a:rPr lang="en-IE" sz="2000" dirty="0" smtClean="0"/>
              <a:t>Cybersecurity</a:t>
            </a:r>
          </a:p>
          <a:p>
            <a:pPr marL="342900" indent="-342900">
              <a:buFont typeface="Arial" panose="020B0604020202020204" pitchFamily="34" charset="0"/>
              <a:buChar char="•"/>
            </a:pPr>
            <a:r>
              <a:rPr lang="en-IE" sz="2000" dirty="0" smtClean="0"/>
              <a:t>Migration</a:t>
            </a:r>
          </a:p>
          <a:p>
            <a:pPr marL="342900" indent="-342900">
              <a:buFont typeface="Arial" panose="020B0604020202020204" pitchFamily="34" charset="0"/>
              <a:buChar char="•"/>
            </a:pPr>
            <a:r>
              <a:rPr lang="en-IE" sz="2000" dirty="0" smtClean="0"/>
              <a:t>The growing impact of climate change</a:t>
            </a:r>
            <a:endParaRPr lang="en-IE" sz="2000" dirty="0"/>
          </a:p>
        </p:txBody>
      </p:sp>
    </p:spTree>
    <p:extLst>
      <p:ext uri="{BB962C8B-B14F-4D97-AF65-F5344CB8AC3E}">
        <p14:creationId xmlns:p14="http://schemas.microsoft.com/office/powerpoint/2010/main" val="25226019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29939-B9B7-3789-8797-77F3BD75CAB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ED1829D-257A-4410-3C1E-244E1BF47C5F}"/>
              </a:ext>
            </a:extLst>
          </p:cNvPr>
          <p:cNvSpPr>
            <a:spLocks noGrp="1"/>
          </p:cNvSpPr>
          <p:nvPr>
            <p:ph type="body" sz="quarter" idx="11"/>
          </p:nvPr>
        </p:nvSpPr>
        <p:spPr>
          <a:xfrm>
            <a:off x="489821" y="137652"/>
            <a:ext cx="9627573" cy="740501"/>
          </a:xfrm>
        </p:spPr>
        <p:txBody>
          <a:bodyPr lIns="91440" tIns="45720" rIns="91440" bIns="45720" anchor="t"/>
          <a:lstStyle/>
          <a:p>
            <a:r>
              <a:rPr lang="en-US" dirty="0" smtClean="0">
                <a:ea typeface="Tahoma"/>
              </a:rPr>
              <a:t>How </a:t>
            </a:r>
            <a:r>
              <a:rPr lang="en-US" dirty="0" smtClean="0">
                <a:ea typeface="Tahoma"/>
              </a:rPr>
              <a:t>might this </a:t>
            </a:r>
            <a:r>
              <a:rPr lang="en-US" dirty="0" smtClean="0">
                <a:ea typeface="Tahoma"/>
              </a:rPr>
              <a:t>changing </a:t>
            </a:r>
            <a:r>
              <a:rPr lang="en-US" dirty="0" smtClean="0">
                <a:ea typeface="Tahoma"/>
              </a:rPr>
              <a:t>world impact upon healthcare systems regulators?</a:t>
            </a:r>
            <a:endParaRPr lang="en-US" dirty="0">
              <a:ea typeface="Tahoma" panose="020B0604030504040204" pitchFamily="34" charset="0"/>
            </a:endParaRPr>
          </a:p>
        </p:txBody>
      </p:sp>
      <p:sp>
        <p:nvSpPr>
          <p:cNvPr id="4" name="Text Placeholder 2">
            <a:extLst>
              <a:ext uri="{FF2B5EF4-FFF2-40B4-BE49-F238E27FC236}">
                <a16:creationId xmlns:a16="http://schemas.microsoft.com/office/drawing/2014/main" id="{68CF30AF-2368-685F-F21A-C5736508C940}"/>
              </a:ext>
            </a:extLst>
          </p:cNvPr>
          <p:cNvSpPr>
            <a:spLocks noGrp="1"/>
          </p:cNvSpPr>
          <p:nvPr>
            <p:ph type="body" sz="quarter" idx="12"/>
          </p:nvPr>
        </p:nvSpPr>
        <p:spPr>
          <a:xfrm>
            <a:off x="489821" y="1611426"/>
            <a:ext cx="11072913" cy="3823244"/>
          </a:xfrm>
        </p:spPr>
        <p:txBody>
          <a:bodyPr lIns="91440" tIns="45720" rIns="91440" bIns="45720" anchor="t"/>
          <a:lstStyle/>
          <a:p>
            <a:pPr marL="285750" indent="-285750">
              <a:buFont typeface="Wingdings" panose="05000000000000000000" pitchFamily="2" charset="2"/>
              <a:buChar char="§"/>
            </a:pPr>
            <a:r>
              <a:rPr lang="en-US" sz="1800" dirty="0" smtClean="0"/>
              <a:t>Management of the nexus of issues outlined requires a strong approach from a policy perspective – big problems require big solutions</a:t>
            </a:r>
          </a:p>
          <a:p>
            <a:endParaRPr lang="en-US" sz="800" dirty="0" smtClean="0"/>
          </a:p>
          <a:p>
            <a:pPr marL="285750" indent="-285750">
              <a:buFont typeface="Wingdings" panose="05000000000000000000" pitchFamily="2" charset="2"/>
              <a:buChar char="§"/>
            </a:pPr>
            <a:r>
              <a:rPr lang="en-US" sz="1800" dirty="0" smtClean="0"/>
              <a:t>European legislation is driving change in a number of key areas of change – CER, NIS2, AI - with Healthcar</a:t>
            </a:r>
            <a:r>
              <a:rPr lang="en-US" sz="1800" dirty="0" smtClean="0"/>
              <a:t>e being a key sector</a:t>
            </a:r>
          </a:p>
          <a:p>
            <a:endParaRPr lang="en-US" sz="800" dirty="0" smtClean="0"/>
          </a:p>
          <a:p>
            <a:pPr marL="285750" indent="-285750">
              <a:buFont typeface="Wingdings" panose="05000000000000000000" pitchFamily="2" charset="2"/>
              <a:buChar char="§"/>
            </a:pPr>
            <a:r>
              <a:rPr lang="en-US" sz="1800" dirty="0" smtClean="0"/>
              <a:t>Using pre-existing h</a:t>
            </a:r>
            <a:r>
              <a:rPr lang="en-US" sz="1800" dirty="0" smtClean="0"/>
              <a:t>ealthcare systems regulators to provide subject matter expertise in realizing the regulatory aim of these areas of legislation in the health setting has merit </a:t>
            </a:r>
            <a:r>
              <a:rPr lang="en-US" sz="1800" dirty="0" smtClean="0"/>
              <a:t>given our sectoral experience</a:t>
            </a:r>
          </a:p>
          <a:p>
            <a:endParaRPr lang="en-US" sz="800" dirty="0" smtClean="0"/>
          </a:p>
          <a:p>
            <a:pPr marL="285750" indent="-285750">
              <a:buFont typeface="Wingdings" panose="05000000000000000000" pitchFamily="2" charset="2"/>
              <a:buChar char="§"/>
            </a:pPr>
            <a:r>
              <a:rPr lang="en-US" sz="1800" dirty="0" smtClean="0"/>
              <a:t>The EU AI Act – Important early legislation in this field – especially in applying protections against introduction of unsafe technologies – less clear in how it will fully promote system safety in the complex sociotechnical environment of healthcare – working to ensure proper governance in health systems beyond what the AI Act requires is key</a:t>
            </a:r>
          </a:p>
          <a:p>
            <a:endParaRPr lang="en-US" sz="800" dirty="0" smtClean="0"/>
          </a:p>
          <a:p>
            <a:pPr marL="285750" indent="-285750">
              <a:buFont typeface="Wingdings" panose="05000000000000000000" pitchFamily="2" charset="2"/>
              <a:buChar char="§"/>
            </a:pPr>
            <a:r>
              <a:rPr lang="en-US" sz="1800" dirty="0" smtClean="0"/>
              <a:t>All of these areas are “Non-traditional” for individuals and agencies who emerged from the Patient Safety </a:t>
            </a:r>
            <a:r>
              <a:rPr lang="en-US" sz="1800" dirty="0" smtClean="0"/>
              <a:t>Science </a:t>
            </a:r>
            <a:r>
              <a:rPr lang="en-US" sz="1800" dirty="0" smtClean="0"/>
              <a:t>expansion of the early 2000’s – </a:t>
            </a:r>
            <a:r>
              <a:rPr lang="en-US" sz="1800" b="1" dirty="0" smtClean="0"/>
              <a:t>Do we embrace these new potential roles or wait for others – who may not understand the healthcare context?</a:t>
            </a:r>
            <a:endParaRPr lang="en-US" sz="1800" b="1" dirty="0"/>
          </a:p>
        </p:txBody>
      </p:sp>
    </p:spTree>
    <p:extLst>
      <p:ext uri="{BB962C8B-B14F-4D97-AF65-F5344CB8AC3E}">
        <p14:creationId xmlns:p14="http://schemas.microsoft.com/office/powerpoint/2010/main" val="31191715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29939-B9B7-3789-8797-77F3BD75CAB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ED1829D-257A-4410-3C1E-244E1BF47C5F}"/>
              </a:ext>
            </a:extLst>
          </p:cNvPr>
          <p:cNvSpPr>
            <a:spLocks noGrp="1"/>
          </p:cNvSpPr>
          <p:nvPr>
            <p:ph type="body" sz="quarter" idx="11"/>
          </p:nvPr>
        </p:nvSpPr>
        <p:spPr>
          <a:xfrm>
            <a:off x="489821" y="206477"/>
            <a:ext cx="9627573" cy="740501"/>
          </a:xfrm>
        </p:spPr>
        <p:txBody>
          <a:bodyPr lIns="91440" tIns="45720" rIns="91440" bIns="45720" anchor="t"/>
          <a:lstStyle/>
          <a:p>
            <a:r>
              <a:rPr lang="en-US" dirty="0" smtClean="0">
                <a:ea typeface="Tahoma"/>
              </a:rPr>
              <a:t>How might we add value in this new world</a:t>
            </a:r>
            <a:r>
              <a:rPr lang="en-US" dirty="0" smtClean="0">
                <a:ea typeface="Tahoma"/>
              </a:rPr>
              <a:t>?</a:t>
            </a:r>
            <a:endParaRPr lang="en-US" dirty="0">
              <a:ea typeface="Tahoma" panose="020B0604030504040204" pitchFamily="34" charset="0"/>
            </a:endParaRPr>
          </a:p>
        </p:txBody>
      </p:sp>
      <p:sp>
        <p:nvSpPr>
          <p:cNvPr id="4" name="Text Placeholder 2">
            <a:extLst>
              <a:ext uri="{FF2B5EF4-FFF2-40B4-BE49-F238E27FC236}">
                <a16:creationId xmlns:a16="http://schemas.microsoft.com/office/drawing/2014/main" id="{68CF30AF-2368-685F-F21A-C5736508C940}"/>
              </a:ext>
            </a:extLst>
          </p:cNvPr>
          <p:cNvSpPr>
            <a:spLocks noGrp="1"/>
          </p:cNvSpPr>
          <p:nvPr>
            <p:ph type="body" sz="quarter" idx="12"/>
          </p:nvPr>
        </p:nvSpPr>
        <p:spPr>
          <a:xfrm>
            <a:off x="489821" y="1611426"/>
            <a:ext cx="11072913" cy="3823244"/>
          </a:xfrm>
        </p:spPr>
        <p:txBody>
          <a:bodyPr lIns="91440" tIns="45720" rIns="91440" bIns="45720" anchor="t"/>
          <a:lstStyle/>
          <a:p>
            <a:pPr marL="285750" indent="-285750">
              <a:buFont typeface="Wingdings" panose="05000000000000000000" pitchFamily="2" charset="2"/>
              <a:buChar char="§"/>
            </a:pPr>
            <a:r>
              <a:rPr lang="en-US" sz="1800" dirty="0" smtClean="0"/>
              <a:t>We have experience in the objective and independent evaluation of healthcare systems safety and performance</a:t>
            </a:r>
          </a:p>
          <a:p>
            <a:endParaRPr lang="en-US" sz="800" dirty="0" smtClean="0"/>
          </a:p>
          <a:p>
            <a:pPr marL="285750" indent="-285750">
              <a:buFont typeface="Wingdings" panose="05000000000000000000" pitchFamily="2" charset="2"/>
              <a:buChar char="§"/>
            </a:pPr>
            <a:r>
              <a:rPr lang="en-US" sz="1800" dirty="0" smtClean="0"/>
              <a:t>We are a trusted voice, and have a competence in both system surveillance, and communication on performance</a:t>
            </a:r>
          </a:p>
          <a:p>
            <a:endParaRPr lang="en-US" sz="800" dirty="0" smtClean="0"/>
          </a:p>
          <a:p>
            <a:pPr marL="285750" indent="-285750">
              <a:buFont typeface="Wingdings" panose="05000000000000000000" pitchFamily="2" charset="2"/>
              <a:buChar char="§"/>
            </a:pPr>
            <a:r>
              <a:rPr lang="en-US" sz="1800" dirty="0" smtClean="0"/>
              <a:t>These new areas of risk are not independent of those areas of focus we already assess – indeed they are or will become core parts of healthcare delivery</a:t>
            </a:r>
            <a:endParaRPr lang="en-US" sz="1800" dirty="0"/>
          </a:p>
        </p:txBody>
      </p:sp>
    </p:spTree>
    <p:extLst>
      <p:ext uri="{BB962C8B-B14F-4D97-AF65-F5344CB8AC3E}">
        <p14:creationId xmlns:p14="http://schemas.microsoft.com/office/powerpoint/2010/main" val="4965898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29939-B9B7-3789-8797-77F3BD75CAB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ED1829D-257A-4410-3C1E-244E1BF47C5F}"/>
              </a:ext>
            </a:extLst>
          </p:cNvPr>
          <p:cNvSpPr>
            <a:spLocks noGrp="1"/>
          </p:cNvSpPr>
          <p:nvPr>
            <p:ph type="body" sz="quarter" idx="11"/>
          </p:nvPr>
        </p:nvSpPr>
        <p:spPr>
          <a:xfrm>
            <a:off x="745459" y="639603"/>
            <a:ext cx="9440760" cy="735494"/>
          </a:xfrm>
        </p:spPr>
        <p:txBody>
          <a:bodyPr lIns="91440" tIns="45720" rIns="91440" bIns="45720" anchor="t"/>
          <a:lstStyle/>
          <a:p>
            <a:r>
              <a:rPr lang="en-US" dirty="0" smtClean="0">
                <a:latin typeface="Tahoma"/>
                <a:ea typeface="Tahoma"/>
                <a:cs typeface="Tahoma"/>
              </a:rPr>
              <a:t>Demonstrating </a:t>
            </a:r>
            <a:r>
              <a:rPr lang="en-US" dirty="0" smtClean="0">
                <a:latin typeface="Tahoma"/>
                <a:ea typeface="Tahoma"/>
                <a:cs typeface="Tahoma"/>
              </a:rPr>
              <a:t>our</a:t>
            </a:r>
            <a:r>
              <a:rPr lang="en-US" dirty="0" smtClean="0">
                <a:latin typeface="Tahoma"/>
                <a:ea typeface="Tahoma"/>
                <a:cs typeface="Tahoma"/>
              </a:rPr>
              <a:t> </a:t>
            </a:r>
            <a:r>
              <a:rPr lang="en-US" dirty="0" smtClean="0">
                <a:latin typeface="Tahoma"/>
                <a:ea typeface="Tahoma"/>
                <a:cs typeface="Tahoma"/>
              </a:rPr>
              <a:t>value – </a:t>
            </a:r>
            <a:r>
              <a:rPr lang="en-US" dirty="0" smtClean="0">
                <a:latin typeface="Tahoma"/>
                <a:ea typeface="Tahoma"/>
                <a:cs typeface="Tahoma"/>
              </a:rPr>
              <a:t>some reflections on moving </a:t>
            </a:r>
            <a:r>
              <a:rPr lang="en-US" dirty="0" smtClean="0">
                <a:latin typeface="Tahoma"/>
                <a:ea typeface="Tahoma"/>
                <a:cs typeface="Tahoma"/>
              </a:rPr>
              <a:t>beyond regulatory compliance levels</a:t>
            </a: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790121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29939-B9B7-3789-8797-77F3BD75CAB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ED1829D-257A-4410-3C1E-244E1BF47C5F}"/>
              </a:ext>
            </a:extLst>
          </p:cNvPr>
          <p:cNvSpPr>
            <a:spLocks noGrp="1"/>
          </p:cNvSpPr>
          <p:nvPr>
            <p:ph type="body" sz="quarter" idx="11"/>
          </p:nvPr>
        </p:nvSpPr>
        <p:spPr>
          <a:xfrm>
            <a:off x="745459" y="639603"/>
            <a:ext cx="9440760" cy="735494"/>
          </a:xfrm>
        </p:spPr>
        <p:txBody>
          <a:bodyPr lIns="91440" tIns="45720" rIns="91440" bIns="45720" anchor="t"/>
          <a:lstStyle/>
          <a:p>
            <a:r>
              <a:rPr lang="en-US" dirty="0" smtClean="0">
                <a:latin typeface="Tahoma"/>
                <a:ea typeface="Tahoma"/>
                <a:cs typeface="Tahoma"/>
              </a:rPr>
              <a:t>Demonstrating </a:t>
            </a:r>
            <a:r>
              <a:rPr lang="en-US" dirty="0" smtClean="0">
                <a:latin typeface="Tahoma"/>
                <a:ea typeface="Tahoma"/>
                <a:cs typeface="Tahoma"/>
              </a:rPr>
              <a:t>our</a:t>
            </a:r>
            <a:r>
              <a:rPr lang="en-US" dirty="0" smtClean="0">
                <a:latin typeface="Tahoma"/>
                <a:ea typeface="Tahoma"/>
                <a:cs typeface="Tahoma"/>
              </a:rPr>
              <a:t> </a:t>
            </a:r>
            <a:r>
              <a:rPr lang="en-US" dirty="0" smtClean="0">
                <a:latin typeface="Tahoma"/>
                <a:ea typeface="Tahoma"/>
                <a:cs typeface="Tahoma"/>
              </a:rPr>
              <a:t>value – </a:t>
            </a:r>
            <a:r>
              <a:rPr lang="en-US" dirty="0" smtClean="0">
                <a:latin typeface="Tahoma"/>
                <a:ea typeface="Tahoma"/>
                <a:cs typeface="Tahoma"/>
              </a:rPr>
              <a:t>some reflections on moving </a:t>
            </a:r>
            <a:r>
              <a:rPr lang="en-US" dirty="0" smtClean="0">
                <a:latin typeface="Tahoma"/>
                <a:ea typeface="Tahoma"/>
                <a:cs typeface="Tahoma"/>
              </a:rPr>
              <a:t>beyond regulatory compliance levels</a:t>
            </a:r>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3" name="Picture 2"/>
          <p:cNvPicPr/>
          <p:nvPr/>
        </p:nvPicPr>
        <p:blipFill rotWithShape="1">
          <a:blip r:embed="rId2"/>
          <a:srcRect l="10800" t="21168" r="37410" b="5718"/>
          <a:stretch/>
        </p:blipFill>
        <p:spPr bwMode="auto">
          <a:xfrm>
            <a:off x="1426671" y="3220082"/>
            <a:ext cx="2967355" cy="2355850"/>
          </a:xfrm>
          <a:prstGeom prst="rect">
            <a:avLst/>
          </a:prstGeom>
          <a:ln>
            <a:noFill/>
          </a:ln>
          <a:extLst>
            <a:ext uri="{53640926-AAD7-44D8-BBD7-CCE9431645EC}">
              <a14:shadowObscured xmlns:a14="http://schemas.microsoft.com/office/drawing/2010/main"/>
            </a:ext>
          </a:extLst>
        </p:spPr>
      </p:pic>
      <p:pic>
        <p:nvPicPr>
          <p:cNvPr id="4" name="Picture 3"/>
          <p:cNvPicPr/>
          <p:nvPr/>
        </p:nvPicPr>
        <p:blipFill rotWithShape="1">
          <a:blip r:embed="rId3"/>
          <a:srcRect l="5276" t="10694" r="35935" b="5943"/>
          <a:stretch/>
        </p:blipFill>
        <p:spPr bwMode="auto">
          <a:xfrm>
            <a:off x="2861186" y="4171316"/>
            <a:ext cx="3147705" cy="2426130"/>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4"/>
          <a:srcRect l="13009" t="18333" r="40966" b="8101"/>
          <a:stretch/>
        </p:blipFill>
        <p:spPr bwMode="auto">
          <a:xfrm>
            <a:off x="7240236" y="3370046"/>
            <a:ext cx="3196221" cy="28293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280369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41b29d6f-adba-4a5b-b595-42966fd669e2" ContentTypeId="0x01010042A35BF3CB6CBD46A2E9EAFECED41708" PreviousValue="false" LastSyncTimeStamp="2025-02-14T14:30:33.1Z"/>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231429f-b274-42a8-889c-528163490f2c" xsi:nil="true"/>
    <EDMDocumentDate xmlns="9231429f-b274-42a8-889c-528163490f2c" xsi:nil="true"/>
    <EDMDescription xmlns="9231429f-b274-42a8-889c-528163490f2c" xsi:nil="true"/>
    <EDMDocumentOwner xmlns="9231429f-b274-42a8-889c-528163490f2c">
      <UserInfo>
        <DisplayName/>
        <AccountId xsi:nil="true"/>
        <AccountType/>
      </UserInfo>
    </EDMDocumentOwner>
    <TaxKeywordTaxHTField xmlns="9231429f-b274-42a8-889c-528163490f2c">
      <Terms xmlns="http://schemas.microsoft.com/office/infopath/2007/PartnerControls"/>
    </TaxKeywordTaxHTField>
    <_dlc_DocId xmlns="58e3a1ca-7c74-41f9-84bf-7b1d39722bcb">HIQAEDM-267373495-4108</_dlc_DocId>
    <_dlc_DocIdUrl xmlns="58e3a1ca-7c74-41f9-84bf-7b1d39722bcb">
      <Url>https://hiqacloud.sharepoint.com/sites/EDM-HTA-PUBLIC-HEALTH/_layouts/15/DocIdRedir.aspx?ID=HIQAEDM-267373495-4108</Url>
      <Description>HIQAEDM-267373495-4108</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HTA Document" ma:contentTypeID="0x01010042A35BF3CB6CBD46A2E9EAFECED4170800176E14AE17FBFF4794541766A029BA79" ma:contentTypeVersion="5" ma:contentTypeDescription="" ma:contentTypeScope="" ma:versionID="fab9647b37df4b1887dc7d17015df8b2">
  <xsd:schema xmlns:xsd="http://www.w3.org/2001/XMLSchema" xmlns:xs="http://www.w3.org/2001/XMLSchema" xmlns:p="http://schemas.microsoft.com/office/2006/metadata/properties" xmlns:ns2="9231429f-b274-42a8-889c-528163490f2c" xmlns:ns3="58e3a1ca-7c74-41f9-84bf-7b1d39722bcb" targetNamespace="http://schemas.microsoft.com/office/2006/metadata/properties" ma:root="true" ma:fieldsID="cbc79cf3dcb552263e8fe0ac22abf09d" ns2:_="" ns3:_="">
    <xsd:import namespace="9231429f-b274-42a8-889c-528163490f2c"/>
    <xsd:import namespace="58e3a1ca-7c74-41f9-84bf-7b1d39722bcb"/>
    <xsd:element name="properties">
      <xsd:complexType>
        <xsd:sequence>
          <xsd:element name="documentManagement">
            <xsd:complexType>
              <xsd:all>
                <xsd:element ref="ns2:EDMDocumentOwner" minOccurs="0"/>
                <xsd:element ref="ns2:EDMDescription" minOccurs="0"/>
                <xsd:element ref="ns2:EDMDocumentDate" minOccurs="0"/>
                <xsd:element ref="ns2:TaxKeywordTaxHTField" minOccurs="0"/>
                <xsd:element ref="ns2:TaxCatchAll" minOccurs="0"/>
                <xsd:element ref="ns2:TaxCatchAllLabel"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31429f-b274-42a8-889c-528163490f2c" elementFormDefault="qualified">
    <xsd:import namespace="http://schemas.microsoft.com/office/2006/documentManagement/types"/>
    <xsd:import namespace="http://schemas.microsoft.com/office/infopath/2007/PartnerControls"/>
    <xsd:element name="EDMDocumentOwner" ma:index="2" nillable="true" ma:displayName="Document Owner" ma:list="UserInfo" ma:SearchPeopleOnly="false" ma:SharePointGroup="0" ma:internalName="EDMDocument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MDescription" ma:index="3" nillable="true" ma:displayName="Document Description" ma:internalName="EDMDescription">
      <xsd:simpleType>
        <xsd:restriction base="dms:Note">
          <xsd:maxLength value="255"/>
        </xsd:restriction>
      </xsd:simpleType>
    </xsd:element>
    <xsd:element name="EDMDocumentDate" ma:index="5" nillable="true" ma:displayName="Document Date" ma:format="DateOnly" ma:internalName="EDMDocumentDate">
      <xsd:simpleType>
        <xsd:restriction base="dms:DateTime"/>
      </xsd:simpleType>
    </xsd:element>
    <xsd:element name="TaxKeywordTaxHTField" ma:index="11" nillable="true" ma:taxonomy="true" ma:internalName="TaxKeywordTaxHTField" ma:taxonomyFieldName="TaxKeyword" ma:displayName="Enterprise Keywords" ma:fieldId="{23f27201-bee3-471e-b2e7-b64fd8b7ca38}" ma:taxonomyMulti="true" ma:sspId="41b29d6f-adba-4a5b-b595-42966fd669e2" ma:termSetId="00000000-0000-0000-0000-000000000000" ma:anchorId="00000000-0000-0000-0000-000000000000" ma:open="true" ma:isKeyword="true">
      <xsd:complexType>
        <xsd:sequence>
          <xsd:element ref="pc:Terms" minOccurs="0" maxOccurs="1"/>
        </xsd:sequence>
      </xsd:complexType>
    </xsd:element>
    <xsd:element name="TaxCatchAll" ma:index="12" nillable="true" ma:displayName="Taxonomy Catch All Column" ma:hidden="true" ma:list="{cf49d492-75a0-4eb4-9bbc-946ec36d9fcb}" ma:internalName="TaxCatchAll" ma:showField="CatchAllData" ma:web="58e3a1ca-7c74-41f9-84bf-7b1d39722bcb">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cf49d492-75a0-4eb4-9bbc-946ec36d9fcb}" ma:internalName="TaxCatchAllLabel" ma:readOnly="true" ma:showField="CatchAllDataLabel" ma:web="58e3a1ca-7c74-41f9-84bf-7b1d39722bc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8e3a1ca-7c74-41f9-84bf-7b1d39722bcb" elementFormDefault="qualified">
    <xsd:import namespace="http://schemas.microsoft.com/office/2006/documentManagement/types"/>
    <xsd:import namespace="http://schemas.microsoft.com/office/infopath/2007/PartnerControls"/>
    <xsd:element name="_dlc_DocId" ma:index="15" nillable="true" ma:displayName="Document ID Value" ma:description="The value of the document ID assigned to this item." ma:indexed="true" ma:internalName="_dlc_DocId" ma:readOnly="true">
      <xsd:simpleType>
        <xsd:restriction base="dms:Text"/>
      </xsd:simpleType>
    </xsd:element>
    <xsd:element name="_dlc_DocIdUrl" ma:index="1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7"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1A4C524-2D79-46B4-BD66-EAAFD89AD348}">
  <ds:schemaRefs>
    <ds:schemaRef ds:uri="Microsoft.SharePoint.Taxonomy.ContentTypeSync"/>
  </ds:schemaRefs>
</ds:datastoreItem>
</file>

<file path=customXml/itemProps2.xml><?xml version="1.0" encoding="utf-8"?>
<ds:datastoreItem xmlns:ds="http://schemas.openxmlformats.org/officeDocument/2006/customXml" ds:itemID="{840E3D1B-B61A-4188-BC6E-B1A8F36EAE06}">
  <ds:schemaRefs>
    <ds:schemaRef ds:uri="http://schemas.microsoft.com/sharepoint/v3/contenttype/forms"/>
  </ds:schemaRefs>
</ds:datastoreItem>
</file>

<file path=customXml/itemProps3.xml><?xml version="1.0" encoding="utf-8"?>
<ds:datastoreItem xmlns:ds="http://schemas.openxmlformats.org/officeDocument/2006/customXml" ds:itemID="{9A97A8C7-4B76-4672-B12C-82C80A0A9E81}">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9231429f-b274-42a8-889c-528163490f2c"/>
    <ds:schemaRef ds:uri="http://purl.org/dc/terms/"/>
    <ds:schemaRef ds:uri="58e3a1ca-7c74-41f9-84bf-7b1d39722bcb"/>
    <ds:schemaRef ds:uri="http://www.w3.org/XML/1998/namespace"/>
    <ds:schemaRef ds:uri="http://purl.org/dc/dcmitype/"/>
  </ds:schemaRefs>
</ds:datastoreItem>
</file>

<file path=customXml/itemProps4.xml><?xml version="1.0" encoding="utf-8"?>
<ds:datastoreItem xmlns:ds="http://schemas.openxmlformats.org/officeDocument/2006/customXml" ds:itemID="{05EA4B00-DD81-4F08-8ECC-A6CC598C8E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31429f-b274-42a8-889c-528163490f2c"/>
    <ds:schemaRef ds:uri="58e3a1ca-7c74-41f9-84bf-7b1d39722b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D3E78BF0-424F-4C05-8024-E625DC283052}">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2966</TotalTime>
  <Words>895</Words>
  <Application>Microsoft Office PowerPoint</Application>
  <PresentationFormat>Widescreen</PresentationFormat>
  <Paragraphs>60</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Tahoma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HIQA Corporate PPT Template 2025-2027</dc:title>
  <dc:creator>Brian Cole</dc:creator>
  <cp:lastModifiedBy>Sean Egan</cp:lastModifiedBy>
  <cp:revision>998</cp:revision>
  <dcterms:created xsi:type="dcterms:W3CDTF">2025-02-28T12:47:33Z</dcterms:created>
  <dcterms:modified xsi:type="dcterms:W3CDTF">2025-10-20T21:18:51Z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0x01010042A35BF3CB6CBD46A2E9EAFECED4170800176E14AE17FBFF4794541766A029BA79</vt:lpwstr>
  </property>
  <property fmtid="{D5CDD505-2E9C-101B-9397-08002B2CF9AE}" pid="3" name="QDMSTaxonomyIndex">
    <vt:lpwstr>1148;#09. Communications|8789c800-f4b4-48a2-ace4-ed91214ee6a7</vt:lpwstr>
  </property>
  <property fmtid="{D5CDD505-2E9C-101B-9397-08002B2CF9AE}" pid="4" name="QMFBusinessFunction">
    <vt:lpwstr>1034;#Communications and Stakeholder Engagement|4133d56d-0f73-4e94-8f2e-f63d853b39d2</vt:lpwstr>
  </property>
  <property fmtid="{D5CDD505-2E9C-101B-9397-08002B2CF9AE}" pid="5" name="_dlc_policyId">
    <vt:lpwstr/>
  </property>
  <property fmtid="{D5CDD505-2E9C-101B-9397-08002B2CF9AE}" pid="6" name="ItemRetentionFormula">
    <vt:lpwstr/>
  </property>
  <property fmtid="{D5CDD505-2E9C-101B-9397-08002B2CF9AE}" pid="7" name="_dlc_DocIdItemGuid">
    <vt:lpwstr>425ef87f-0ff9-49c8-92bd-5496982eeb06</vt:lpwstr>
  </property>
  <property fmtid="{D5CDD505-2E9C-101B-9397-08002B2CF9AE}" pid="8" name="TaxKeyword">
    <vt:lpwstr/>
  </property>
  <property fmtid="{D5CDD505-2E9C-101B-9397-08002B2CF9AE}" pid="9" name="QMSDocList">
    <vt:lpwstr>4989;#09-002-00-00-TMP503|c694eeda-04d7-4bb2-9d18-867359c9c6a6</vt:lpwstr>
  </property>
  <property fmtid="{D5CDD505-2E9C-101B-9397-08002B2CF9AE}" pid="10" name="QMSDocLookup">
    <vt:lpwstr/>
  </property>
  <property fmtid="{D5CDD505-2E9C-101B-9397-08002B2CF9AE}" pid="11" name="_docset_NoMedatataSyncRequired">
    <vt:lpwstr>False</vt:lpwstr>
  </property>
  <property fmtid="{D5CDD505-2E9C-101B-9397-08002B2CF9AE}" pid="12" name="MediaServiceImageTags">
    <vt:lpwstr/>
  </property>
  <property fmtid="{D5CDD505-2E9C-101B-9397-08002B2CF9AE}" pid="13" name="lcf76f155ced4ddcb4097134ff3c332f">
    <vt:lpwstr/>
  </property>
  <property fmtid="{D5CDD505-2E9C-101B-9397-08002B2CF9AE}" pid="14" name="MSIP_Label_ff78a603-f3c9-41e2-9f6b-2cf3a689ff68_Enabled">
    <vt:lpwstr>True</vt:lpwstr>
  </property>
  <property fmtid="{D5CDD505-2E9C-101B-9397-08002B2CF9AE}" pid="15" name="MSIP_Label_ff78a603-f3c9-41e2-9f6b-2cf3a689ff68_SiteId">
    <vt:lpwstr>b9ec2fbe-d7e7-4f8e-85e9-5c39060f8ba7</vt:lpwstr>
  </property>
  <property fmtid="{D5CDD505-2E9C-101B-9397-08002B2CF9AE}" pid="16" name="MSIP_Label_ff78a603-f3c9-41e2-9f6b-2cf3a689ff68_SetDate">
    <vt:lpwstr>2025-04-27T09:10:06Z</vt:lpwstr>
  </property>
  <property fmtid="{D5CDD505-2E9C-101B-9397-08002B2CF9AE}" pid="17" name="MSIP_Label_ff78a603-f3c9-41e2-9f6b-2cf3a689ff68_Name">
    <vt:lpwstr>Confidential</vt:lpwstr>
  </property>
  <property fmtid="{D5CDD505-2E9C-101B-9397-08002B2CF9AE}" pid="18" name="MSIP_Label_ff78a603-f3c9-41e2-9f6b-2cf3a689ff68_ActionId">
    <vt:lpwstr>4e126e64-8798-4a6e-bc50-fcffa82bbe0d</vt:lpwstr>
  </property>
  <property fmtid="{D5CDD505-2E9C-101B-9397-08002B2CF9AE}" pid="19" name="MSIP_Label_ff78a603-f3c9-41e2-9f6b-2cf3a689ff68_Removed">
    <vt:lpwstr>False</vt:lpwstr>
  </property>
  <property fmtid="{D5CDD505-2E9C-101B-9397-08002B2CF9AE}" pid="20" name="MSIP_Label_ff78a603-f3c9-41e2-9f6b-2cf3a689ff68_Extended_MSFT_Method">
    <vt:lpwstr>Standard</vt:lpwstr>
  </property>
  <property fmtid="{D5CDD505-2E9C-101B-9397-08002B2CF9AE}" pid="21" name="Sensitivity">
    <vt:lpwstr>Confidential</vt:lpwstr>
  </property>
</Properties>
</file>