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71" r:id="rId7"/>
    <p:sldId id="273" r:id="rId8"/>
    <p:sldId id="275" r:id="rId9"/>
    <p:sldId id="276" r:id="rId10"/>
    <p:sldId id="278" r:id="rId11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DDF6A-D8C2-8441-93D2-309A1E877499}" v="13" dt="2025-10-20T13:20:15.363"/>
    <p1510:client id="{DB20918B-E7C2-494F-875C-36E3C22D9B27}" v="4" dt="2025-10-20T14:24:08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72"/>
  </p:normalViewPr>
  <p:slideViewPr>
    <p:cSldViewPr snapToGrid="0" showGuides="1">
      <p:cViewPr varScale="1">
        <p:scale>
          <a:sx n="97" d="100"/>
          <a:sy n="97" d="100"/>
        </p:scale>
        <p:origin x="114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09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o Carmo Reis" userId="2a779dd4f6b4a27a" providerId="LiveId" clId="{E34107A7-D189-5F46-8656-5A1F70CF3BE9}"/>
    <pc:docChg chg="addSld delSld modSld sldOrd">
      <pc:chgData name="Frederico Carmo Reis" userId="2a779dd4f6b4a27a" providerId="LiveId" clId="{E34107A7-D189-5F46-8656-5A1F70CF3BE9}" dt="2025-10-20T14:25:11.693" v="105" actId="729"/>
      <pc:docMkLst>
        <pc:docMk/>
      </pc:docMkLst>
      <pc:sldChg chg="del">
        <pc:chgData name="Frederico Carmo Reis" userId="2a779dd4f6b4a27a" providerId="LiveId" clId="{E34107A7-D189-5F46-8656-5A1F70CF3BE9}" dt="2025-10-20T14:25:02.991" v="104" actId="2696"/>
        <pc:sldMkLst>
          <pc:docMk/>
          <pc:sldMk cId="2203545133" sldId="277"/>
        </pc:sldMkLst>
      </pc:sldChg>
      <pc:sldChg chg="modSp add mod ord">
        <pc:chgData name="Frederico Carmo Reis" userId="2a779dd4f6b4a27a" providerId="LiveId" clId="{E34107A7-D189-5F46-8656-5A1F70CF3BE9}" dt="2025-10-20T14:24:32.649" v="103" actId="20577"/>
        <pc:sldMkLst>
          <pc:docMk/>
          <pc:sldMk cId="1936526347" sldId="278"/>
        </pc:sldMkLst>
        <pc:spChg chg="mod">
          <ac:chgData name="Frederico Carmo Reis" userId="2a779dd4f6b4a27a" providerId="LiveId" clId="{E34107A7-D189-5F46-8656-5A1F70CF3BE9}" dt="2025-10-20T14:24:32.649" v="103" actId="20577"/>
          <ac:spMkLst>
            <pc:docMk/>
            <pc:sldMk cId="1936526347" sldId="278"/>
            <ac:spMk id="4" creationId="{2397D981-F8FA-4A5C-6789-BA376ED320CB}"/>
          </ac:spMkLst>
        </pc:spChg>
        <pc:spChg chg="mod">
          <ac:chgData name="Frederico Carmo Reis" userId="2a779dd4f6b4a27a" providerId="LiveId" clId="{E34107A7-D189-5F46-8656-5A1F70CF3BE9}" dt="2025-10-20T14:19:56.239" v="46" actId="20577"/>
          <ac:spMkLst>
            <pc:docMk/>
            <pc:sldMk cId="1936526347" sldId="278"/>
            <ac:spMk id="6" creationId="{BD9C716B-C568-EF61-BADD-225DDAD337F7}"/>
          </ac:spMkLst>
        </pc:spChg>
      </pc:sldChg>
      <pc:sldChg chg="new del">
        <pc:chgData name="Frederico Carmo Reis" userId="2a779dd4f6b4a27a" providerId="LiveId" clId="{E34107A7-D189-5F46-8656-5A1F70CF3BE9}" dt="2025-10-20T14:19:01.330" v="1" actId="2696"/>
        <pc:sldMkLst>
          <pc:docMk/>
          <pc:sldMk cId="2826082073" sldId="278"/>
        </pc:sldMkLst>
      </pc:sldChg>
      <pc:sldChg chg="add mod modShow">
        <pc:chgData name="Frederico Carmo Reis" userId="2a779dd4f6b4a27a" providerId="LiveId" clId="{E34107A7-D189-5F46-8656-5A1F70CF3BE9}" dt="2025-10-20T14:25:11.693" v="105" actId="729"/>
        <pc:sldMkLst>
          <pc:docMk/>
          <pc:sldMk cId="4213761590" sldId="279"/>
        </pc:sldMkLst>
      </pc:sldChg>
      <pc:sldChg chg="modSp add del mod">
        <pc:chgData name="Frederico Carmo Reis" userId="2a779dd4f6b4a27a" providerId="LiveId" clId="{E34107A7-D189-5F46-8656-5A1F70CF3BE9}" dt="2025-10-20T14:23:30.190" v="62" actId="2696"/>
        <pc:sldMkLst>
          <pc:docMk/>
          <pc:sldMk cId="1906431602" sldId="280"/>
        </pc:sldMkLst>
        <pc:spChg chg="mod">
          <ac:chgData name="Frederico Carmo Reis" userId="2a779dd4f6b4a27a" providerId="LiveId" clId="{E34107A7-D189-5F46-8656-5A1F70CF3BE9}" dt="2025-10-20T14:21:53.813" v="49"/>
          <ac:spMkLst>
            <pc:docMk/>
            <pc:sldMk cId="1906431602" sldId="280"/>
            <ac:spMk id="4" creationId="{364DD6A4-7E36-76A3-5572-B1A45998598C}"/>
          </ac:spMkLst>
        </pc:spChg>
      </pc:sldChg>
    </pc:docChg>
  </pc:docChgLst>
  <pc:docChgLst>
    <pc:chgData name="Frederico Carmo Reis" userId="2a779dd4f6b4a27a" providerId="LiveId" clId="{7C27D2DC-91F7-4DD4-A302-43EA104BC85D}"/>
    <pc:docChg chg="delSld modSld modShowInfo">
      <pc:chgData name="Frederico Carmo Reis" userId="2a779dd4f6b4a27a" providerId="LiveId" clId="{7C27D2DC-91F7-4DD4-A302-43EA104BC85D}" dt="2025-10-20T20:14:10.755" v="2" actId="2744"/>
      <pc:docMkLst>
        <pc:docMk/>
      </pc:docMkLst>
      <pc:sldChg chg="modSp mod">
        <pc:chgData name="Frederico Carmo Reis" userId="2a779dd4f6b4a27a" providerId="LiveId" clId="{7C27D2DC-91F7-4DD4-A302-43EA104BC85D}" dt="2025-10-20T20:12:34.070" v="0" actId="14"/>
        <pc:sldMkLst>
          <pc:docMk/>
          <pc:sldMk cId="3584747607" sldId="273"/>
        </pc:sldMkLst>
        <pc:spChg chg="mod">
          <ac:chgData name="Frederico Carmo Reis" userId="2a779dd4f6b4a27a" providerId="LiveId" clId="{7C27D2DC-91F7-4DD4-A302-43EA104BC85D}" dt="2025-10-20T20:12:34.070" v="0" actId="14"/>
          <ac:spMkLst>
            <pc:docMk/>
            <pc:sldMk cId="3584747607" sldId="273"/>
            <ac:spMk id="4" creationId="{F76DF216-AE33-B6F1-714A-C3655A5F141A}"/>
          </ac:spMkLst>
        </pc:spChg>
      </pc:sldChg>
      <pc:sldChg chg="del">
        <pc:chgData name="Frederico Carmo Reis" userId="2a779dd4f6b4a27a" providerId="LiveId" clId="{7C27D2DC-91F7-4DD4-A302-43EA104BC85D}" dt="2025-10-20T20:13:57.528" v="1" actId="47"/>
        <pc:sldMkLst>
          <pc:docMk/>
          <pc:sldMk cId="4213761590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ACF6A1-1D2E-AAD2-BA9E-C82384B74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81DE0-1F5D-453F-9918-119832CB9B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97A2-FCD8-6447-A9D8-129098BE81C4}" type="datetimeFigureOut">
              <a:rPr lang="pt-PT" smtClean="0"/>
              <a:t>20/10/2025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61FBF-B3A3-0B15-1E46-9ADDBD24EB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91CE-18C9-79F6-CEA7-7C265902C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2CCC-8656-A84C-8892-B3747A4D465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40834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CB2A9-2E51-B44E-9D54-52A065C44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5E268-CCF9-A449-B55E-941A37A16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5E268-CCF9-A449-B55E-941A37A16F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F2930-425D-7CFE-9A5C-E0DE47E8C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087EE-2A9C-FE3D-36A8-59FFC23BA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0C20F-C81E-C5BC-792D-3E0E17DFD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10EDE-EA8F-8873-4C26-B2CEE8315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5E268-CCF9-A449-B55E-941A37A16F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9435F-04F4-7D8E-8572-80E2385D2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F8C0-8186-3BFF-4DAC-F2656F09F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B8080-DF65-5491-C5F6-AC754D04B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DC6A0-FB39-DAB6-C4C3-26C0B354C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5E268-CCF9-A449-B55E-941A37A16F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6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876E-E10D-C1F6-0775-3656BCBAA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5F6E-0D57-1A2C-281C-FAFDB2DB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8FF1B-0BAD-9957-8FD9-2B2494D4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2CC4-228B-5945-81ED-114BF56953BF}" type="datetimeFigureOut">
              <a:rPr lang="pt-PT" smtClean="0"/>
              <a:t>20/10/2025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273DE-7378-6108-08DD-67F192A1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C8A4-5B13-6479-77AA-7C86CBCC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4D8-6C8B-2049-8EE5-0F143B55EE5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394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Escu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6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2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A313B7E-9C3B-791E-4456-4C5E18A15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4261412"/>
            <a:ext cx="2596587" cy="25965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0E0D66C-8F19-47C8-AB3C-549BF5892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6588" y="4261412"/>
            <a:ext cx="2596587" cy="259658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1BD5D3-B034-C53A-C147-1A77877ADE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3176" y="4261412"/>
            <a:ext cx="2596587" cy="25965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CBF775-5133-9ACA-0EF6-B669C54F3CC0}"/>
              </a:ext>
            </a:extLst>
          </p:cNvPr>
          <p:cNvSpPr/>
          <p:nvPr userDrawn="1"/>
        </p:nvSpPr>
        <p:spPr>
          <a:xfrm>
            <a:off x="7789763" y="4261412"/>
            <a:ext cx="4402237" cy="2596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3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B79ACA-DE5C-21C6-D363-E74E6E6FFCEE}"/>
              </a:ext>
            </a:extLst>
          </p:cNvPr>
          <p:cNvGrpSpPr/>
          <p:nvPr userDrawn="1"/>
        </p:nvGrpSpPr>
        <p:grpSpPr>
          <a:xfrm>
            <a:off x="2" y="1"/>
            <a:ext cx="2286000" cy="6857999"/>
            <a:chOff x="1" y="1"/>
            <a:chExt cx="2596587" cy="778976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A313B7E-9C3B-791E-4456-4C5E18A15D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" y="1"/>
              <a:ext cx="2596587" cy="2596587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0E0D66C-8F19-47C8-AB3C-549BF5892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" y="2596588"/>
              <a:ext cx="2596587" cy="259658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B1BD5D3-B034-C53A-C147-1A77877ADE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" y="5193175"/>
              <a:ext cx="2596587" cy="259658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3E7BCA9-165E-04C8-132C-2F99185B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3" y="2893858"/>
            <a:ext cx="8087097" cy="107028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79BA4-4291-144A-3412-D8F4240886C4}"/>
              </a:ext>
            </a:extLst>
          </p:cNvPr>
          <p:cNvSpPr/>
          <p:nvPr userDrawn="1"/>
        </p:nvSpPr>
        <p:spPr>
          <a:xfrm>
            <a:off x="2286003" y="4571998"/>
            <a:ext cx="9905998" cy="2286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97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1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BA1B114-3631-FC2F-2526-37D8C3797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425E6BD-0A0F-B6E1-2B3F-3DE4D385EF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2" r="182"/>
          <a:stretch>
            <a:fillRect/>
          </a:stretch>
        </p:blipFill>
        <p:spPr>
          <a:xfrm>
            <a:off x="0" y="0"/>
            <a:ext cx="12191999" cy="6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9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2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CC797CF-F9C1-94C6-D664-05F3B621E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7724A8F-EB3D-7384-0962-08AEFA8B83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1" b="195"/>
          <a:stretch>
            <a:fillRect/>
          </a:stretch>
        </p:blipFill>
        <p:spPr>
          <a:xfrm>
            <a:off x="0" y="0"/>
            <a:ext cx="6883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87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3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B95CA0A-2633-7A40-BD65-0D87F695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0A6CA2-0B33-B044-94FB-F32C195C85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937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Ver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8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Az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40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A7E8B-5B0A-A565-C871-7AB56A6E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E2B1A-BD3B-8D31-8B61-AC1AA086E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0845"/>
            <a:ext cx="10515600" cy="418611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E4CD3-CB93-6883-0C2E-120E73E41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E2CC4-228B-5945-81ED-114BF56953BF}" type="datetimeFigureOut">
              <a:rPr lang="pt-PT" smtClean="0"/>
              <a:pPr/>
              <a:t>20/10/2025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FBFE-8C5F-958F-E3F7-7553EA6E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4ABB-822C-4196-C3B0-4FE4A51EA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6E44D8-6C8B-2049-8EE5-0F143B55EE5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53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4" r:id="rId5"/>
    <p:sldLayoutId id="2147483655" r:id="rId6"/>
    <p:sldLayoutId id="2147483651" r:id="rId7"/>
    <p:sldLayoutId id="2147483657" r:id="rId8"/>
    <p:sldLayoutId id="2147483658" r:id="rId9"/>
    <p:sldLayoutId id="2147483659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894BEA-D4B5-95BE-7B30-7F4E6871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0497" y="1006992"/>
            <a:ext cx="5158464" cy="21745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ACFA7E4-394B-AC0A-770A-F3DED4451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8801" y="1131395"/>
            <a:ext cx="2313877" cy="205016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85900AB-6396-8319-5E69-5A84EE238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6609" y="5017232"/>
            <a:ext cx="1831694" cy="9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BFE2D7-CF1A-A928-FF84-6C83861EE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8924" y="595543"/>
            <a:ext cx="1130547" cy="5959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96BFEAC-8BB6-ADE7-9D6A-ED5768600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329" y="756494"/>
            <a:ext cx="2231917" cy="4031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276B95-C8AC-0C02-A43E-999CADD8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950" y="1793174"/>
            <a:ext cx="8453763" cy="2446317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pt-PT" b="1" dirty="0">
                <a:solidFill>
                  <a:schemeClr val="accent5"/>
                </a:solidFill>
              </a:rPr>
              <a:t>SINAS</a:t>
            </a:r>
            <a:br>
              <a:rPr lang="pt-PT" b="1" dirty="0">
                <a:solidFill>
                  <a:schemeClr val="accent5"/>
                </a:solidFill>
              </a:rPr>
            </a:br>
            <a:r>
              <a:rPr lang="pt-PT" b="1" dirty="0">
                <a:solidFill>
                  <a:schemeClr val="accent5"/>
                </a:solidFill>
              </a:rPr>
              <a:t>Transparência, Melhoria e Colaboração em Saúde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6962441-EE9B-5787-D6AC-4612A8831C49}"/>
              </a:ext>
            </a:extLst>
          </p:cNvPr>
          <p:cNvSpPr txBox="1">
            <a:spLocks/>
          </p:cNvSpPr>
          <p:nvPr/>
        </p:nvSpPr>
        <p:spPr>
          <a:xfrm>
            <a:off x="2921329" y="5286212"/>
            <a:ext cx="3399461" cy="380010"/>
          </a:xfrm>
          <a:prstGeom prst="rect">
            <a:avLst/>
          </a:prstGeom>
        </p:spPr>
        <p:txBody>
          <a:bodyPr vert="horz" lIns="0" tIns="0" rIns="9000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400" b="1" dirty="0">
                <a:solidFill>
                  <a:schemeClr val="bg1"/>
                </a:solidFill>
              </a:rPr>
              <a:t>Frederico Carmo Reis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3FC55F2-7AAC-18F1-926A-E00D6A5B1A47}"/>
              </a:ext>
            </a:extLst>
          </p:cNvPr>
          <p:cNvSpPr txBox="1">
            <a:spLocks/>
          </p:cNvSpPr>
          <p:nvPr/>
        </p:nvSpPr>
        <p:spPr>
          <a:xfrm>
            <a:off x="2921329" y="5725600"/>
            <a:ext cx="4393871" cy="340281"/>
          </a:xfrm>
          <a:prstGeom prst="rect">
            <a:avLst/>
          </a:prstGeom>
        </p:spPr>
        <p:txBody>
          <a:bodyPr vert="horz" lIns="0" tIns="0" rIns="9000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000" dirty="0">
                <a:solidFill>
                  <a:schemeClr val="bg1"/>
                </a:solidFill>
              </a:rPr>
              <a:t>Médico</a:t>
            </a:r>
          </a:p>
        </p:txBody>
      </p:sp>
    </p:spTree>
    <p:extLst>
      <p:ext uri="{BB962C8B-B14F-4D97-AF65-F5344CB8AC3E}">
        <p14:creationId xmlns:p14="http://schemas.microsoft.com/office/powerpoint/2010/main" val="64155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CE2CB-8D0B-2F2B-C9C5-2F374599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>
            <a:extLst>
              <a:ext uri="{FF2B5EF4-FFF2-40B4-BE49-F238E27FC236}">
                <a16:creationId xmlns:a16="http://schemas.microsoft.com/office/drawing/2014/main" id="{01E7EB34-43F0-253D-DF1C-0DD67772D9C0}"/>
              </a:ext>
            </a:extLst>
          </p:cNvPr>
          <p:cNvSpPr txBox="1"/>
          <p:nvPr/>
        </p:nvSpPr>
        <p:spPr>
          <a:xfrm>
            <a:off x="690089" y="2500132"/>
            <a:ext cx="10178539" cy="3503504"/>
          </a:xfrm>
          <a:prstGeom prst="rect">
            <a:avLst/>
          </a:prstGeom>
          <a:noFill/>
        </p:spPr>
        <p:txBody>
          <a:bodyPr wrap="square" lIns="0" t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Possibilidade de contribuir para uma ferramenta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útil, credível e adaptada à realidade nacional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 objetiva as boas práticas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 cria a evidência com potencial de melhorar as condições de trabalho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CDBDB59-8774-6624-BF80-509792216A6F}"/>
              </a:ext>
            </a:extLst>
          </p:cNvPr>
          <p:cNvSpPr txBox="1">
            <a:spLocks/>
          </p:cNvSpPr>
          <p:nvPr/>
        </p:nvSpPr>
        <p:spPr>
          <a:xfrm>
            <a:off x="690090" y="1594669"/>
            <a:ext cx="9288300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/>
              <a:t>Porque colaborar na melhoria do SINAS?</a:t>
            </a:r>
          </a:p>
        </p:txBody>
      </p:sp>
    </p:spTree>
    <p:extLst>
      <p:ext uri="{BB962C8B-B14F-4D97-AF65-F5344CB8AC3E}">
        <p14:creationId xmlns:p14="http://schemas.microsoft.com/office/powerpoint/2010/main" val="159546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EEA37-8BCB-4780-15A1-B4CC0ACA9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>
            <a:extLst>
              <a:ext uri="{FF2B5EF4-FFF2-40B4-BE49-F238E27FC236}">
                <a16:creationId xmlns:a16="http://schemas.microsoft.com/office/drawing/2014/main" id="{F76DF216-AE33-B6F1-714A-C3655A5F141A}"/>
              </a:ext>
            </a:extLst>
          </p:cNvPr>
          <p:cNvSpPr txBox="1"/>
          <p:nvPr/>
        </p:nvSpPr>
        <p:spPr>
          <a:xfrm>
            <a:off x="690089" y="2500132"/>
            <a:ext cx="10178539" cy="3503504"/>
          </a:xfrm>
          <a:prstGeom prst="rect">
            <a:avLst/>
          </a:prstGeom>
          <a:noFill/>
        </p:spPr>
        <p:txBody>
          <a:bodyPr wrap="square" lIns="0" t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Alicerçado nas Melhores Evidências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Todos os domínios foram definidos a partir de </a:t>
            </a:r>
            <a:r>
              <a:rPr lang="pt-PT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guidelines</a:t>
            </a: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internacionais e nacionais rigorosas (JCI, NICE, DGS, NHS, etc.).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métrica avaliadas visam uma certificação de prestação de cuidados de excelência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06B51DD-DF59-F871-7BB9-45791140FFB2}"/>
              </a:ext>
            </a:extLst>
          </p:cNvPr>
          <p:cNvSpPr txBox="1">
            <a:spLocks/>
          </p:cNvSpPr>
          <p:nvPr/>
        </p:nvSpPr>
        <p:spPr>
          <a:xfrm>
            <a:off x="690090" y="1594669"/>
            <a:ext cx="9288300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/>
              <a:t>Pontos fortes no SINAS</a:t>
            </a:r>
          </a:p>
        </p:txBody>
      </p:sp>
    </p:spTree>
    <p:extLst>
      <p:ext uri="{BB962C8B-B14F-4D97-AF65-F5344CB8AC3E}">
        <p14:creationId xmlns:p14="http://schemas.microsoft.com/office/powerpoint/2010/main" val="358474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6FDC8-86AD-16C6-B2D3-90C14FFF6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>
            <a:extLst>
              <a:ext uri="{FF2B5EF4-FFF2-40B4-BE49-F238E27FC236}">
                <a16:creationId xmlns:a16="http://schemas.microsoft.com/office/drawing/2014/main" id="{DFF08A76-0763-D41F-D72D-9DF40786399A}"/>
              </a:ext>
            </a:extLst>
          </p:cNvPr>
          <p:cNvSpPr txBox="1"/>
          <p:nvPr/>
        </p:nvSpPr>
        <p:spPr>
          <a:xfrm>
            <a:off x="690089" y="2500132"/>
            <a:ext cx="10178539" cy="3503504"/>
          </a:xfrm>
          <a:prstGeom prst="rect">
            <a:avLst/>
          </a:prstGeom>
          <a:noFill/>
        </p:spPr>
        <p:txBody>
          <a:bodyPr wrap="square" lIns="0" t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Permite criar informação baseada em evidência, acessível ao cidadão.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Convida os profissionais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melhorar a qualidade da informação gerada.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adotarem as práticas tidas como mais corretas.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Pode criar a necessidade das instituições e da tutela otimizarem as plataformas de suporte à prática clínica, nomeadamente no âmbito da </a:t>
            </a:r>
            <a:r>
              <a:rPr lang="pt-PT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inter-operabilidade</a:t>
            </a: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5C8F771-35BA-2F19-770D-AFB3DDD611C3}"/>
              </a:ext>
            </a:extLst>
          </p:cNvPr>
          <p:cNvSpPr txBox="1">
            <a:spLocks/>
          </p:cNvSpPr>
          <p:nvPr/>
        </p:nvSpPr>
        <p:spPr>
          <a:xfrm>
            <a:off x="690090" y="1594669"/>
            <a:ext cx="9288300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/>
              <a:t>Vantagens do SINAS</a:t>
            </a:r>
          </a:p>
        </p:txBody>
      </p:sp>
    </p:spTree>
    <p:extLst>
      <p:ext uri="{BB962C8B-B14F-4D97-AF65-F5344CB8AC3E}">
        <p14:creationId xmlns:p14="http://schemas.microsoft.com/office/powerpoint/2010/main" val="407715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C11CD-AB4D-38DA-B05C-1BE5120FF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>
            <a:extLst>
              <a:ext uri="{FF2B5EF4-FFF2-40B4-BE49-F238E27FC236}">
                <a16:creationId xmlns:a16="http://schemas.microsoft.com/office/drawing/2014/main" id="{CCC6E736-59F0-D6C8-E091-11665691B502}"/>
              </a:ext>
            </a:extLst>
          </p:cNvPr>
          <p:cNvSpPr txBox="1"/>
          <p:nvPr/>
        </p:nvSpPr>
        <p:spPr>
          <a:xfrm>
            <a:off x="690089" y="2500132"/>
            <a:ext cx="10178539" cy="3503504"/>
          </a:xfrm>
          <a:prstGeom prst="rect">
            <a:avLst/>
          </a:prstGeom>
          <a:noFill/>
        </p:spPr>
        <p:txBody>
          <a:bodyPr wrap="square" lIns="0" t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Burocratização do ato médico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Enquanto a maioria dos registos estiver dependente da datilografia pelo profissional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Criar a necessidade de objetivar informação que poderia ser obtida pela análise sistemática da já existente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F503794-C4DF-B0DE-FA71-7BC348B53760}"/>
              </a:ext>
            </a:extLst>
          </p:cNvPr>
          <p:cNvSpPr txBox="1">
            <a:spLocks/>
          </p:cNvSpPr>
          <p:nvPr/>
        </p:nvSpPr>
        <p:spPr>
          <a:xfrm>
            <a:off x="690090" y="1594669"/>
            <a:ext cx="9288300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/>
              <a:t>Desvantagens do SINAS</a:t>
            </a:r>
          </a:p>
        </p:txBody>
      </p:sp>
    </p:spTree>
    <p:extLst>
      <p:ext uri="{BB962C8B-B14F-4D97-AF65-F5344CB8AC3E}">
        <p14:creationId xmlns:p14="http://schemas.microsoft.com/office/powerpoint/2010/main" val="423979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15DF9-3417-98C1-0CB5-05E4BCB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>
            <a:extLst>
              <a:ext uri="{FF2B5EF4-FFF2-40B4-BE49-F238E27FC236}">
                <a16:creationId xmlns:a16="http://schemas.microsoft.com/office/drawing/2014/main" id="{2397D981-F8FA-4A5C-6789-BA376ED320CB}"/>
              </a:ext>
            </a:extLst>
          </p:cNvPr>
          <p:cNvSpPr txBox="1"/>
          <p:nvPr/>
        </p:nvSpPr>
        <p:spPr>
          <a:xfrm>
            <a:off x="690089" y="2500132"/>
            <a:ext cx="10178539" cy="3503504"/>
          </a:xfrm>
          <a:prstGeom prst="rect">
            <a:avLst/>
          </a:prstGeom>
          <a:noFill/>
        </p:spPr>
        <p:txBody>
          <a:bodyPr wrap="square" lIns="0" t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Interno da 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Adaptabilidade automática do sistema de acordo a publicação de regras e normas de boa prática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Externo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tutela deve liderar o investimento em interoperabilidade, normalização de dados e incentivo à inovação nos sistemas de informação em saúde.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envolvimento governamental é imprescindível para escalar boas práticas às redes de referenciação, integrar plataformas </a:t>
            </a:r>
            <a:r>
              <a:rPr lang="pt-PT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extra-institucionais</a:t>
            </a: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pt-PT" sz="2000" dirty="0" err="1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</a:t>
            </a:r>
            <a:r>
              <a:rPr lang="pt-PT" sz="20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INEM) e garantir resposta célere em todo o país.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D9C716B-C568-EF61-BADD-225DDAD337F7}"/>
              </a:ext>
            </a:extLst>
          </p:cNvPr>
          <p:cNvSpPr txBox="1">
            <a:spLocks/>
          </p:cNvSpPr>
          <p:nvPr/>
        </p:nvSpPr>
        <p:spPr>
          <a:xfrm>
            <a:off x="690090" y="1594669"/>
            <a:ext cx="9288300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/>
              <a:t>Futuro do SINAS, um compromisso</a:t>
            </a:r>
          </a:p>
        </p:txBody>
      </p:sp>
    </p:spTree>
    <p:extLst>
      <p:ext uri="{BB962C8B-B14F-4D97-AF65-F5344CB8AC3E}">
        <p14:creationId xmlns:p14="http://schemas.microsoft.com/office/powerpoint/2010/main" val="193652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S">
      <a:dk1>
        <a:srgbClr val="000000"/>
      </a:dk1>
      <a:lt1>
        <a:srgbClr val="FFFFFF"/>
      </a:lt1>
      <a:dk2>
        <a:srgbClr val="00142B"/>
      </a:dk2>
      <a:lt2>
        <a:srgbClr val="E8E6E5"/>
      </a:lt2>
      <a:accent1>
        <a:srgbClr val="E3002B"/>
      </a:accent1>
      <a:accent2>
        <a:srgbClr val="F3443B"/>
      </a:accent2>
      <a:accent3>
        <a:srgbClr val="46B200"/>
      </a:accent3>
      <a:accent4>
        <a:srgbClr val="B8CC44"/>
      </a:accent4>
      <a:accent5>
        <a:srgbClr val="1070E8"/>
      </a:accent5>
      <a:accent6>
        <a:srgbClr val="18B5D1"/>
      </a:accent6>
      <a:hlink>
        <a:srgbClr val="BC002C"/>
      </a:hlink>
      <a:folHlink>
        <a:srgbClr val="99002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3a4da3-f161-4a50-a4b0-402dc4fc4915">
      <Terms xmlns="http://schemas.microsoft.com/office/infopath/2007/PartnerControls"/>
    </lcf76f155ced4ddcb4097134ff3c332f>
    <TaxCatchAll xmlns="52c99fae-d1ac-4283-a1fe-c2d00d91cb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8CC867678D1C4895F4FCEE9B770C1E" ma:contentTypeVersion="12" ma:contentTypeDescription="Create a new document." ma:contentTypeScope="" ma:versionID="bba15d2d5a652170f8188853840edf40">
  <xsd:schema xmlns:xsd="http://www.w3.org/2001/XMLSchema" xmlns:xs="http://www.w3.org/2001/XMLSchema" xmlns:p="http://schemas.microsoft.com/office/2006/metadata/properties" xmlns:ns2="243a4da3-f161-4a50-a4b0-402dc4fc4915" xmlns:ns3="52c99fae-d1ac-4283-a1fe-c2d00d91cb2c" targetNamespace="http://schemas.microsoft.com/office/2006/metadata/properties" ma:root="true" ma:fieldsID="78af293309efdc09d66f3915d26b0c42" ns2:_="" ns3:_="">
    <xsd:import namespace="243a4da3-f161-4a50-a4b0-402dc4fc4915"/>
    <xsd:import namespace="52c99fae-d1ac-4283-a1fe-c2d00d91c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a4da3-f161-4a50-a4b0-402dc4fc4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60bd9b1-177e-490f-b6e0-1116b0683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99fae-d1ac-4283-a1fe-c2d00d91cb2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427f8c-8019-456b-9faf-4b7a5321d516}" ma:internalName="TaxCatchAll" ma:showField="CatchAllData" ma:web="52c99fae-d1ac-4283-a1fe-c2d00d91c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852938-A3E3-4841-AEB9-2E848A61F439}">
  <ds:schemaRefs>
    <ds:schemaRef ds:uri="http://schemas.microsoft.com/office/2006/metadata/properties"/>
    <ds:schemaRef ds:uri="http://schemas.microsoft.com/office/infopath/2007/PartnerControls"/>
    <ds:schemaRef ds:uri="243a4da3-f161-4a50-a4b0-402dc4fc4915"/>
    <ds:schemaRef ds:uri="52c99fae-d1ac-4283-a1fe-c2d00d91cb2c"/>
  </ds:schemaRefs>
</ds:datastoreItem>
</file>

<file path=customXml/itemProps2.xml><?xml version="1.0" encoding="utf-8"?>
<ds:datastoreItem xmlns:ds="http://schemas.openxmlformats.org/officeDocument/2006/customXml" ds:itemID="{AE385267-7E80-4CA4-B7DB-3E6C7D881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a4da3-f161-4a50-a4b0-402dc4fc4915"/>
    <ds:schemaRef ds:uri="52c99fae-d1ac-4283-a1fe-c2d00d91c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89EF6C-B52B-4922-BC28-183D9678C9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268</Words>
  <Application>Microsoft Office PowerPoint</Application>
  <PresentationFormat>Widescreen</PresentationFormat>
  <Paragraphs>37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Arial</vt:lpstr>
      <vt:lpstr>Office Theme</vt:lpstr>
      <vt:lpstr>PowerPoint Presentation</vt:lpstr>
      <vt:lpstr>SINAS Transparência, Melhoria e Colaboração em Saúde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Calheiros</dc:creator>
  <cp:lastModifiedBy>Frederico Carmo Reis</cp:lastModifiedBy>
  <cp:revision>8</cp:revision>
  <dcterms:created xsi:type="dcterms:W3CDTF">2025-08-28T13:10:28Z</dcterms:created>
  <dcterms:modified xsi:type="dcterms:W3CDTF">2025-10-20T20:14:14Z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0x010100928CC867678D1C4895F4FCEE9B770C1E</vt:lpwstr>
  </property>
</Properties>
</file>