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67" r:id="rId8"/>
    <p:sldId id="268" r:id="rId9"/>
    <p:sldId id="259" r:id="rId10"/>
    <p:sldId id="269" r:id="rId11"/>
    <p:sldId id="270" r:id="rId12"/>
    <p:sldId id="260" r:id="rId13"/>
    <p:sldId id="261" r:id="rId14"/>
    <p:sldId id="271" r:id="rId15"/>
    <p:sldId id="272" r:id="rId16"/>
    <p:sldId id="264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34E040-D707-4869-841F-5A41EE6A2675}" v="1" dt="2025-10-22T16:10:51.6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988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Introdução geral à importância da segurança radiológica e papel da AIEA.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Enfatizar que a AIEA não é uma entidade policial, mas de orientação e referência.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Focar no primeiro pilar, que inclui a segurança radiológica e nuclear.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Dar exemplos: medicina, indústria, investigação.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Explicar que os Estados adaptam as normas da AIEA ao contexto nacional.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Focar na importância do GSR Part 3 como base internacional.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Destacar importância da harmonização global e da confiança pública.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Reforçar a ideia de responsabilidade partilhada e cooperação internacional.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3356" y="1928731"/>
            <a:ext cx="3333749" cy="2624327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1967266"/>
            <a:ext cx="1971675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29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 Regulação Radiológica no Âmbito da AIEA</a:t>
            </a:r>
          </a:p>
        </p:txBody>
      </p:sp>
      <p:pic>
        <p:nvPicPr>
          <p:cNvPr id="5" name="Marcador de Posição de Conteúdo 4" descr="Uma imagem com logótipo, Gráficos, símbolo, Tipo de letra">
            <a:extLst>
              <a:ext uri="{FF2B5EF4-FFF2-40B4-BE49-F238E27FC236}">
                <a16:creationId xmlns:a16="http://schemas.microsoft.com/office/drawing/2014/main" id="{DCE32DC3-69D0-CB1E-9DEF-3EED0F9D94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82987" y="885073"/>
            <a:ext cx="5085525" cy="50855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Parte III - Regulação – Caso Português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r>
              <a:rPr lang="pt-PT" dirty="0"/>
              <a:t>Alteração ao DL 2018 em 2023 – </a:t>
            </a:r>
            <a:r>
              <a:rPr lang="pt-PT" b="1" dirty="0"/>
              <a:t>DL 139-D/23</a:t>
            </a:r>
          </a:p>
          <a:p>
            <a:pPr marL="0" indent="0">
              <a:buNone/>
            </a:pPr>
            <a:r>
              <a:rPr lang="pt-PT" b="1" dirty="0"/>
              <a:t>	</a:t>
            </a:r>
            <a:r>
              <a:rPr lang="pt-PT" u="sng" dirty="0"/>
              <a:t>Autoridades competentes</a:t>
            </a:r>
            <a:r>
              <a:rPr lang="pt-PT" b="1" dirty="0"/>
              <a:t>:</a:t>
            </a:r>
          </a:p>
          <a:p>
            <a:pPr marL="0" indent="0">
              <a:buNone/>
            </a:pPr>
            <a:r>
              <a:rPr lang="pt-PT" b="1" dirty="0"/>
              <a:t>		APA</a:t>
            </a:r>
          </a:p>
          <a:p>
            <a:pPr marL="0" indent="0">
              <a:buNone/>
            </a:pPr>
            <a:r>
              <a:rPr lang="pt-PT" b="1" dirty="0"/>
              <a:t>		ERS – </a:t>
            </a:r>
            <a:r>
              <a:rPr lang="pt-PT" sz="2800" i="1" dirty="0"/>
              <a:t>práticas que envolvam exposição médica</a:t>
            </a:r>
          </a:p>
          <a:p>
            <a:pPr marL="0" indent="0">
              <a:buNone/>
            </a:pPr>
            <a:r>
              <a:rPr lang="pt-PT" sz="2800" i="1" dirty="0"/>
              <a:t>	</a:t>
            </a:r>
          </a:p>
          <a:p>
            <a:pPr marL="0" indent="0">
              <a:buNone/>
            </a:pPr>
            <a:r>
              <a:rPr lang="pt-PT" sz="2800" i="1" dirty="0"/>
              <a:t>	</a:t>
            </a:r>
            <a:r>
              <a:rPr lang="pt-PT" sz="2800" u="sng" dirty="0"/>
              <a:t>Autoridades inspetivas</a:t>
            </a:r>
            <a:r>
              <a:rPr lang="pt-PT" sz="2800" dirty="0"/>
              <a:t>:</a:t>
            </a:r>
          </a:p>
          <a:p>
            <a:pPr marL="0" indent="0">
              <a:buNone/>
            </a:pPr>
            <a:r>
              <a:rPr lang="pt-PT" sz="2800" dirty="0"/>
              <a:t>		</a:t>
            </a:r>
            <a:r>
              <a:rPr lang="pt-PT" sz="2800" b="1" dirty="0"/>
              <a:t>IGAMAOT           ASAE</a:t>
            </a:r>
          </a:p>
          <a:p>
            <a:pPr marL="0" indent="0">
              <a:buNone/>
            </a:pPr>
            <a:r>
              <a:rPr lang="pt-PT" sz="2800" b="1" dirty="0"/>
              <a:t>		IGAS                     ACT</a:t>
            </a:r>
            <a:endParaRPr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9956A9-9FAF-642A-C583-BCEDF9039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Parte III - Regulação</a:t>
            </a: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9D48540-860C-EAF5-387D-0A215C9D8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/>
              <a:t>Funções da Autoridade Reguladora (ERS/APA)</a:t>
            </a:r>
          </a:p>
          <a:p>
            <a:pPr marL="0" indent="0" algn="ctr">
              <a:buNone/>
            </a:pPr>
            <a:r>
              <a:rPr lang="pt-PT" sz="3000" dirty="0"/>
              <a:t>	Artigo 12.º</a:t>
            </a:r>
          </a:p>
          <a:p>
            <a:pPr marL="0" indent="0">
              <a:buNone/>
            </a:pPr>
            <a:r>
              <a:rPr lang="pt-PT" sz="3000" dirty="0"/>
              <a:t>	- Autorização – no caso português: (i) comunicação prévia; (</a:t>
            </a:r>
            <a:r>
              <a:rPr lang="pt-PT" sz="3000" dirty="0" err="1"/>
              <a:t>ii</a:t>
            </a:r>
            <a:r>
              <a:rPr lang="pt-PT" sz="3000" dirty="0"/>
              <a:t>) registo; (</a:t>
            </a:r>
            <a:r>
              <a:rPr lang="pt-PT" sz="3000" dirty="0" err="1"/>
              <a:t>iii</a:t>
            </a:r>
            <a:r>
              <a:rPr lang="pt-PT" sz="3000" dirty="0"/>
              <a:t>) licenciamento;</a:t>
            </a:r>
          </a:p>
          <a:p>
            <a:pPr marL="0" indent="0">
              <a:buNone/>
            </a:pPr>
            <a:r>
              <a:rPr lang="pt-PT" sz="3000" dirty="0"/>
              <a:t>	- Renovação da autorização</a:t>
            </a:r>
          </a:p>
          <a:p>
            <a:pPr marL="0" indent="0">
              <a:buNone/>
            </a:pPr>
            <a:r>
              <a:rPr lang="pt-PT" sz="3000" dirty="0"/>
              <a:t>	- Reconhecimento especialistas</a:t>
            </a:r>
          </a:p>
          <a:p>
            <a:pPr marL="0" indent="0">
              <a:buNone/>
            </a:pPr>
            <a:r>
              <a:rPr lang="pt-PT" sz="3000" dirty="0"/>
              <a:t>	- Emissão de Guias, </a:t>
            </a:r>
            <a:r>
              <a:rPr lang="pt-PT" sz="3000" dirty="0" err="1"/>
              <a:t>etc</a:t>
            </a:r>
            <a:endParaRPr lang="pt-PT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pt-PT" dirty="0">
                <a:solidFill>
                  <a:prstClr val="black"/>
                </a:solidFill>
                <a:latin typeface="Calibri"/>
              </a:rPr>
              <a:t>Autoridade Inspetiva (para AIEA subsume-se à autoridade competente)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4636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C8D62C-E79F-95F0-BEC9-34C257328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Parte III - regulação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F6EB5AA-0F45-E79A-692D-F7C0B24A7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Princípios são decalcados para a legislação portuguesa (Artigos 5.º a 10.º) – abordagem proporcional</a:t>
            </a:r>
          </a:p>
          <a:p>
            <a:r>
              <a:rPr lang="pt-PT" dirty="0"/>
              <a:t>Ainda mais exigentes/ apertados no caso da exposição médica (artigos 96.º a 98.º)</a:t>
            </a:r>
          </a:p>
          <a:p>
            <a:r>
              <a:rPr lang="pt-PT" b="1" dirty="0"/>
              <a:t>CONCLUSÃO</a:t>
            </a:r>
          </a:p>
          <a:p>
            <a:pPr lvl="1"/>
            <a:r>
              <a:rPr lang="pt-PT" u="sng" dirty="0"/>
              <a:t>Regulação não económica mas de segurança;</a:t>
            </a:r>
          </a:p>
          <a:p>
            <a:pPr lvl="1"/>
            <a:r>
              <a:rPr lang="pt-PT" u="sng" dirty="0"/>
              <a:t>Obrigatória/Independente/Harmonizada</a:t>
            </a:r>
          </a:p>
        </p:txBody>
      </p:sp>
    </p:spTree>
    <p:extLst>
      <p:ext uri="{BB962C8B-B14F-4D97-AF65-F5344CB8AC3E}">
        <p14:creationId xmlns:p14="http://schemas.microsoft.com/office/powerpoint/2010/main" val="162604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Cooperação Internacional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pPr>
              <a:defRPr sz="1800"/>
            </a:pPr>
            <a:r>
              <a:rPr lang="pt-PT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pt-PT" b="0" i="0" dirty="0" err="1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Integrated</a:t>
            </a:r>
            <a:r>
              <a:rPr lang="pt-PT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pt-PT" b="0" i="0" dirty="0" err="1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Regulatory</a:t>
            </a:r>
            <a:r>
              <a:rPr lang="pt-PT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pt-PT" b="0" i="0" dirty="0" err="1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Review</a:t>
            </a:r>
            <a:r>
              <a:rPr lang="pt-PT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pt-PT" b="0" i="0" dirty="0" err="1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Service</a:t>
            </a:r>
            <a:r>
              <a:rPr lang="pt-PT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 (IRRS)</a:t>
            </a:r>
          </a:p>
          <a:p>
            <a:pPr lvl="1">
              <a:defRPr sz="1800"/>
            </a:pPr>
            <a:r>
              <a:rPr lang="pt-PT" dirty="0" err="1">
                <a:solidFill>
                  <a:srgbClr val="343A40"/>
                </a:solidFill>
                <a:latin typeface="Roboto" panose="02000000000000000000" pitchFamily="2" charset="0"/>
              </a:rPr>
              <a:t>Peer</a:t>
            </a:r>
            <a:r>
              <a:rPr lang="pt-PT" dirty="0">
                <a:solidFill>
                  <a:srgbClr val="343A40"/>
                </a:solidFill>
                <a:latin typeface="Roboto" panose="02000000000000000000" pitchFamily="2" charset="0"/>
              </a:rPr>
              <a:t> </a:t>
            </a:r>
            <a:r>
              <a:rPr lang="pt-PT" dirty="0" err="1">
                <a:solidFill>
                  <a:srgbClr val="343A40"/>
                </a:solidFill>
                <a:latin typeface="Roboto" panose="02000000000000000000" pitchFamily="2" charset="0"/>
              </a:rPr>
              <a:t>review</a:t>
            </a:r>
            <a:endParaRPr lang="pt-PT" dirty="0">
              <a:solidFill>
                <a:srgbClr val="343A40"/>
              </a:solidFill>
              <a:latin typeface="Roboto" panose="02000000000000000000" pitchFamily="2" charset="0"/>
            </a:endParaRPr>
          </a:p>
          <a:p>
            <a:pPr lvl="1">
              <a:defRPr sz="1800"/>
            </a:pPr>
            <a:r>
              <a:rPr lang="pt-PT" dirty="0">
                <a:solidFill>
                  <a:srgbClr val="343A40"/>
                </a:solidFill>
                <a:latin typeface="Roboto" panose="02000000000000000000" pitchFamily="2" charset="0"/>
              </a:rPr>
              <a:t>Voluntária por regra mas obrigatória no seio UE</a:t>
            </a:r>
          </a:p>
          <a:p>
            <a:pPr lvl="1">
              <a:defRPr sz="1800"/>
            </a:pPr>
            <a:r>
              <a:rPr lang="pt-PT" dirty="0">
                <a:solidFill>
                  <a:srgbClr val="343A40"/>
                </a:solidFill>
                <a:latin typeface="Roboto" panose="02000000000000000000" pitchFamily="2" charset="0"/>
              </a:rPr>
              <a:t>Última Portugal 2022</a:t>
            </a:r>
          </a:p>
          <a:p>
            <a:pPr lvl="1">
              <a:defRPr sz="1800"/>
            </a:pPr>
            <a:r>
              <a:rPr lang="pt-PT" dirty="0">
                <a:solidFill>
                  <a:srgbClr val="343A40"/>
                </a:solidFill>
                <a:latin typeface="Roboto" panose="02000000000000000000" pitchFamily="2" charset="0"/>
              </a:rPr>
              <a:t>Recomendações para reforçar e melhorar a eficácia do sistema de regulação</a:t>
            </a:r>
          </a:p>
          <a:p>
            <a:pPr marL="457200" lvl="1" indent="0">
              <a:buNone/>
              <a:defRPr sz="1800"/>
            </a:pPr>
            <a:endParaRPr dirty="0"/>
          </a:p>
          <a:p>
            <a:pPr>
              <a:defRPr sz="1800"/>
            </a:pPr>
            <a:r>
              <a:rPr lang="pt-PT" dirty="0"/>
              <a:t>AIEA c</a:t>
            </a:r>
            <a:r>
              <a:rPr dirty="0" err="1"/>
              <a:t>olabora</a:t>
            </a:r>
            <a:r>
              <a:rPr dirty="0"/>
              <a:t> com OMS, OIT, OCDE/NEA e Comissão </a:t>
            </a:r>
            <a:r>
              <a:rPr dirty="0" err="1"/>
              <a:t>Europeia</a:t>
            </a:r>
            <a:r>
              <a:rPr lang="pt-PT" dirty="0"/>
              <a:t> (B</a:t>
            </a:r>
            <a:r>
              <a:rPr dirty="0" err="1"/>
              <a:t>asic</a:t>
            </a:r>
            <a:r>
              <a:rPr dirty="0"/>
              <a:t> Safety Standards (BSS) — </a:t>
            </a:r>
            <a:r>
              <a:rPr dirty="0" err="1"/>
              <a:t>documento</a:t>
            </a:r>
            <a:r>
              <a:rPr dirty="0"/>
              <a:t> conjunto AIEA/OMS/OIT</a:t>
            </a:r>
            <a:r>
              <a:rPr lang="pt-PT" dirty="0"/>
              <a:t>)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pPr>
              <a:defRPr sz="1800"/>
            </a:pPr>
            <a:r>
              <a:rPr dirty="0"/>
              <a:t>A </a:t>
            </a:r>
            <a:r>
              <a:rPr dirty="0" err="1"/>
              <a:t>regulação</a:t>
            </a:r>
            <a:r>
              <a:rPr dirty="0"/>
              <a:t> </a:t>
            </a:r>
            <a:r>
              <a:rPr dirty="0" err="1"/>
              <a:t>radiológica</a:t>
            </a:r>
            <a:r>
              <a:rPr dirty="0"/>
              <a:t> é </a:t>
            </a:r>
            <a:r>
              <a:rPr dirty="0" err="1"/>
              <a:t>essencial</a:t>
            </a:r>
            <a:r>
              <a:rPr dirty="0"/>
              <a:t> para a </a:t>
            </a:r>
            <a:r>
              <a:rPr dirty="0" err="1"/>
              <a:t>segurança</a:t>
            </a:r>
            <a:r>
              <a:rPr dirty="0"/>
              <a:t> global</a:t>
            </a:r>
          </a:p>
          <a:p>
            <a:pPr>
              <a:defRPr sz="1800"/>
            </a:pPr>
            <a:r>
              <a:rPr dirty="0"/>
              <a:t>A AIEA </a:t>
            </a:r>
            <a:r>
              <a:rPr dirty="0" err="1"/>
              <a:t>fornece</a:t>
            </a:r>
            <a:r>
              <a:rPr dirty="0"/>
              <a:t> o </a:t>
            </a:r>
            <a:r>
              <a:rPr dirty="0" err="1"/>
              <a:t>quadro</a:t>
            </a:r>
            <a:r>
              <a:rPr dirty="0"/>
              <a:t> </a:t>
            </a:r>
            <a:r>
              <a:rPr dirty="0" err="1"/>
              <a:t>normativo</a:t>
            </a:r>
            <a:r>
              <a:rPr dirty="0"/>
              <a:t> e </a:t>
            </a:r>
            <a:r>
              <a:rPr dirty="0" err="1"/>
              <a:t>apoio</a:t>
            </a:r>
            <a:r>
              <a:rPr dirty="0"/>
              <a:t> </a:t>
            </a:r>
            <a:r>
              <a:rPr dirty="0" err="1"/>
              <a:t>técnico</a:t>
            </a:r>
            <a:endParaRPr dirty="0"/>
          </a:p>
          <a:p>
            <a:pPr>
              <a:defRPr sz="1800"/>
            </a:pPr>
            <a:r>
              <a:rPr dirty="0"/>
              <a:t>Segurança </a:t>
            </a:r>
            <a:r>
              <a:rPr dirty="0" err="1"/>
              <a:t>radiológica</a:t>
            </a:r>
            <a:r>
              <a:rPr dirty="0"/>
              <a:t>: </a:t>
            </a:r>
            <a:r>
              <a:rPr dirty="0" err="1"/>
              <a:t>uma</a:t>
            </a:r>
            <a:r>
              <a:rPr dirty="0"/>
              <a:t> </a:t>
            </a:r>
            <a:r>
              <a:rPr lang="pt-PT" dirty="0"/>
              <a:t>obrigação e </a:t>
            </a:r>
            <a:r>
              <a:rPr dirty="0" err="1"/>
              <a:t>esponsabilidade</a:t>
            </a:r>
            <a:r>
              <a:rPr dirty="0"/>
              <a:t> </a:t>
            </a:r>
            <a:r>
              <a:rPr dirty="0" err="1"/>
              <a:t>técnica</a:t>
            </a:r>
            <a:r>
              <a:rPr dirty="0"/>
              <a:t>, </a:t>
            </a:r>
            <a:r>
              <a:rPr dirty="0" err="1"/>
              <a:t>ética</a:t>
            </a:r>
            <a:r>
              <a:rPr dirty="0"/>
              <a:t> e social</a:t>
            </a:r>
            <a:endParaRPr lang="pt-PT" dirty="0"/>
          </a:p>
          <a:p>
            <a:pPr marL="0" indent="0">
              <a:buNone/>
              <a:defRPr sz="1800"/>
            </a:pPr>
            <a:endParaRPr lang="pt-PT" dirty="0"/>
          </a:p>
          <a:p>
            <a:pPr marL="0" indent="0">
              <a:buNone/>
              <a:defRPr sz="1800"/>
            </a:pPr>
            <a:endParaRPr lang="pt-PT" dirty="0"/>
          </a:p>
          <a:p>
            <a:pPr marL="0" indent="0" algn="ctr">
              <a:buNone/>
              <a:defRPr sz="1800"/>
            </a:pPr>
            <a:r>
              <a:rPr lang="pt-PT" dirty="0"/>
              <a:t>Obrigado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Parte I -</a:t>
            </a:r>
            <a:r>
              <a:rPr dirty="0"/>
              <a:t>Missão e </a:t>
            </a:r>
            <a:r>
              <a:rPr dirty="0" err="1"/>
              <a:t>Objetivos</a:t>
            </a:r>
            <a:r>
              <a:rPr dirty="0"/>
              <a:t> da AIEA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>
            <a:normAutofit/>
          </a:bodyPr>
          <a:lstStyle/>
          <a:p>
            <a:endParaRPr dirty="0"/>
          </a:p>
          <a:p>
            <a:pPr>
              <a:defRPr sz="1800"/>
            </a:pPr>
            <a:r>
              <a:rPr dirty="0"/>
              <a:t>Criada em 1957 —</a:t>
            </a:r>
            <a:r>
              <a:rPr lang="pt-PT" dirty="0"/>
              <a:t> </a:t>
            </a:r>
            <a:r>
              <a:rPr dirty="0"/>
              <a:t>'</a:t>
            </a:r>
            <a:r>
              <a:rPr dirty="0" err="1"/>
              <a:t>Átomos</a:t>
            </a:r>
            <a:r>
              <a:rPr dirty="0"/>
              <a:t> para a Paz’</a:t>
            </a:r>
            <a:r>
              <a:rPr lang="pt-PT" dirty="0"/>
              <a:t> – Discurso Dwight Eisenhower 1953 AGNU</a:t>
            </a:r>
            <a:endParaRPr dirty="0"/>
          </a:p>
          <a:p>
            <a:pPr>
              <a:defRPr sz="1800"/>
            </a:pPr>
            <a:r>
              <a:rPr dirty="0" err="1"/>
              <a:t>Organização</a:t>
            </a:r>
            <a:r>
              <a:rPr dirty="0"/>
              <a:t> </a:t>
            </a:r>
            <a:r>
              <a:rPr dirty="0" err="1"/>
              <a:t>internacional</a:t>
            </a:r>
            <a:r>
              <a:rPr dirty="0"/>
              <a:t> sob a </a:t>
            </a:r>
            <a:r>
              <a:rPr dirty="0" err="1"/>
              <a:t>égide</a:t>
            </a:r>
            <a:r>
              <a:rPr dirty="0"/>
              <a:t> das </a:t>
            </a:r>
            <a:r>
              <a:rPr dirty="0" err="1"/>
              <a:t>Nações</a:t>
            </a:r>
            <a:r>
              <a:rPr dirty="0"/>
              <a:t> Unidas</a:t>
            </a:r>
          </a:p>
          <a:p>
            <a:pPr>
              <a:defRPr sz="1800"/>
            </a:pPr>
            <a:r>
              <a:rPr dirty="0" err="1"/>
              <a:t>Promove</a:t>
            </a:r>
            <a:r>
              <a:rPr dirty="0"/>
              <a:t> o </a:t>
            </a:r>
            <a:r>
              <a:rPr dirty="0" err="1"/>
              <a:t>uso</a:t>
            </a:r>
            <a:r>
              <a:rPr dirty="0"/>
              <a:t> </a:t>
            </a:r>
            <a:r>
              <a:rPr dirty="0" err="1"/>
              <a:t>seguro</a:t>
            </a:r>
            <a:r>
              <a:rPr dirty="0"/>
              <a:t> e </a:t>
            </a:r>
            <a:r>
              <a:rPr dirty="0" err="1"/>
              <a:t>pacífico</a:t>
            </a:r>
            <a:r>
              <a:rPr dirty="0"/>
              <a:t> da </a:t>
            </a:r>
            <a:r>
              <a:rPr dirty="0" err="1"/>
              <a:t>energia</a:t>
            </a:r>
            <a:r>
              <a:rPr dirty="0"/>
              <a:t> nuclear e das </a:t>
            </a:r>
            <a:r>
              <a:rPr dirty="0" err="1"/>
              <a:t>radiações</a:t>
            </a:r>
            <a:r>
              <a:rPr dirty="0"/>
              <a:t> </a:t>
            </a:r>
            <a:r>
              <a:rPr dirty="0" err="1"/>
              <a:t>ionizantes</a:t>
            </a:r>
            <a:endParaRPr dirty="0"/>
          </a:p>
          <a:p>
            <a:pPr>
              <a:defRPr sz="1800"/>
            </a:pPr>
            <a:r>
              <a:rPr dirty="0"/>
              <a:t>Autoridade </a:t>
            </a:r>
            <a:r>
              <a:rPr dirty="0" err="1"/>
              <a:t>técnica</a:t>
            </a:r>
            <a:r>
              <a:rPr dirty="0"/>
              <a:t> e </a:t>
            </a:r>
            <a:r>
              <a:rPr dirty="0" err="1"/>
              <a:t>normativa</a:t>
            </a:r>
            <a:r>
              <a:rPr dirty="0"/>
              <a:t> global em </a:t>
            </a:r>
            <a:r>
              <a:rPr dirty="0" err="1"/>
              <a:t>segurança</a:t>
            </a:r>
            <a:r>
              <a:rPr dirty="0"/>
              <a:t> nuclear e </a:t>
            </a:r>
            <a:r>
              <a:rPr dirty="0" err="1"/>
              <a:t>radiológica</a:t>
            </a:r>
            <a:endParaRPr lang="pt-PT" dirty="0"/>
          </a:p>
          <a:p>
            <a:pPr>
              <a:defRPr sz="1800"/>
            </a:pPr>
            <a:endParaRPr lang="pt-PT" dirty="0"/>
          </a:p>
          <a:p>
            <a:pPr marL="0" indent="0" algn="ctr">
              <a:buNone/>
              <a:defRPr sz="1800"/>
            </a:pPr>
            <a:r>
              <a:rPr lang="en-US" b="1" u="sng" dirty="0" err="1"/>
              <a:t>Estatuto</a:t>
            </a:r>
            <a:r>
              <a:rPr lang="en-US" b="1" u="sng" dirty="0"/>
              <a:t> AIEA</a:t>
            </a:r>
          </a:p>
          <a:p>
            <a:pPr marL="0" indent="0">
              <a:buNone/>
              <a:defRPr sz="1800"/>
            </a:pPr>
            <a:r>
              <a:rPr lang="en-US" dirty="0"/>
              <a:t>ARTICLE II Objectives </a:t>
            </a:r>
            <a:r>
              <a:rPr lang="en-US" i="1" dirty="0"/>
              <a:t>The Agency shall seek to accelerate and enlarge </a:t>
            </a:r>
            <a:r>
              <a:rPr lang="en-US" i="1" u="sng" dirty="0"/>
              <a:t>the contribution of atomic energy to peace, health and prosperity </a:t>
            </a:r>
            <a:r>
              <a:rPr lang="en-US" i="1" dirty="0"/>
              <a:t>throughout the world. It shall ensure, so far as it is able, that assistance provided by it or at its request or under its supervise on or control </a:t>
            </a:r>
            <a:r>
              <a:rPr lang="en-US" i="1" u="sng" dirty="0"/>
              <a:t>is not used in such a way as to further any military purpose</a:t>
            </a:r>
            <a:r>
              <a:rPr lang="en-US" i="1" dirty="0"/>
              <a:t>.</a:t>
            </a:r>
          </a:p>
          <a:p>
            <a:pPr marL="0" indent="0">
              <a:buNone/>
              <a:defRPr sz="1800"/>
            </a:pPr>
            <a:endParaRPr lang="en-US" i="1" dirty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Órgãos de governação: Conferência Geral e </a:t>
            </a:r>
            <a:r>
              <a:rPr kumimoji="0" lang="pt-PT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Board</a:t>
            </a: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</a:t>
            </a:r>
            <a:r>
              <a:rPr kumimoji="0" lang="pt-PT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Governors</a:t>
            </a: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/ </a:t>
            </a:r>
            <a:r>
              <a:rPr kumimoji="0" lang="pt-PT" sz="1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Secretariado</a:t>
            </a:r>
          </a:p>
          <a:p>
            <a:pPr marL="0" indent="0">
              <a:buNone/>
              <a:defRPr sz="1800"/>
            </a:pPr>
            <a:endParaRPr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Pilares Fundamentais da AIEA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>
            <a:normAutofit/>
          </a:bodyPr>
          <a:lstStyle/>
          <a:p>
            <a:pPr marL="0" indent="0">
              <a:buNone/>
            </a:pPr>
            <a:endParaRPr dirty="0"/>
          </a:p>
          <a:p>
            <a:pPr>
              <a:defRPr sz="1800"/>
            </a:pPr>
            <a:r>
              <a:rPr lang="pt-PT" sz="2000" dirty="0"/>
              <a:t>Os 3 </a:t>
            </a:r>
            <a:r>
              <a:rPr lang="pt-PT" sz="2000" dirty="0" err="1"/>
              <a:t>S’s</a:t>
            </a:r>
            <a:r>
              <a:rPr lang="pt-PT" sz="2000" dirty="0"/>
              <a:t>:</a:t>
            </a:r>
          </a:p>
          <a:p>
            <a:pPr marL="0" indent="0">
              <a:buNone/>
              <a:defRPr sz="1800"/>
            </a:pPr>
            <a:endParaRPr lang="pt-PT" sz="2000" dirty="0"/>
          </a:p>
          <a:p>
            <a:pPr marL="0" indent="0">
              <a:buNone/>
              <a:defRPr sz="1800"/>
            </a:pPr>
            <a:r>
              <a:rPr lang="pt-PT" sz="2000" dirty="0"/>
              <a:t>	</a:t>
            </a:r>
            <a:r>
              <a:rPr sz="2000" dirty="0"/>
              <a:t>S</a:t>
            </a:r>
            <a:r>
              <a:rPr lang="pt-PT" sz="2000" dirty="0"/>
              <a:t>AFETY – segurança funcionamento (contra acidentes)</a:t>
            </a:r>
          </a:p>
          <a:p>
            <a:pPr marL="0" indent="0">
              <a:buNone/>
              <a:defRPr sz="1800"/>
            </a:pPr>
            <a:r>
              <a:rPr lang="pt-PT" sz="2000" dirty="0"/>
              <a:t>	SECURITY – proteção física (contra ataques)</a:t>
            </a:r>
          </a:p>
          <a:p>
            <a:pPr marL="0" indent="0">
              <a:buNone/>
              <a:defRPr sz="1800"/>
            </a:pPr>
            <a:r>
              <a:rPr lang="pt-PT" sz="2000" dirty="0"/>
              <a:t>	SAFEGUARDS – para garantir que material nuclear não é usado/desviado 				    para outros fins que não pacíficos</a:t>
            </a:r>
          </a:p>
          <a:p>
            <a:pPr marL="0" indent="0">
              <a:buNone/>
              <a:defRPr sz="1800"/>
            </a:pPr>
            <a:endParaRPr lang="pt-PT" sz="2000" dirty="0"/>
          </a:p>
          <a:p>
            <a:pPr>
              <a:defRPr sz="1800"/>
            </a:pPr>
            <a:r>
              <a:rPr lang="pt-PT" sz="2000" u="sng" dirty="0"/>
              <a:t>Acervo de Tratados Internacionais</a:t>
            </a:r>
            <a:r>
              <a:rPr lang="pt-PT" sz="2000" dirty="0"/>
              <a:t>:</a:t>
            </a:r>
          </a:p>
          <a:p>
            <a:pPr marL="0" indent="0">
              <a:buNone/>
              <a:defRPr sz="1800"/>
            </a:pPr>
            <a:r>
              <a:rPr lang="pt-PT" sz="2000" dirty="0"/>
              <a:t>	Convenção sobre Segurança Nuclear (</a:t>
            </a:r>
            <a:r>
              <a:rPr lang="pt-PT" sz="2000" dirty="0" err="1"/>
              <a:t>Safety</a:t>
            </a:r>
            <a:r>
              <a:rPr lang="pt-PT" sz="2000" dirty="0"/>
              <a:t>)</a:t>
            </a:r>
          </a:p>
          <a:p>
            <a:pPr marL="0" indent="0">
              <a:buNone/>
              <a:defRPr sz="1800"/>
            </a:pPr>
            <a:r>
              <a:rPr lang="pt-PT" sz="2000" dirty="0"/>
              <a:t>	Convenção Conjunta sobre a Segurança da Gestão do Combustível Gasto e da Segurança da Gestão dos Resíduos Radioativo (</a:t>
            </a:r>
            <a:r>
              <a:rPr lang="pt-PT" sz="2000" dirty="0" err="1"/>
              <a:t>Joint</a:t>
            </a:r>
            <a:r>
              <a:rPr lang="pt-PT" sz="2000" dirty="0"/>
              <a:t> Convention)</a:t>
            </a:r>
            <a:endParaRPr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30200-96EE-3E92-8656-6E292174D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i="1" dirty="0"/>
              <a:t>“</a:t>
            </a:r>
            <a:r>
              <a:rPr lang="pt-PT" i="1" dirty="0" err="1"/>
              <a:t>Atoms</a:t>
            </a:r>
            <a:r>
              <a:rPr lang="pt-PT" i="1" dirty="0"/>
              <a:t> for Peace and </a:t>
            </a:r>
            <a:r>
              <a:rPr lang="pt-PT" i="1" dirty="0" err="1"/>
              <a:t>Development</a:t>
            </a:r>
            <a:r>
              <a:rPr lang="pt-PT" i="1" dirty="0"/>
              <a:t>”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4D3D58F-43E3-B951-C8B9-EE82E6B32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/>
              <a:t>Ciência, Tecnologias e Aplicações Nucleares</a:t>
            </a:r>
          </a:p>
          <a:p>
            <a:pPr marL="0" indent="0">
              <a:buNone/>
            </a:pPr>
            <a:r>
              <a:rPr lang="pt-PT" i="1" dirty="0"/>
              <a:t>	</a:t>
            </a:r>
            <a:r>
              <a:rPr lang="pt-PT" sz="2500" i="1" dirty="0" err="1"/>
              <a:t>Rays</a:t>
            </a:r>
            <a:r>
              <a:rPr lang="pt-PT" sz="2500" i="1" dirty="0"/>
              <a:t> of </a:t>
            </a:r>
            <a:r>
              <a:rPr lang="pt-PT" sz="2500" i="1" dirty="0" err="1"/>
              <a:t>Hope</a:t>
            </a:r>
            <a:endParaRPr lang="pt-PT" sz="2500" i="1" dirty="0"/>
          </a:p>
          <a:p>
            <a:pPr marL="0" indent="0">
              <a:buNone/>
            </a:pPr>
            <a:r>
              <a:rPr lang="pt-PT" sz="2500" i="1" dirty="0"/>
              <a:t>	Atoms4Food</a:t>
            </a:r>
          </a:p>
          <a:p>
            <a:pPr marL="0" indent="0">
              <a:buNone/>
            </a:pPr>
            <a:r>
              <a:rPr lang="pt-PT" sz="2500" i="1" dirty="0"/>
              <a:t>	NUTEC </a:t>
            </a:r>
            <a:r>
              <a:rPr lang="pt-PT" sz="2500" i="1" dirty="0" err="1"/>
              <a:t>Plastics</a:t>
            </a:r>
            <a:endParaRPr lang="pt-PT" sz="2500" i="1" dirty="0"/>
          </a:p>
          <a:p>
            <a:pPr marL="0" indent="0">
              <a:buNone/>
            </a:pPr>
            <a:r>
              <a:rPr lang="pt-PT" sz="2500" i="1" dirty="0"/>
              <a:t>	ZODIAC</a:t>
            </a:r>
          </a:p>
          <a:p>
            <a:pPr marL="0" indent="0">
              <a:buNone/>
            </a:pPr>
            <a:r>
              <a:rPr lang="pt-PT" sz="2500" i="1" dirty="0"/>
              <a:t>	Atoms4NetZero</a:t>
            </a:r>
          </a:p>
          <a:p>
            <a:pPr marL="0" indent="0">
              <a:buNone/>
            </a:pPr>
            <a:r>
              <a:rPr lang="pt-PT" sz="2500" i="1" dirty="0"/>
              <a:t>	Marie Curie/Lise </a:t>
            </a:r>
            <a:r>
              <a:rPr lang="pt-PT" sz="2500" i="1" dirty="0" err="1"/>
              <a:t>Meitner</a:t>
            </a:r>
            <a:endParaRPr lang="pt-PT" sz="2500" i="1" dirty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pt-P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Cooperação Técnica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pt-P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Novos temas/desafios: </a:t>
            </a:r>
            <a:r>
              <a:rPr lang="pt-PT" dirty="0">
                <a:solidFill>
                  <a:prstClr val="black"/>
                </a:solidFill>
                <a:latin typeface="Calibri"/>
              </a:rPr>
              <a:t>IA/</a:t>
            </a:r>
            <a:r>
              <a:rPr lang="pt-PT" dirty="0" err="1">
                <a:solidFill>
                  <a:prstClr val="black"/>
                </a:solidFill>
                <a:latin typeface="Calibri"/>
              </a:rPr>
              <a:t>SMRs</a:t>
            </a:r>
            <a:endParaRPr lang="pt-PT" sz="2500" i="1" dirty="0"/>
          </a:p>
        </p:txBody>
      </p:sp>
    </p:spTree>
    <p:extLst>
      <p:ext uri="{BB962C8B-B14F-4D97-AF65-F5344CB8AC3E}">
        <p14:creationId xmlns:p14="http://schemas.microsoft.com/office/powerpoint/2010/main" val="3920001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3341B0-271B-CF7C-F4D5-1FB11D270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Portugal na AIEA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322BE99-80BF-A2BD-392B-B7B861E5F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2900" dirty="0"/>
              <a:t>Membro fundador – 4 setembro 1957</a:t>
            </a:r>
          </a:p>
          <a:p>
            <a:r>
              <a:rPr lang="pt-PT" sz="2900" dirty="0"/>
              <a:t>Atualmente membro BoG</a:t>
            </a:r>
          </a:p>
          <a:p>
            <a:r>
              <a:rPr lang="pt-PT" sz="2900" dirty="0"/>
              <a:t>Memorando de Entendimento</a:t>
            </a:r>
          </a:p>
          <a:p>
            <a:r>
              <a:rPr lang="pt-PT" sz="2900" dirty="0"/>
              <a:t>Membro e financiador de várias </a:t>
            </a:r>
            <a:r>
              <a:rPr lang="pt-PT" sz="2900" dirty="0" err="1"/>
              <a:t>flagship</a:t>
            </a:r>
            <a:r>
              <a:rPr lang="pt-PT" sz="2900" dirty="0"/>
              <a:t> </a:t>
            </a:r>
            <a:r>
              <a:rPr lang="pt-PT" sz="2900" dirty="0" err="1"/>
              <a:t>initiatives</a:t>
            </a:r>
            <a:endParaRPr lang="pt-PT" sz="2900" dirty="0"/>
          </a:p>
          <a:p>
            <a:r>
              <a:rPr lang="pt-PT" sz="2900" dirty="0"/>
              <a:t>Centro Colaborativo Universidade de Coimbra </a:t>
            </a:r>
          </a:p>
          <a:p>
            <a:r>
              <a:rPr lang="pt-PT" sz="2900" dirty="0"/>
              <a:t>Cooperação Técnica – Country </a:t>
            </a:r>
            <a:r>
              <a:rPr lang="pt-PT" sz="2900" dirty="0" err="1"/>
              <a:t>Programme</a:t>
            </a:r>
            <a:r>
              <a:rPr lang="pt-PT" sz="2900" dirty="0"/>
              <a:t> Framework </a:t>
            </a:r>
            <a:r>
              <a:rPr lang="pt-PT" sz="2000" i="1" dirty="0"/>
              <a:t>(Projetos 2026: </a:t>
            </a:r>
            <a:r>
              <a:rPr lang="pt-PT" sz="2000" i="1" dirty="0" err="1"/>
              <a:t>Improving</a:t>
            </a:r>
            <a:r>
              <a:rPr lang="pt-PT" sz="2000" i="1" dirty="0"/>
              <a:t> </a:t>
            </a:r>
            <a:r>
              <a:rPr lang="pt-PT" sz="2000" i="1" dirty="0" err="1"/>
              <a:t>radioactive</a:t>
            </a:r>
            <a:r>
              <a:rPr lang="pt-PT" sz="2000" i="1" dirty="0"/>
              <a:t> </a:t>
            </a:r>
            <a:r>
              <a:rPr lang="pt-PT" sz="2000" i="1" dirty="0" err="1"/>
              <a:t>waste</a:t>
            </a:r>
            <a:r>
              <a:rPr lang="pt-PT" sz="2000" i="1" dirty="0"/>
              <a:t> management </a:t>
            </a:r>
            <a:r>
              <a:rPr lang="pt-PT" sz="2000" i="1" dirty="0" err="1"/>
              <a:t>capacities</a:t>
            </a:r>
            <a:r>
              <a:rPr lang="pt-PT" sz="2000" i="1" dirty="0"/>
              <a:t> and </a:t>
            </a:r>
            <a:r>
              <a:rPr lang="pt-PT" sz="2000" i="1" dirty="0" err="1"/>
              <a:t>infraestructures</a:t>
            </a:r>
            <a:r>
              <a:rPr lang="pt-PT" sz="2000" i="1" dirty="0"/>
              <a:t>/training medical </a:t>
            </a:r>
            <a:r>
              <a:rPr lang="pt-PT" sz="2000" i="1" dirty="0" err="1"/>
              <a:t>physicists</a:t>
            </a:r>
            <a:r>
              <a:rPr lang="pt-PT" sz="2000" i="1" dirty="0"/>
              <a:t>/ esterilização de espécies invasoras de insetos)</a:t>
            </a:r>
          </a:p>
        </p:txBody>
      </p:sp>
    </p:spTree>
    <p:extLst>
      <p:ext uri="{BB962C8B-B14F-4D97-AF65-F5344CB8AC3E}">
        <p14:creationId xmlns:p14="http://schemas.microsoft.com/office/powerpoint/2010/main" val="2157353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Parte II - </a:t>
            </a:r>
            <a:r>
              <a:rPr dirty="0"/>
              <a:t>Segurança </a:t>
            </a:r>
            <a:r>
              <a:rPr dirty="0" err="1"/>
              <a:t>Radiológica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>
            <a:normAutofit fontScale="92500" lnSpcReduction="10000"/>
          </a:bodyPr>
          <a:lstStyle/>
          <a:p>
            <a:r>
              <a:rPr lang="pt-PT" dirty="0"/>
              <a:t>Conceito</a:t>
            </a:r>
            <a:endParaRPr dirty="0"/>
          </a:p>
          <a:p>
            <a:pPr>
              <a:defRPr sz="1800"/>
            </a:pPr>
            <a:r>
              <a:rPr lang="pt-PT" dirty="0"/>
              <a:t>Objetivo: </a:t>
            </a:r>
            <a:r>
              <a:rPr u="sng" dirty="0"/>
              <a:t>Proteção das </a:t>
            </a:r>
            <a:r>
              <a:rPr u="sng" dirty="0" err="1"/>
              <a:t>pessoas</a:t>
            </a:r>
            <a:r>
              <a:rPr u="sng" dirty="0"/>
              <a:t> e do </a:t>
            </a:r>
            <a:r>
              <a:rPr u="sng" dirty="0" err="1"/>
              <a:t>ambiente</a:t>
            </a:r>
            <a:r>
              <a:rPr u="sng" dirty="0"/>
              <a:t> contra os </a:t>
            </a:r>
            <a:r>
              <a:rPr u="sng" dirty="0" err="1"/>
              <a:t>efeitos</a:t>
            </a:r>
            <a:r>
              <a:rPr u="sng" dirty="0"/>
              <a:t> </a:t>
            </a:r>
            <a:r>
              <a:rPr lang="pt-PT" u="sng" dirty="0"/>
              <a:t>nocivos </a:t>
            </a:r>
            <a:r>
              <a:rPr u="sng" dirty="0"/>
              <a:t>das </a:t>
            </a:r>
            <a:r>
              <a:rPr u="sng" dirty="0" err="1"/>
              <a:t>radiações</a:t>
            </a:r>
            <a:r>
              <a:rPr u="sng" dirty="0"/>
              <a:t> </a:t>
            </a:r>
            <a:r>
              <a:rPr u="sng" dirty="0" err="1"/>
              <a:t>ionizantes</a:t>
            </a:r>
            <a:endParaRPr lang="pt-PT" u="sng" dirty="0"/>
          </a:p>
          <a:p>
            <a:pPr>
              <a:defRPr sz="1800"/>
            </a:pPr>
            <a:r>
              <a:rPr lang="pt-PT" dirty="0"/>
              <a:t>Trata-se de uma responsabilidade técnica, ética e social</a:t>
            </a:r>
          </a:p>
          <a:p>
            <a:pPr>
              <a:defRPr sz="1800"/>
            </a:pPr>
            <a:r>
              <a:rPr lang="pt-PT" dirty="0" err="1"/>
              <a:t>Safety</a:t>
            </a:r>
            <a:r>
              <a:rPr lang="pt-PT" dirty="0"/>
              <a:t> – uso seguro das radiações ionizantes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pt-PT" dirty="0">
                <a:solidFill>
                  <a:prstClr val="black"/>
                </a:solidFill>
                <a:latin typeface="Calibri"/>
              </a:rPr>
              <a:t>Que pessoas proteger?</a:t>
            </a:r>
            <a:endParaRPr kumimoji="0" lang="pt-P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>
              <a:defRPr sz="1800"/>
            </a:pPr>
            <a:r>
              <a:rPr lang="pt-PT" dirty="0"/>
              <a:t>Público em Geral (incluindo da exposição natural)</a:t>
            </a:r>
          </a:p>
          <a:p>
            <a:pPr>
              <a:defRPr sz="1800"/>
            </a:pPr>
            <a:r>
              <a:rPr lang="pt-PT" dirty="0"/>
              <a:t>Trabalhadores (mais vulneráveis)</a:t>
            </a:r>
          </a:p>
          <a:p>
            <a:pPr>
              <a:defRPr sz="1800"/>
            </a:pPr>
            <a:r>
              <a:rPr lang="pt-PT" dirty="0"/>
              <a:t>Pacientes (95% da radiação de origem artificial a que a população mundial está sujeita radica na exposição médica:</a:t>
            </a:r>
          </a:p>
          <a:p>
            <a:pPr lvl="1">
              <a:defRPr sz="1800"/>
            </a:pPr>
            <a:r>
              <a:rPr lang="pt-PT" dirty="0"/>
              <a:t>Radiologia</a:t>
            </a:r>
          </a:p>
          <a:p>
            <a:pPr lvl="1">
              <a:defRPr sz="1800"/>
            </a:pPr>
            <a:r>
              <a:rPr lang="pt-PT" dirty="0"/>
              <a:t>Radioterapia</a:t>
            </a:r>
          </a:p>
          <a:p>
            <a:pPr lvl="1">
              <a:defRPr sz="1800"/>
            </a:pPr>
            <a:r>
              <a:rPr lang="pt-PT" dirty="0"/>
              <a:t>Medicina nuclear</a:t>
            </a:r>
          </a:p>
          <a:p>
            <a:pPr lvl="1">
              <a:defRPr sz="1800"/>
            </a:pPr>
            <a:r>
              <a:rPr lang="pt-PT" dirty="0"/>
              <a:t>Medicina dentária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F5FE6D-3FFD-0FE8-FA85-708B1D945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IAEA </a:t>
            </a:r>
            <a:r>
              <a:rPr lang="pt-PT" dirty="0" err="1"/>
              <a:t>Safety</a:t>
            </a:r>
            <a:r>
              <a:rPr lang="pt-PT" dirty="0"/>
              <a:t> Standards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81B3E6D-BBCB-F239-82E2-C5BC72CC5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endParaRPr kumimoji="0" lang="pt-P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kumimoji="0" lang="pt-P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Estatuto AIEA prevê que </a:t>
            </a:r>
            <a:r>
              <a:rPr lang="pt-PT" sz="1700" dirty="0">
                <a:solidFill>
                  <a:prstClr val="black"/>
                </a:solidFill>
                <a:latin typeface="Calibri"/>
              </a:rPr>
              <a:t>estabeleça estes padrões para proteger a saúde e minimizar o perigo para a vida e a propriedade.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 sz="1800"/>
            </a:pPr>
            <a:endParaRPr lang="pt-PT" sz="1700" dirty="0">
              <a:solidFill>
                <a:prstClr val="black"/>
              </a:solidFill>
              <a:latin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lang="pt-PT" sz="1700" dirty="0">
                <a:solidFill>
                  <a:prstClr val="black"/>
                </a:solidFill>
                <a:latin typeface="Calibri"/>
              </a:rPr>
              <a:t>2006 – SAFETY STANDARDS – corpo normativo alto padrão de segurança harmonizada a nível global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 sz="1800"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• Safety Fundamentals (SF-1) – 10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princípios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 sz="1800"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• Safety Requirements (GSR) –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parte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 –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requisitos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radiológica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 seg.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fontes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 sz="1800"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• Safety Guides (SSG) – 46 –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aplicação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prática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em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usos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médicos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radiação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 sz="1800"/>
            </a:pPr>
            <a:endParaRPr lang="pt-PT" sz="1700" dirty="0">
              <a:solidFill>
                <a:prstClr val="black"/>
              </a:solidFill>
              <a:latin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kumimoji="0" lang="pt-P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Exemplos de Princípios fundamentais (SF-1):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kumimoji="0" lang="pt-P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• Responsabilidade da entidade que produz os riscos radiológicos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kumimoji="0" lang="pt-P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• Justificação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kumimoji="0" lang="pt-P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• Otimização (ALARA)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kumimoji="0" lang="pt-P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• Limitação de dose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73039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448291-9D4A-C675-58DA-1B2387046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IAEA </a:t>
            </a:r>
            <a:r>
              <a:rPr kumimoji="0" lang="pt-PT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Safety</a:t>
            </a:r>
            <a:r>
              <a:rPr kumimoji="0" lang="pt-P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Standards</a:t>
            </a: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DED51B6-D883-C408-C90C-43B773574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err="1"/>
              <a:t>Vinculatividade</a:t>
            </a:r>
            <a:r>
              <a:rPr lang="pt-PT" dirty="0"/>
              <a:t> – </a:t>
            </a:r>
            <a:r>
              <a:rPr lang="pt-PT" sz="2200" i="1" dirty="0"/>
              <a:t>“</a:t>
            </a:r>
            <a:r>
              <a:rPr lang="pt-PT" sz="2200" i="1" dirty="0" err="1"/>
              <a:t>binding</a:t>
            </a:r>
            <a:r>
              <a:rPr lang="pt-PT" sz="2200" i="1" dirty="0"/>
              <a:t> </a:t>
            </a:r>
            <a:r>
              <a:rPr lang="pt-PT" sz="2200" i="1" dirty="0" err="1"/>
              <a:t>on</a:t>
            </a:r>
            <a:r>
              <a:rPr lang="pt-PT" sz="2200" i="1" dirty="0"/>
              <a:t> the IAEA in </a:t>
            </a:r>
            <a:r>
              <a:rPr lang="pt-PT" sz="2200" i="1" dirty="0" err="1"/>
              <a:t>relation</a:t>
            </a:r>
            <a:r>
              <a:rPr lang="pt-PT" sz="2200" i="1" dirty="0"/>
              <a:t> to </a:t>
            </a:r>
            <a:r>
              <a:rPr lang="pt-PT" sz="2200" i="1" dirty="0" err="1"/>
              <a:t>its</a:t>
            </a:r>
            <a:r>
              <a:rPr lang="pt-PT" sz="2200" i="1" dirty="0"/>
              <a:t> </a:t>
            </a:r>
            <a:r>
              <a:rPr lang="pt-PT" sz="2200" i="1" dirty="0" err="1"/>
              <a:t>operations</a:t>
            </a:r>
            <a:r>
              <a:rPr lang="pt-PT" sz="2200" i="1" dirty="0"/>
              <a:t> and </a:t>
            </a:r>
            <a:r>
              <a:rPr lang="pt-PT" sz="2200" i="1" dirty="0" err="1"/>
              <a:t>on</a:t>
            </a:r>
            <a:r>
              <a:rPr lang="pt-PT" sz="2200" i="1" dirty="0"/>
              <a:t> </a:t>
            </a:r>
            <a:r>
              <a:rPr lang="pt-PT" sz="2200" i="1" dirty="0" err="1"/>
              <a:t>States</a:t>
            </a:r>
            <a:r>
              <a:rPr lang="pt-PT" sz="2200" i="1" dirty="0"/>
              <a:t> in </a:t>
            </a:r>
            <a:r>
              <a:rPr lang="pt-PT" sz="2200" i="1" dirty="0" err="1"/>
              <a:t>relation</a:t>
            </a:r>
            <a:r>
              <a:rPr lang="pt-PT" sz="2200" i="1" dirty="0"/>
              <a:t> to </a:t>
            </a:r>
            <a:r>
              <a:rPr lang="pt-PT" sz="2200" i="1" dirty="0" err="1"/>
              <a:t>operations</a:t>
            </a:r>
            <a:r>
              <a:rPr lang="pt-PT" sz="2200" i="1" dirty="0"/>
              <a:t> </a:t>
            </a:r>
            <a:r>
              <a:rPr lang="pt-PT" sz="2200" i="1" dirty="0" err="1"/>
              <a:t>assisted</a:t>
            </a:r>
            <a:r>
              <a:rPr lang="pt-PT" sz="2200" i="1" dirty="0"/>
              <a:t> </a:t>
            </a:r>
            <a:r>
              <a:rPr lang="pt-PT" sz="2200" i="1" dirty="0" err="1"/>
              <a:t>by</a:t>
            </a:r>
            <a:r>
              <a:rPr lang="pt-PT" sz="2200" i="1" dirty="0"/>
              <a:t> the IAEA. </a:t>
            </a:r>
            <a:r>
              <a:rPr lang="pt-PT" sz="2200" i="1" dirty="0" err="1"/>
              <a:t>States</a:t>
            </a:r>
            <a:r>
              <a:rPr lang="pt-PT" sz="2200" i="1" dirty="0"/>
              <a:t> </a:t>
            </a:r>
            <a:r>
              <a:rPr lang="pt-PT" sz="2200" i="1" dirty="0" err="1"/>
              <a:t>or</a:t>
            </a:r>
            <a:r>
              <a:rPr lang="pt-PT" sz="2200" i="1" dirty="0"/>
              <a:t> </a:t>
            </a:r>
            <a:r>
              <a:rPr lang="pt-PT" sz="2200" i="1" dirty="0" err="1"/>
              <a:t>sponsoring</a:t>
            </a:r>
            <a:r>
              <a:rPr lang="pt-PT" sz="2200" i="1" dirty="0"/>
              <a:t> Organizations </a:t>
            </a:r>
            <a:r>
              <a:rPr lang="pt-PT" sz="2200" i="1" u="sng" dirty="0" err="1"/>
              <a:t>may</a:t>
            </a:r>
            <a:r>
              <a:rPr lang="pt-PT" sz="2200" i="1" dirty="0"/>
              <a:t> </a:t>
            </a:r>
            <a:r>
              <a:rPr lang="pt-PT" sz="2200" i="1" dirty="0" err="1"/>
              <a:t>adopt</a:t>
            </a:r>
            <a:r>
              <a:rPr lang="pt-PT" sz="2200" i="1" dirty="0"/>
              <a:t> the </a:t>
            </a:r>
            <a:r>
              <a:rPr lang="pt-PT" sz="2200" i="1" dirty="0" err="1"/>
              <a:t>principles</a:t>
            </a:r>
            <a:r>
              <a:rPr lang="pt-PT" sz="2200" i="1" dirty="0"/>
              <a:t>”.</a:t>
            </a:r>
          </a:p>
          <a:p>
            <a:pPr marL="0" indent="0" algn="just">
              <a:buNone/>
            </a:pPr>
            <a:endParaRPr lang="pt-PT" sz="2200" i="1" dirty="0"/>
          </a:p>
          <a:p>
            <a:pPr algn="just"/>
            <a:r>
              <a:rPr lang="pt-PT" sz="2200" i="1" dirty="0"/>
              <a:t>“</a:t>
            </a:r>
            <a:r>
              <a:rPr lang="pt-PT" sz="2200" i="1" dirty="0" err="1"/>
              <a:t>States</a:t>
            </a:r>
            <a:r>
              <a:rPr lang="pt-PT" sz="2200" i="1" dirty="0"/>
              <a:t> </a:t>
            </a:r>
            <a:r>
              <a:rPr lang="pt-PT" sz="2200" i="1" dirty="0" err="1"/>
              <a:t>have</a:t>
            </a:r>
            <a:r>
              <a:rPr lang="pt-PT" sz="2200" i="1" dirty="0"/>
              <a:t> na </a:t>
            </a:r>
            <a:r>
              <a:rPr lang="pt-PT" sz="2200" i="1" u="sng" dirty="0" err="1"/>
              <a:t>obligation</a:t>
            </a:r>
            <a:r>
              <a:rPr lang="pt-PT" sz="2200" i="1" u="sng" dirty="0"/>
              <a:t> of </a:t>
            </a:r>
            <a:r>
              <a:rPr lang="pt-PT" sz="2200" i="1" u="sng" dirty="0" err="1"/>
              <a:t>diligence</a:t>
            </a:r>
            <a:r>
              <a:rPr lang="pt-PT" sz="2200" i="1" u="sng" dirty="0"/>
              <a:t> and </a:t>
            </a:r>
            <a:r>
              <a:rPr lang="pt-PT" sz="2200" i="1" u="sng" dirty="0" err="1"/>
              <a:t>duty</a:t>
            </a:r>
            <a:r>
              <a:rPr lang="pt-PT" sz="2200" i="1" u="sng" dirty="0"/>
              <a:t> of </a:t>
            </a:r>
            <a:r>
              <a:rPr lang="pt-PT" sz="2200" i="1" u="sng" dirty="0" err="1"/>
              <a:t>care</a:t>
            </a:r>
            <a:r>
              <a:rPr lang="pt-PT" sz="2200" i="1" dirty="0"/>
              <a:t>. </a:t>
            </a:r>
            <a:r>
              <a:rPr lang="pt-PT" sz="2200" i="1" dirty="0" err="1"/>
              <a:t>Safety</a:t>
            </a:r>
            <a:r>
              <a:rPr lang="pt-PT" sz="2200" i="1" dirty="0"/>
              <a:t> standards </a:t>
            </a:r>
            <a:r>
              <a:rPr lang="pt-PT" sz="2200" i="1" dirty="0" err="1"/>
              <a:t>provide</a:t>
            </a:r>
            <a:r>
              <a:rPr lang="pt-PT" sz="2200" i="1" dirty="0"/>
              <a:t> </a:t>
            </a:r>
            <a:r>
              <a:rPr lang="pt-PT" sz="2200" i="1" dirty="0" err="1"/>
              <a:t>support</a:t>
            </a:r>
            <a:r>
              <a:rPr lang="pt-PT" sz="2200" i="1" dirty="0"/>
              <a:t> for </a:t>
            </a:r>
            <a:r>
              <a:rPr lang="pt-PT" sz="2200" i="1" dirty="0" err="1"/>
              <a:t>States</a:t>
            </a:r>
            <a:r>
              <a:rPr lang="pt-PT" sz="2200" i="1" dirty="0"/>
              <a:t> in meeting </a:t>
            </a:r>
            <a:r>
              <a:rPr lang="pt-PT" sz="2200" i="1" dirty="0" err="1"/>
              <a:t>their</a:t>
            </a:r>
            <a:r>
              <a:rPr lang="pt-PT" sz="2200" i="1" dirty="0"/>
              <a:t> </a:t>
            </a:r>
            <a:r>
              <a:rPr lang="pt-PT" sz="2200" i="1" dirty="0" err="1"/>
              <a:t>obligations</a:t>
            </a:r>
            <a:r>
              <a:rPr lang="pt-PT" sz="2200" i="1" dirty="0"/>
              <a:t>”.</a:t>
            </a:r>
          </a:p>
          <a:p>
            <a:pPr marL="0" indent="0" algn="just">
              <a:buNone/>
            </a:pPr>
            <a:endParaRPr lang="pt-PT" sz="2200" i="1" dirty="0"/>
          </a:p>
          <a:p>
            <a:pPr marL="0" indent="0" algn="just">
              <a:buNone/>
            </a:pPr>
            <a:r>
              <a:rPr lang="pt-PT" sz="2200" dirty="0"/>
              <a:t>No entanto no caso Europeu, </a:t>
            </a:r>
            <a:r>
              <a:rPr lang="pt-PT" sz="2200" b="1" i="1" dirty="0"/>
              <a:t>Diretiva 2013/59/EURATOM</a:t>
            </a:r>
            <a:r>
              <a:rPr lang="pt-PT" sz="2200" b="1" dirty="0"/>
              <a:t>, </a:t>
            </a:r>
            <a:r>
              <a:rPr lang="pt-PT" sz="2200" dirty="0"/>
              <a:t>acolhe o corpo normativo da AIEA tornando-o </a:t>
            </a:r>
            <a:r>
              <a:rPr lang="pt-PT" sz="2200" b="1" u="sng" dirty="0"/>
              <a:t>obrigatório</a:t>
            </a:r>
            <a:r>
              <a:rPr lang="pt-PT" sz="2200" dirty="0"/>
              <a:t> para as instituições europeias e os seus </a:t>
            </a:r>
            <a:r>
              <a:rPr lang="pt-PT" sz="2200" dirty="0" err="1"/>
              <a:t>EMs</a:t>
            </a:r>
            <a:r>
              <a:rPr lang="pt-PT" sz="2200" dirty="0"/>
              <a:t> (os mesmos princípios </a:t>
            </a:r>
            <a:r>
              <a:rPr lang="pt-PT" sz="2200" dirty="0" err="1"/>
              <a:t>etc</a:t>
            </a:r>
            <a:r>
              <a:rPr lang="pt-PT" sz="2200" dirty="0"/>
              <a:t>). </a:t>
            </a:r>
            <a:r>
              <a:rPr lang="pt-PT" sz="2200" b="1" dirty="0"/>
              <a:t>Transposta para Portugal em 2018: DL 108/2028</a:t>
            </a:r>
            <a:endParaRPr lang="pt-PT" sz="2200" b="1" i="1" dirty="0"/>
          </a:p>
          <a:p>
            <a:pPr algn="just"/>
            <a:endParaRPr lang="pt-PT" sz="2200" i="1" dirty="0"/>
          </a:p>
        </p:txBody>
      </p:sp>
    </p:spTree>
    <p:extLst>
      <p:ext uri="{BB962C8B-B14F-4D97-AF65-F5344CB8AC3E}">
        <p14:creationId xmlns:p14="http://schemas.microsoft.com/office/powerpoint/2010/main" val="1644953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Parte III - Regulação – Autoridade Competente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>
            <a:normAutofit lnSpcReduction="10000"/>
          </a:bodyPr>
          <a:lstStyle/>
          <a:p>
            <a:pPr algn="just"/>
            <a:r>
              <a:rPr lang="pt-PT" dirty="0"/>
              <a:t>Regulação – </a:t>
            </a:r>
            <a:r>
              <a:rPr lang="pt-PT" i="1" dirty="0"/>
              <a:t>“</a:t>
            </a:r>
            <a:r>
              <a:rPr lang="pt-PT" i="1" dirty="0" err="1"/>
              <a:t>Regulating</a:t>
            </a:r>
            <a:r>
              <a:rPr lang="pt-PT" i="1" dirty="0"/>
              <a:t> nuclear and </a:t>
            </a:r>
            <a:r>
              <a:rPr lang="pt-PT" i="1" dirty="0" err="1"/>
              <a:t>radiation</a:t>
            </a:r>
            <a:r>
              <a:rPr lang="pt-PT" i="1" dirty="0"/>
              <a:t> </a:t>
            </a:r>
            <a:r>
              <a:rPr lang="pt-PT" i="1" dirty="0" err="1"/>
              <a:t>safety</a:t>
            </a:r>
            <a:r>
              <a:rPr lang="pt-PT" i="1" dirty="0"/>
              <a:t> </a:t>
            </a:r>
            <a:r>
              <a:rPr lang="pt-PT" i="1" dirty="0" err="1"/>
              <a:t>is</a:t>
            </a:r>
            <a:r>
              <a:rPr lang="pt-PT" i="1" dirty="0"/>
              <a:t> a </a:t>
            </a:r>
            <a:r>
              <a:rPr lang="pt-PT" i="1" dirty="0" err="1"/>
              <a:t>national</a:t>
            </a:r>
            <a:r>
              <a:rPr lang="pt-PT" i="1" dirty="0"/>
              <a:t> </a:t>
            </a:r>
            <a:r>
              <a:rPr lang="pt-PT" i="1" dirty="0" err="1"/>
              <a:t>responsibility</a:t>
            </a:r>
            <a:r>
              <a:rPr lang="pt-PT" i="1" dirty="0"/>
              <a:t>”</a:t>
            </a:r>
          </a:p>
          <a:p>
            <a:pPr marL="0" indent="0" algn="just">
              <a:buNone/>
            </a:pPr>
            <a:endParaRPr lang="pt-PT" i="1" dirty="0"/>
          </a:p>
          <a:p>
            <a:pPr algn="just"/>
            <a:r>
              <a:rPr lang="pt-PT" i="1" dirty="0"/>
              <a:t>Diretiva 2013/59/EURATOM – Artigo 76.º - Autoridade competente/ Independente</a:t>
            </a:r>
          </a:p>
          <a:p>
            <a:pPr marL="0" indent="0" algn="just">
              <a:buNone/>
            </a:pPr>
            <a:endParaRPr lang="pt-PT" i="1" dirty="0"/>
          </a:p>
          <a:p>
            <a:pPr algn="just"/>
            <a:r>
              <a:rPr lang="pt-PT" i="1" dirty="0"/>
              <a:t>DL 108/2018 (Regime Jurídico Proteção Radiológica) – Artigo 12.º - Autoridades competentes e inspetivas /independentes </a:t>
            </a:r>
          </a:p>
          <a:p>
            <a:endParaRPr lang="pt-PT" i="1" dirty="0"/>
          </a:p>
          <a:p>
            <a:endParaRPr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21FB1EDC5FCB4DBBB60F2E18DCE232" ma:contentTypeVersion="27" ma:contentTypeDescription="Create a new document." ma:contentTypeScope="" ma:versionID="06207d10555d71050aba75a6ade1c478">
  <xsd:schema xmlns:xsd="http://www.w3.org/2001/XMLSchema" xmlns:xs="http://www.w3.org/2001/XMLSchema" xmlns:p="http://schemas.microsoft.com/office/2006/metadata/properties" xmlns:ns2="1e2d4d55-6251-4ef1-9333-0f19e2818589" xmlns:ns3="843580d3-8fd6-4d6a-8551-a1aeaf35860d" targetNamespace="http://schemas.microsoft.com/office/2006/metadata/properties" ma:root="true" ma:fieldsID="0f606ef6c354ab235ba9d2c59b8a0a00" ns2:_="" ns3:_="">
    <xsd:import namespace="1e2d4d55-6251-4ef1-9333-0f19e2818589"/>
    <xsd:import namespace="843580d3-8fd6-4d6a-8551-a1aeaf35860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Local" minOccurs="0"/>
                <xsd:element ref="ns3:fea5438c-ddf8-43b7-82df-62075947d152CountryOrRegion" minOccurs="0"/>
                <xsd:element ref="ns3:fea5438c-ddf8-43b7-82df-62075947d152State" minOccurs="0"/>
                <xsd:element ref="ns3:fea5438c-ddf8-43b7-82df-62075947d152City" minOccurs="0"/>
                <xsd:element ref="ns3:fea5438c-ddf8-43b7-82df-62075947d152PostalCode" minOccurs="0"/>
                <xsd:element ref="ns3:fea5438c-ddf8-43b7-82df-62075947d152Street" minOccurs="0"/>
                <xsd:element ref="ns3:fea5438c-ddf8-43b7-82df-62075947d152GeoLoc" minOccurs="0"/>
                <xsd:element ref="ns3:fea5438c-ddf8-43b7-82df-62075947d152DispNam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2d4d55-6251-4ef1-9333-0f19e281858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1" nillable="true" ma:displayName="Taxonomy Catch All Column" ma:hidden="true" ma:list="{550ffcb2-c645-4ea9-80af-7899f40b483f}" ma:internalName="TaxCatchAll" ma:showField="CatchAllData" ma:web="1e2d4d55-6251-4ef1-9333-0f19e28185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3580d3-8fd6-4d6a-8551-a1aeaf3586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ocal" ma:index="20" nillable="true" ma:displayName="Local" ma:format="Dropdown" ma:internalName="Local">
      <xsd:simpleType>
        <xsd:restriction base="dms:Unknown"/>
      </xsd:simpleType>
    </xsd:element>
    <xsd:element name="fea5438c-ddf8-43b7-82df-62075947d152CountryOrRegion" ma:index="21" nillable="true" ma:displayName="Local: País/região" ma:internalName="CountryOrRegion" ma:readOnly="true">
      <xsd:simpleType>
        <xsd:restriction base="dms:Text"/>
      </xsd:simpleType>
    </xsd:element>
    <xsd:element name="fea5438c-ddf8-43b7-82df-62075947d152State" ma:index="22" nillable="true" ma:displayName="Local: Distrito" ma:internalName="State" ma:readOnly="true">
      <xsd:simpleType>
        <xsd:restriction base="dms:Text"/>
      </xsd:simpleType>
    </xsd:element>
    <xsd:element name="fea5438c-ddf8-43b7-82df-62075947d152City" ma:index="23" nillable="true" ma:displayName="Local: Localidade" ma:internalName="City" ma:readOnly="true">
      <xsd:simpleType>
        <xsd:restriction base="dms:Text"/>
      </xsd:simpleType>
    </xsd:element>
    <xsd:element name="fea5438c-ddf8-43b7-82df-62075947d152PostalCode" ma:index="24" nillable="true" ma:displayName="Local: Código postal" ma:internalName="PostalCode" ma:readOnly="true">
      <xsd:simpleType>
        <xsd:restriction base="dms:Text"/>
      </xsd:simpleType>
    </xsd:element>
    <xsd:element name="fea5438c-ddf8-43b7-82df-62075947d152Street" ma:index="25" nillable="true" ma:displayName="Local: Rua" ma:internalName="Street" ma:readOnly="true">
      <xsd:simpleType>
        <xsd:restriction base="dms:Text"/>
      </xsd:simpleType>
    </xsd:element>
    <xsd:element name="fea5438c-ddf8-43b7-82df-62075947d152GeoLoc" ma:index="26" nillable="true" ma:displayName="Local: Coordenadas" ma:internalName="GeoLoc" ma:readOnly="true">
      <xsd:simpleType>
        <xsd:restriction base="dms:Unknown"/>
      </xsd:simpleType>
    </xsd:element>
    <xsd:element name="fea5438c-ddf8-43b7-82df-62075947d152DispName" ma:index="27" nillable="true" ma:displayName="Local: nome" ma:internalName="DispName" ma:readOnly="true">
      <xsd:simpleType>
        <xsd:restriction base="dms:Text"/>
      </xsd:simpleType>
    </xsd:element>
    <xsd:element name="MediaLengthInSeconds" ma:index="2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bb2e8be7-9273-41a8-970b-06f03a816d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al xmlns="843580d3-8fd6-4d6a-8551-a1aeaf35860d" xsi:nil="true"/>
    <lcf76f155ced4ddcb4097134ff3c332f xmlns="843580d3-8fd6-4d6a-8551-a1aeaf35860d">
      <Terms xmlns="http://schemas.microsoft.com/office/infopath/2007/PartnerControls"/>
    </lcf76f155ced4ddcb4097134ff3c332f>
    <TaxCatchAll xmlns="1e2d4d55-6251-4ef1-9333-0f19e2818589" xsi:nil="true"/>
  </documentManagement>
</p:properties>
</file>

<file path=customXml/itemProps1.xml><?xml version="1.0" encoding="utf-8"?>
<ds:datastoreItem xmlns:ds="http://schemas.openxmlformats.org/officeDocument/2006/customXml" ds:itemID="{857FE3D5-62D7-4D67-8342-62C4476E65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2d4d55-6251-4ef1-9333-0f19e2818589"/>
    <ds:schemaRef ds:uri="843580d3-8fd6-4d6a-8551-a1aeaf3586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22582F-13BC-4D5C-889A-D6A3FBD023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E07EEC-A073-42A3-8E1C-562B886B464C}">
  <ds:schemaRefs>
    <ds:schemaRef ds:uri="http://schemas.microsoft.com/office/2006/metadata/properties"/>
    <ds:schemaRef ds:uri="http://schemas.microsoft.com/office/infopath/2007/PartnerControls"/>
    <ds:schemaRef ds:uri="843580d3-8fd6-4d6a-8551-a1aeaf35860d"/>
    <ds:schemaRef ds:uri="1e2d4d55-6251-4ef1-9333-0f19e281858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1039</Words>
  <Application>Microsoft Office PowerPoint</Application>
  <PresentationFormat>Apresentação no Ecrã (4:3)</PresentationFormat>
  <Paragraphs>127</Paragraphs>
  <Slides>14</Slides>
  <Notes>8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8" baseType="lpstr">
      <vt:lpstr>Arial</vt:lpstr>
      <vt:lpstr>Calibri</vt:lpstr>
      <vt:lpstr>Roboto</vt:lpstr>
      <vt:lpstr>Office Theme</vt:lpstr>
      <vt:lpstr>A Regulação Radiológica no Âmbito da AIEA</vt:lpstr>
      <vt:lpstr>Parte I -Missão e Objetivos da AIEA</vt:lpstr>
      <vt:lpstr>Pilares Fundamentais da AIEA</vt:lpstr>
      <vt:lpstr>“Atoms for Peace and Development”</vt:lpstr>
      <vt:lpstr>Portugal na AIEA</vt:lpstr>
      <vt:lpstr>Parte II - Segurança Radiológica</vt:lpstr>
      <vt:lpstr>IAEA Safety Standards</vt:lpstr>
      <vt:lpstr>IAEA Safety Standards</vt:lpstr>
      <vt:lpstr>Parte III - Regulação – Autoridade Competente</vt:lpstr>
      <vt:lpstr>Parte III - Regulação – Caso Português</vt:lpstr>
      <vt:lpstr>Parte III - Regulação</vt:lpstr>
      <vt:lpstr>Parte III - regulação</vt:lpstr>
      <vt:lpstr>Cooperação Internacional</vt:lpstr>
      <vt:lpstr>Conclusão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Eduardo Pinto da Silva</dc:creator>
  <cp:keywords/>
  <dc:description>generated using python-pptx</dc:description>
  <cp:lastModifiedBy>Eduardo Pinto da Silva</cp:lastModifiedBy>
  <cp:revision>2</cp:revision>
  <dcterms:created xsi:type="dcterms:W3CDTF">2013-01-27T09:14:16Z</dcterms:created>
  <dcterms:modified xsi:type="dcterms:W3CDTF">2025-10-22T23:35:27Z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0x0101000321FB1EDC5FCB4DBBB60F2E18DCE232</vt:lpwstr>
  </property>
</Properties>
</file>