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708" r:id="rId3"/>
    <p:sldMasterId id="2147483720" r:id="rId4"/>
    <p:sldMasterId id="2147483744" r:id="rId5"/>
    <p:sldMasterId id="2147483756" r:id="rId6"/>
  </p:sldMasterIdLst>
  <p:notesMasterIdLst>
    <p:notesMasterId r:id="rId39"/>
  </p:notesMasterIdLst>
  <p:sldIdLst>
    <p:sldId id="800" r:id="rId7"/>
    <p:sldId id="256" r:id="rId8"/>
    <p:sldId id="1134" r:id="rId9"/>
    <p:sldId id="1153" r:id="rId10"/>
    <p:sldId id="1151" r:id="rId11"/>
    <p:sldId id="1141" r:id="rId12"/>
    <p:sldId id="906" r:id="rId13"/>
    <p:sldId id="262" r:id="rId14"/>
    <p:sldId id="273" r:id="rId15"/>
    <p:sldId id="909" r:id="rId16"/>
    <p:sldId id="271" r:id="rId17"/>
    <p:sldId id="265" r:id="rId18"/>
    <p:sldId id="264" r:id="rId19"/>
    <p:sldId id="275" r:id="rId20"/>
    <p:sldId id="903" r:id="rId21"/>
    <p:sldId id="902" r:id="rId22"/>
    <p:sldId id="274" r:id="rId23"/>
    <p:sldId id="1147" r:id="rId24"/>
    <p:sldId id="904" r:id="rId25"/>
    <p:sldId id="901" r:id="rId26"/>
    <p:sldId id="1142" r:id="rId27"/>
    <p:sldId id="267" r:id="rId28"/>
    <p:sldId id="1058" r:id="rId29"/>
    <p:sldId id="1148" r:id="rId30"/>
    <p:sldId id="1114" r:id="rId31"/>
    <p:sldId id="1154" r:id="rId32"/>
    <p:sldId id="333" r:id="rId33"/>
    <p:sldId id="360" r:id="rId34"/>
    <p:sldId id="1149" r:id="rId35"/>
    <p:sldId id="276" r:id="rId36"/>
    <p:sldId id="277" r:id="rId37"/>
    <p:sldId id="278" r:id="rId38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A5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8037C1-0A24-4574-A5CD-8DEB7CA9F72F}" v="9" dt="2025-10-09T12:55:54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2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2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theme" Target="theme/theme1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tableStyles" Target="tableStyles.xml"/><Relationship Id="rId8" Type="http://schemas.openxmlformats.org/officeDocument/2006/relationships/slide" Target="slides/slide2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Regateiro" userId="4b7172c179903cf3" providerId="LiveId" clId="{60E53DC6-6CCF-4920-8C69-7B0157F57E57}"/>
    <pc:docChg chg="custSel addSld modSld">
      <pc:chgData name="Fernando Regateiro" userId="4b7172c179903cf3" providerId="LiveId" clId="{60E53DC6-6CCF-4920-8C69-7B0157F57E57}" dt="2025-10-09T12:55:54.280" v="354" actId="20578"/>
      <pc:docMkLst>
        <pc:docMk/>
      </pc:docMkLst>
      <pc:sldChg chg="add">
        <pc:chgData name="Fernando Regateiro" userId="4b7172c179903cf3" providerId="LiveId" clId="{60E53DC6-6CCF-4920-8C69-7B0157F57E57}" dt="2025-10-09T12:34:48.543" v="0"/>
        <pc:sldMkLst>
          <pc:docMk/>
          <pc:sldMk cId="307264131" sldId="258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934508115" sldId="260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52227690" sldId="261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934774487" sldId="262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4060683845" sldId="263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758785183" sldId="264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942086345" sldId="265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2024737269" sldId="266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2927468117" sldId="267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049322372" sldId="268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2308888177" sldId="270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77723786" sldId="271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241391720" sldId="273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470414267" sldId="274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2533092058" sldId="275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916311227" sldId="276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4106072239" sldId="277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925646349" sldId="278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2152345827" sldId="901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924793018" sldId="902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261733591" sldId="903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236088883" sldId="904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514393636" sldId="905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660526848" sldId="906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54220333" sldId="908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624813875" sldId="909"/>
        </pc:sldMkLst>
      </pc:sldChg>
      <pc:sldChg chg="modSp mod">
        <pc:chgData name="Fernando Regateiro" userId="4b7172c179903cf3" providerId="LiveId" clId="{60E53DC6-6CCF-4920-8C69-7B0157F57E57}" dt="2025-10-09T12:55:54.280" v="354" actId="20578"/>
        <pc:sldMkLst>
          <pc:docMk/>
          <pc:sldMk cId="3294751501" sldId="1134"/>
        </pc:sldMkLst>
        <pc:graphicFrameChg chg="mod modGraphic">
          <ac:chgData name="Fernando Regateiro" userId="4b7172c179903cf3" providerId="LiveId" clId="{60E53DC6-6CCF-4920-8C69-7B0157F57E57}" dt="2025-10-09T12:55:54.280" v="354" actId="20578"/>
          <ac:graphicFrameMkLst>
            <pc:docMk/>
            <pc:sldMk cId="3294751501" sldId="1134"/>
            <ac:graphicFrameMk id="5" creationId="{31AC4820-787F-9CDE-589D-64D0FB569003}"/>
          </ac:graphicFrameMkLst>
        </pc:graphicFrameChg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1100953539" sldId="1141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769616175" sldId="1142"/>
        </pc:sldMkLst>
      </pc:sldChg>
      <pc:sldChg chg="add">
        <pc:chgData name="Fernando Regateiro" userId="4b7172c179903cf3" providerId="LiveId" clId="{60E53DC6-6CCF-4920-8C69-7B0157F57E57}" dt="2025-10-09T12:34:48.543" v="0"/>
        <pc:sldMkLst>
          <pc:docMk/>
          <pc:sldMk cId="3641822825" sldId="1143"/>
        </pc:sldMkLst>
      </pc:sldChg>
      <pc:sldChg chg="delSp modSp new mod">
        <pc:chgData name="Fernando Regateiro" userId="4b7172c179903cf3" providerId="LiveId" clId="{60E53DC6-6CCF-4920-8C69-7B0157F57E57}" dt="2025-10-09T12:45:35.401" v="9" actId="14100"/>
        <pc:sldMkLst>
          <pc:docMk/>
          <pc:sldMk cId="2183058210" sldId="1144"/>
        </pc:sldMkLst>
        <pc:spChg chg="del">
          <ac:chgData name="Fernando Regateiro" userId="4b7172c179903cf3" providerId="LiveId" clId="{60E53DC6-6CCF-4920-8C69-7B0157F57E57}" dt="2025-10-09T12:45:20.293" v="4" actId="478"/>
          <ac:spMkLst>
            <pc:docMk/>
            <pc:sldMk cId="2183058210" sldId="1144"/>
            <ac:spMk id="2" creationId="{8C68144D-E5F4-780B-87F0-B23B16344319}"/>
          </ac:spMkLst>
        </pc:spChg>
        <pc:spChg chg="mod">
          <ac:chgData name="Fernando Regateiro" userId="4b7172c179903cf3" providerId="LiveId" clId="{60E53DC6-6CCF-4920-8C69-7B0157F57E57}" dt="2025-10-09T12:45:35.401" v="9" actId="14100"/>
          <ac:spMkLst>
            <pc:docMk/>
            <pc:sldMk cId="2183058210" sldId="1144"/>
            <ac:spMk id="3" creationId="{55072411-537F-719A-EEF4-D9899249396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3E885-7844-4D81-9A9D-6E8756D4FB3D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63104-2052-4197-B2E9-CF215B79610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25157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DD955B-5749-4665-A283-186BA2982E16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647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163104-2052-4197-B2E9-CF215B796102}" type="slidenum">
              <a:rPr lang="pt-PT" smtClean="0"/>
              <a:t>21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9274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62A13-49C7-2C32-1FC0-6D28FDAF4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6">
            <a:extLst>
              <a:ext uri="{FF2B5EF4-FFF2-40B4-BE49-F238E27FC236}">
                <a16:creationId xmlns:a16="http://schemas.microsoft.com/office/drawing/2014/main" id="{DA64D0EF-C06B-C129-66B8-B297724A39A3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A283C3F-13AC-4231-B74D-B39A2D3C7502}" type="slidenum">
              <a:rPr kumimoji="0" lang="pt-PT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Lucida Sans Unicode" pitchFamily="2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24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Espaço Reservado para Imagem de Slide 1">
            <a:extLst>
              <a:ext uri="{FF2B5EF4-FFF2-40B4-BE49-F238E27FC236}">
                <a16:creationId xmlns:a16="http://schemas.microsoft.com/office/drawing/2014/main" id="{294B7562-65CD-3866-8EBE-56782424BB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Espaço Reservado para Anotações 2">
            <a:extLst>
              <a:ext uri="{FF2B5EF4-FFF2-40B4-BE49-F238E27FC236}">
                <a16:creationId xmlns:a16="http://schemas.microsoft.com/office/drawing/2014/main" id="{AA3A6669-AECD-627D-30EA-D2F078911C4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083568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9A8BF7-B6DE-2DBC-E161-B1FDB5A2B3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94B5F9B-15D3-760C-DA2E-24A69D593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A6F14CB-92BF-967D-6F99-57FCAC9B7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C7A72A1-1BA6-E06E-0C9C-6D8A1E501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6BB9CF3-D76E-14EF-611D-3EFEACC0E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0177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FBE376-BE5F-2B67-7E73-2D267446A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702B60A2-1F30-069B-4012-67B9232F0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0599FC6-2FF8-0DEF-6C7A-CCC798219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32C44CC-A9C4-0D89-6EF0-C710E30D9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DB17157-0C91-A371-9CD1-FD0A10580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05066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B3D5C0-1DE2-85E7-EC4C-D9E3CE29D8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E1128AB0-95AE-F5D8-9336-35548E3C27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7499D3B-EA6E-40D0-F9AC-E43A9866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A48AF00-3EB2-8938-9AE1-F090D62E8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35B98A1-C9A4-820F-7E8B-8866B33CA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60581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946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205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8062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083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306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793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710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37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5CF29-30E0-9C40-7B29-A77A81CA7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14CA208-076E-E7C5-FF4C-F25C07712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5BDBC41-0486-F85B-1937-98239E81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99DC4D3-9F40-6F2A-C253-6DB57F5C5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9017054-28EB-EC01-59A6-0F70AAAD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87577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414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546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6582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07C00B-98A1-9167-D079-8DC2BE6A4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449BCC-ED3D-6BBF-85DC-781E8C7F5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EDBC55F-915D-9726-D1B1-CD83D4320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0B64A6C-7080-EE4F-1460-AD3927BC8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00335DE-E35A-C0A2-8E3F-CC2D85DDE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0194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CF7E51-47FC-5DE7-368E-90D26FB59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B1983EF-89A0-5BD6-BF95-677FD3ED1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51FC8E0-25E0-D0B1-85B9-9D3D7B0EB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2B36DA5-7FAB-5015-2BA8-D243473DB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2BDD0B8-CF5A-65AA-825B-43F89CF10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45775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E4E83B-9790-D9F5-3174-A9A1EE3C3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DC9A710-055A-0742-6B71-DF8CA640D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7382BEC-156E-1FBC-F70F-73E38AE1F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B110280-0D44-49D1-3C04-FC60DD7F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F50FEF9-D1B0-0B01-F2E0-B6D84EBE4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94134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D7CF4-D075-3F8E-C699-5A8968975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484AEDB-B2C0-D870-D94D-20327FC04E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6317FF16-1FC7-24C1-215C-5D78A80F3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8E067E6-9D4A-6771-E4C9-FC98BDEFE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DBD15CA1-A302-EC2C-C123-1FAD15A1E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41A72E3-99F6-74A8-A860-C2D2B80CF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9447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49AD76-D69F-5C06-2548-98A969606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1AF49C9-C99D-B3BF-AD42-8E1B3E2A5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9EBAD2A0-293F-5E8C-62EC-A88B72623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6B5FBF46-494E-4A45-C2BA-A43B161A1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D6747778-8D69-FBB3-F80A-53A3026D0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0739241C-2E9A-19F3-F268-B83AD9E7B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68210413-C234-87D1-E2A3-C2FA34338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DE6EB9B5-ECE1-599C-99F9-35781048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952431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068AD-501D-C91E-65D0-CF421F912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3AB52BEE-CD79-E2DC-4CA2-963458467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C471FA65-4F10-AE43-2F4F-43AA8951C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287F1F71-C354-BF64-671F-CA7447A85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82974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10F462DF-256C-C12E-AA72-0BA91DBA5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2834BEEA-52B5-8284-C7AF-6D0BB4C5D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122A3C2-02FD-F186-EE0B-DC6D6847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55576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571291-71BB-2B1E-02DF-8C90C90DE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0B079B7-3EDE-1606-1D42-3C81536C2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4D5B8D1-8563-0883-12AD-65544E61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27A0274-657F-7859-01AF-5B1BA0A64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E22519F-9635-544C-5919-4D5AB072B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2686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B72A4A-101B-250F-413D-4FE8D49AA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4FA6E64-3440-313C-91AA-6E3924E9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4D73A748-93F5-DF49-C9B6-C26F2A064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AA14583-CF63-D1F5-D364-4DB3AFFBC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4FD0A86-433D-F331-6FA7-8CAD7353A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BED8A54-458F-B8AE-7652-25AA3514B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32253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ABD4E1-F44F-2142-5B0E-5F7A762FF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CC568C5F-9C4A-00B9-0589-6CA656796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68ADDBD-1DE8-773A-33CA-25B9ACB4E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67C81EB-607B-CD06-20EC-4E5D0D51F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31B7CAD6-B735-BB78-2432-46DC5F9D9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568C21A-8F56-F003-A220-9BFEAAFF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21086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897B43-D14C-AC30-D3DD-610DDF3FA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F3546111-8249-F95D-69A6-408287F3E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6048E96-3EC2-7020-D0D3-BB5FBBB9A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321E9C2-1153-55F6-5804-DE3FFC9DE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46CA0EE-EE5E-FC19-655A-7B5ECD8C1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519344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1A59795-5E85-81A0-A4B3-311E59D269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2269937-B56A-6D6A-4C08-032DB9AC6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075EED3-7DFA-7CD6-5D5F-735563772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73C1234-419D-68CB-10A9-1B8477892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3277B3E-0181-DE93-F4B4-E77B0CA0B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40503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07C00B-98A1-9167-D079-8DC2BE6A4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449BCC-ED3D-6BBF-85DC-781E8C7F5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EDBC55F-915D-9726-D1B1-CD83D4320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0B64A6C-7080-EE4F-1460-AD3927BC8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00335DE-E35A-C0A2-8E3F-CC2D85DDE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03964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CF7E51-47FC-5DE7-368E-90D26FB59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B1983EF-89A0-5BD6-BF95-677FD3ED1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51FC8E0-25E0-D0B1-85B9-9D3D7B0EB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2B36DA5-7FAB-5015-2BA8-D243473DB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2BDD0B8-CF5A-65AA-825B-43F89CF10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209958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E4E83B-9790-D9F5-3174-A9A1EE3C3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DC9A710-055A-0742-6B71-DF8CA640D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7382BEC-156E-1FBC-F70F-73E38AE1F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B110280-0D44-49D1-3C04-FC60DD7F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F50FEF9-D1B0-0B01-F2E0-B6D84EBE4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80136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D7CF4-D075-3F8E-C699-5A8968975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484AEDB-B2C0-D870-D94D-20327FC04E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6317FF16-1FC7-24C1-215C-5D78A80F3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8E067E6-9D4A-6771-E4C9-FC98BDEFE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DBD15CA1-A302-EC2C-C123-1FAD15A1E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41A72E3-99F6-74A8-A860-C2D2B80CF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47083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49AD76-D69F-5C06-2548-98A969606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1AF49C9-C99D-B3BF-AD42-8E1B3E2A5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9EBAD2A0-293F-5E8C-62EC-A88B72623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6B5FBF46-494E-4A45-C2BA-A43B161A1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D6747778-8D69-FBB3-F80A-53A3026D0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0739241C-2E9A-19F3-F268-B83AD9E7B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68210413-C234-87D1-E2A3-C2FA34338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DE6EB9B5-ECE1-599C-99F9-35781048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154902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068AD-501D-C91E-65D0-CF421F912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3AB52BEE-CD79-E2DC-4CA2-963458467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C471FA65-4F10-AE43-2F4F-43AA8951C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287F1F71-C354-BF64-671F-CA7447A85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10475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B47A28-2E72-DA76-B9B8-C45985D9E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B74326C-E4C0-829F-581C-D83F6C7D1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E4E7C13C-2CA4-A9CE-3F54-FF245034F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B2E69A6-69C9-4504-DCC9-F338A58ED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28F2CF0-2E94-6A38-9904-42CDC87A5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51E13C7-03D1-6600-98CB-304CCF887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88286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10F462DF-256C-C12E-AA72-0BA91DBA5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2834BEEA-52B5-8284-C7AF-6D0BB4C5D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122A3C2-02FD-F186-EE0B-DC6D6847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18560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B72A4A-101B-250F-413D-4FE8D49AA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4FA6E64-3440-313C-91AA-6E3924E91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4D73A748-93F5-DF49-C9B6-C26F2A064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AA14583-CF63-D1F5-D364-4DB3AFFBC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4FD0A86-433D-F331-6FA7-8CAD7353A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BED8A54-458F-B8AE-7652-25AA3514B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34748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ABD4E1-F44F-2142-5B0E-5F7A762FF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CC568C5F-9C4A-00B9-0589-6CA656796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68ADDBD-1DE8-773A-33CA-25B9ACB4E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67C81EB-607B-CD06-20EC-4E5D0D51F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31B7CAD6-B735-BB78-2432-46DC5F9D9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568C21A-8F56-F003-A220-9BFEAAFF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1248364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897B43-D14C-AC30-D3DD-610DDF3FA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F3546111-8249-F95D-69A6-408287F3E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6048E96-3EC2-7020-D0D3-BB5FBBB9A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321E9C2-1153-55F6-5804-DE3FFC9DE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46CA0EE-EE5E-FC19-655A-7B5ECD8C1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73430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1A59795-5E85-81A0-A4B3-311E59D269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2269937-B56A-6D6A-4C08-032DB9AC6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075EED3-7DFA-7CD6-5D5F-735563772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73C1234-419D-68CB-10A9-1B8477892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3277B3E-0181-DE93-F4B4-E77B0CA0B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737412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892801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481602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486948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620038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329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C5D016-9BA4-524D-CED7-65106C379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B5E66ED-99EF-5BAF-C710-B65770EB0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64FA0ABB-986C-8D9B-519B-4F8EE55A34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B23354E8-F309-2880-0D10-5694B4AAB6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51EF3BB4-83E8-F71E-703C-21DC62D56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4E9E7CC9-34B3-F0B3-2B82-4656F7572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960A5E28-CB69-913E-CECF-B7ED8FAC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EF82B32D-50A0-906F-31F8-EB3728739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224996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75735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2357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00467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520377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44111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7787218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3AF47D-C641-4F38-B9BC-18A2C61EDC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3805" y="1122361"/>
            <a:ext cx="9144400" cy="2387598"/>
          </a:xfrm>
        </p:spPr>
        <p:txBody>
          <a:bodyPr anchor="b"/>
          <a:lstStyle>
            <a:lvl1pPr>
              <a:defRPr lang="pt-BR" sz="5999"/>
            </a:lvl1pPr>
          </a:lstStyle>
          <a:p>
            <a:pPr lvl="0"/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6774BF-B478-470E-BA9D-9504DC8FA56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3805" y="3602041"/>
            <a:ext cx="9144400" cy="1655758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pt-BR"/>
              <a:t>Clique para editar o estilo do subtítulo Mestre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4002ED-D989-4134-B123-9D5C5B3A0BC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4E8EEF-44CF-4925-A26D-7414099E7CA4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3511A1-6FCB-413D-A80E-13181005A77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CA27AB-4A18-47B0-800B-7B4847C8E7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B6953B-AB68-4032-9A90-962A384F04D0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4455202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496D0-A23F-45B8-AC52-D05A27F2599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t-BR"/>
            </a:lvl1pPr>
          </a:lstStyle>
          <a:p>
            <a:pPr lvl="0"/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1B1D698-3B4D-4923-A442-48461AF61B7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A305AC-DA6C-47DC-AFC0-4053BCFF40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DB2C36-D216-469D-9696-B09EB6BC27E7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646AC3-B938-4EA9-9551-A9A003ABACE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5C896E-E1B7-4527-9663-6C3B82AFDD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C6E42D-56B5-46D6-AA40-C321985DCDEE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8178729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0B0018-CB95-4167-A36C-DE1003BC4F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739" y="1709736"/>
            <a:ext cx="10515821" cy="2852735"/>
          </a:xfrm>
        </p:spPr>
        <p:txBody>
          <a:bodyPr anchor="b"/>
          <a:lstStyle>
            <a:lvl1pPr>
              <a:defRPr lang="pt-BR" sz="5999"/>
            </a:lvl1pPr>
          </a:lstStyle>
          <a:p>
            <a:pPr lvl="0"/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F864EC4-F3DC-4FBF-BDFE-030EF84B1D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739" y="4589465"/>
            <a:ext cx="10515821" cy="1500182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9F9890-43F9-4A5D-87E3-F6B098EB1F6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C9456C-6847-4DD7-95A0-A6D52F8784D0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DA66247-D882-4F5F-BB36-72FFC03AB4B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ECC96A-A1B1-4C16-88D3-A6D3EA006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1ADFE8-259E-44E6-8F5E-673AC39F1645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929154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45343A-A98F-47EC-953C-1CEC698A8C6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t-BR"/>
            </a:lvl1pPr>
          </a:lstStyle>
          <a:p>
            <a:pPr lvl="0"/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C7EAE3-F094-4759-9DC8-BD64D306085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524" y="1604965"/>
            <a:ext cx="5409498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C9CE67F-1D78-4A3A-845F-5CB3FC8BD23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1397" y="1604965"/>
            <a:ext cx="5409498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86C454-A4A4-46D2-91F8-E89D56C1FDF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2C876C-BA2C-4F77-BB47-446F9EB6DB79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0F42D87-A5CA-4204-B971-F0C2193EE9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PT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E21DF6-AD41-4023-994B-F4EA1699C8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72D8D3-C209-4191-B658-411D07816BC5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354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2F6A1-2511-56F7-B750-F0C78416D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5441490B-E75E-CBD1-1575-89AA70D4D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AEAA84CE-5754-FC9C-CB96-7AAE35E62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FAA83924-A3AD-97B9-EECC-C1C0F2746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2484714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A5C065-D3DD-4CCD-AB00-42F4BECD6A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675" y="365130"/>
            <a:ext cx="10515821" cy="1325559"/>
          </a:xfrm>
        </p:spPr>
        <p:txBody>
          <a:bodyPr/>
          <a:lstStyle>
            <a:lvl1pPr>
              <a:defRPr lang="pt-BR"/>
            </a:lvl1pPr>
          </a:lstStyle>
          <a:p>
            <a:pPr lvl="0"/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82C6D62-3949-4BC1-BAF3-AAABA65D69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675" y="1681160"/>
            <a:ext cx="5157110" cy="823910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914C107-85F7-4EA1-8243-F801BB2988F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675" y="2505072"/>
            <a:ext cx="5157110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9D8DC46-C8D8-4490-8188-2ACDA42922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987" y="1681160"/>
            <a:ext cx="5182509" cy="823910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BCD25F9-7AD9-4E9D-B702-3D8906C20B37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987" y="2505072"/>
            <a:ext cx="5182509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EBDCBE6-85F5-481C-9894-AAD817EC18F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C3D05D-77B2-4081-BEA4-3AF1213F3F89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2E473B6-2501-4997-A6FF-2B868568CB9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PT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78BAB0D-E7F2-4AFE-BF4A-C0DFEC3E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82FA4A-96BC-42F9-8FFD-8A3EFF5DD724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9176592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77E8F5-6087-46B8-BED4-4C648D52D2C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t-BR"/>
            </a:lvl1pPr>
          </a:lstStyle>
          <a:p>
            <a:pPr lvl="0"/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AC065C1-12B9-4D80-A5AF-33CC8C550A8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6F5354-A114-4EE1-9213-4F908EF1071E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35254E3-98EF-4F2A-AE63-D96CD845F36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PT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BE3F68F-73D0-4A01-B59E-DE8FB7992C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1B90C5-F2CA-4E83-9AC0-9D86E54E5D69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23031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F2A7061-61BF-45AB-AD43-A09FCD8EE38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535103-1681-4955-8BE2-CD212A94BB42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F71DB30-95B9-453A-92C0-5D7CD763166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PT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EAAD21-8F32-4354-A707-B95D44D627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2317AB-285C-405E-85CC-33E3E95D092A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411139"/>
      </p:ext>
    </p:extLst>
  </p:cSld>
  <p:clrMapOvr>
    <a:masterClrMapping/>
  </p:clrMapOvr>
  <p:hf sldNum="0"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A57D1B-8778-447D-90DC-3A8629AB31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675" y="457200"/>
            <a:ext cx="3931728" cy="1600200"/>
          </a:xfrm>
        </p:spPr>
        <p:txBody>
          <a:bodyPr anchor="b"/>
          <a:lstStyle>
            <a:lvl1pPr>
              <a:defRPr lang="pt-BR" sz="3200"/>
            </a:lvl1pPr>
          </a:lstStyle>
          <a:p>
            <a:pPr lvl="0"/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5BC926-CDE5-46D7-901E-F312ACBD9AA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2509" y="987424"/>
            <a:ext cx="6172987" cy="4873623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D0559CB-97DA-4FDD-AD29-71B2D57B8DD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675" y="2057400"/>
            <a:ext cx="3931728" cy="381158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6B84DB4-5FF1-4CC4-B98D-5A1F64C7C2C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52EBEC-8314-4EA4-A027-08AD1EB172E3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37494A2-E28D-4FFE-8C96-1633112E042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PT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606001A-F03E-4648-9271-BB3AA2639E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F7E711-6A4D-401F-8D28-98AF68079FD5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123824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00369F-5644-49D0-8DEE-5A38604075C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675" y="457200"/>
            <a:ext cx="3931728" cy="1600200"/>
          </a:xfrm>
        </p:spPr>
        <p:txBody>
          <a:bodyPr anchor="b"/>
          <a:lstStyle>
            <a:lvl1pPr>
              <a:defRPr lang="pt-BR" sz="3200"/>
            </a:lvl1pPr>
          </a:lstStyle>
          <a:p>
            <a:pPr lvl="0"/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ACB8739-9918-4CF2-958D-5E3C8F69832F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2509" y="987424"/>
            <a:ext cx="6172987" cy="4873623"/>
          </a:xfrm>
        </p:spPr>
        <p:txBody>
          <a:bodyPr/>
          <a:lstStyle>
            <a:lvl1pPr>
              <a:defRPr lang="pt-PT"/>
            </a:lvl1pPr>
          </a:lstStyle>
          <a:p>
            <a:pPr lvl="0"/>
            <a:endParaRPr lang="pt-PT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50FD161-48EE-4FE0-B926-B49ED1D5AB5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675" y="2057400"/>
            <a:ext cx="3931728" cy="381158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DC7D9F-5880-4089-A54C-12475F20A63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E32A1C-E05B-4494-A960-278E4CD1D4BB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89D0E18-7A88-4A3F-A95E-DEB605B167E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PT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5D7A1AD-45E6-4871-88CA-7C5F448B2F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996D74-D45F-4600-9D93-D23D40E8259C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7692522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804906-6805-4D6A-AF83-8842001CF82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t-BR"/>
            </a:lvl1pPr>
          </a:lstStyle>
          <a:p>
            <a:pPr lvl="0"/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A466AB4-82C2-4ED6-ABF0-57AA2EE1074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3AB4F3-1421-4520-AD22-8604171F467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81FD57-D9C2-4A4D-A06D-20D0E964E8BB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EF560E-90B2-449E-A935-037B434A877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835C24-0883-4AD6-A60C-9214B240CE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9FFB55-4BAB-494E-8F40-EFD0EE58FAD5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72508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4BA2A59-DC3D-4D70-916B-0A4F5788C6A2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838052" y="1604965"/>
            <a:ext cx="2742843" cy="4525959"/>
          </a:xfrm>
        </p:spPr>
        <p:txBody>
          <a:bodyPr vert="eaVert"/>
          <a:lstStyle>
            <a:lvl1pPr>
              <a:defRPr lang="pt-BR"/>
            </a:lvl1pPr>
          </a:lstStyle>
          <a:p>
            <a:pPr lvl="0"/>
            <a:r>
              <a:rPr lang="pt-BR"/>
              <a:t>Clique para editar o título Mestre</a:t>
            </a:r>
            <a:endParaRPr lang="pt-PT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5780B48-F7AA-4464-8BAA-F9630C5FE21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09524" y="1604965"/>
            <a:ext cx="8076144" cy="452595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16B305-B616-4B1B-B51A-58BA1057DE5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10755A-B459-4ABD-9FF4-62AA506CA6FA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EA4CF9-AF9F-477F-B82F-732F69D2DAA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pt-PT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D0E21F-6A85-4D6A-A20F-7779F51F0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DF226A-69C4-40B1-9363-943ACC2CBA4F}" type="slidenum"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22325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D284976-B224-B3E5-1978-CF01F440F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5C6BAC-F63D-FB43-169B-E342BAB72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BA2927E6-C33E-DCA7-4AD6-CBFD045D8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239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245144-925E-8B3C-3A0A-FAD729964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9ADF98E-62CE-1289-1E6B-DF34EC8CA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7D766FB1-46D7-C8B0-19C9-B763B64E6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50898BF-FD9A-28CE-48FF-EF00CBD14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3C6BF74-6F9E-1332-707C-5B9D97151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1A98FA4-667B-FDE4-EFC2-BF7CB3BB7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218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CDD65-AC4B-8B14-3915-BCEFC33E8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E2B0402A-A2F6-8841-33E0-DB78F9FF4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42CABDC-E0C1-53F8-EC91-A04915F1CA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80D3C1B4-154D-EDFB-5E48-41D0C5B2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E1EED76-15E4-66AB-DE85-C8E9F0AB7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038B52B-5B7D-84E0-2A03-814D19BF8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5600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1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44E47984-52DA-833A-0D90-1C1F87254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F5A4B7C-B906-1886-6BF3-CBBF717F6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F29B62F-B2FC-4CF1-3942-1852DB7984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1163B2-28EE-44F6-974C-2CBB892E01C7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BF50737-4C0D-5E7D-CE5F-3D1D95202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D1DBB8A-2F6A-5705-A7EC-DC8227F31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5414BA-D2F1-4840-BB3C-F4E22B4B6E4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0502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1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4350">
              <a:defRPr/>
            </a:pPr>
            <a:fld id="{63C0BD47-B8CA-4A9D-9C5F-53F2912B039D}" type="datetimeFigureOut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23/10/2025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4350">
              <a:defRPr/>
            </a:pPr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4350">
              <a:defRPr/>
            </a:pPr>
            <a:fld id="{CE62809A-DAAB-44AD-8B98-B68F9C013FD6}" type="slidenum">
              <a:rPr lang="pt-PT" smtClean="0">
                <a:solidFill>
                  <a:prstClr val="black">
                    <a:tint val="75000"/>
                  </a:prstClr>
                </a:solidFill>
              </a:rPr>
              <a:pPr defTabSz="514350">
                <a:defRPr/>
              </a:pPr>
              <a:t>‹nº›</a:t>
            </a:fld>
            <a:endParaRPr lang="pt-P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048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1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3B6EAFDF-40C6-2530-4220-BDB8043E3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E15B053-F6CF-C6A0-8250-AC3BC2B44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3E0DEE3-D28C-C4A7-FB44-4A356336B3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0F430F2-AF6E-E596-387C-A58593B0B2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2FCD0BE-F073-D7A4-E568-626AE7E543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75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1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3B6EAFDF-40C6-2530-4220-BDB8043E3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E15B053-F6CF-C6A0-8250-AC3BC2B44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3E0DEE3-D28C-C4A7-FB44-4A356336B3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760E0A-E112-4845-8D72-7D5166B433BB}" type="datetimeFigureOut">
              <a:rPr lang="pt-PT" smtClean="0"/>
              <a:t>23/10/2025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0F430F2-AF6E-E596-387C-A58593B0B2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2FCD0BE-F073-D7A4-E568-626AE7E543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14978C-D130-451F-8851-408F1B41409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9932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1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70875-E729-438F-AD64-DA10B3256A5A}" type="datetimeFigureOut">
              <a:rPr lang="pt-PT" smtClean="0"/>
              <a:pPr/>
              <a:t>23/10/2025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C85B3-BB92-4040-8F52-E774985663BC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099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1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AAE67-91E8-4394-A971-D688EE0E8B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4281" y="2130479"/>
            <a:ext cx="10362688" cy="146952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1" compatLnSpc="1">
            <a:noAutofit/>
          </a:bodyPr>
          <a:lstStyle/>
          <a:p>
            <a:pPr lvl="0"/>
            <a:r>
              <a:rPr lang="pt-PT"/>
              <a:t>Clique para editar o formato do texto do títuloClique para editar o estilo</a:t>
            </a:r>
          </a:p>
        </p:txBody>
      </p:sp>
      <p:sp>
        <p:nvSpPr>
          <p:cNvPr id="3" name="Marcador de Posição da Data 3">
            <a:extLst>
              <a:ext uri="{FF2B5EF4-FFF2-40B4-BE49-F238E27FC236}">
                <a16:creationId xmlns:a16="http://schemas.microsoft.com/office/drawing/2014/main" id="{46AE6EA2-5C80-4A07-9AD5-75884117895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09404" y="6356516"/>
            <a:ext cx="2844346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309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599CDD54-0442-419F-AC01-5505C40A099E}" type="datetime1">
              <a:rPr lang="pt-PT"/>
              <a:pPr lvl="0"/>
              <a:t>23/10/2025</a:t>
            </a:fld>
            <a:endParaRPr lang="pt-PT"/>
          </a:p>
        </p:txBody>
      </p:sp>
      <p:sp>
        <p:nvSpPr>
          <p:cNvPr id="4" name="Marcador de Posição do Rodapé 4">
            <a:extLst>
              <a:ext uri="{FF2B5EF4-FFF2-40B4-BE49-F238E27FC236}">
                <a16:creationId xmlns:a16="http://schemas.microsoft.com/office/drawing/2014/main" id="{B13D7003-0983-403D-84B2-8B723990D03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165382" y="6356516"/>
            <a:ext cx="3860139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309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t-PT"/>
          </a:p>
        </p:txBody>
      </p:sp>
      <p:sp>
        <p:nvSpPr>
          <p:cNvPr id="5" name="Marcador de Posição do Número do Diapositivo 5">
            <a:extLst>
              <a:ext uri="{FF2B5EF4-FFF2-40B4-BE49-F238E27FC236}">
                <a16:creationId xmlns:a16="http://schemas.microsoft.com/office/drawing/2014/main" id="{A3B08C39-6FD6-4A58-8A17-BFB235FE6A4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737142" y="6356516"/>
            <a:ext cx="2844346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309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19000EED-589B-42D3-B282-E7C2CF737248}" type="slidenum">
              <a:t>‹nº›</a:t>
            </a:fld>
            <a:endParaRPr lang="pt-PT"/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AD4BF14F-1BA4-43E2-B273-AC48566A65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05" y="1604516"/>
            <a:ext cx="1097209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36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0" marR="0" lvl="0" indent="0" algn="ctr" defTabSz="914309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44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1pPr>
    </p:titleStyle>
    <p:bodyStyle>
      <a:lvl1pPr marL="0" marR="0" lvl="0" indent="0" algn="l" defTabSz="914309" rtl="0" fontAlgn="auto" hangingPunct="1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pt-BR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1pPr>
      <a:lvl2pPr marL="685731" marR="0" lvl="1" indent="-228577" algn="l" defTabSz="914309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2886" marR="0" lvl="2" indent="-228577" algn="l" defTabSz="914309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040" marR="0" lvl="3" indent="-228577" algn="l" defTabSz="914309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194" marR="0" lvl="4" indent="-228577" algn="l" defTabSz="914309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349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2A44908-F7F8-492D-9011-7E1D45ED6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615" y="900156"/>
            <a:ext cx="10240769" cy="5722793"/>
          </a:xfrm>
        </p:spPr>
        <p:txBody>
          <a:bodyPr>
            <a:noAutofit/>
          </a:bodyPr>
          <a:lstStyle/>
          <a:p>
            <a:pPr marL="0" indent="0" algn="ctr">
              <a:lnSpc>
                <a:spcPts val="5000"/>
              </a:lnSpc>
              <a:spcBef>
                <a:spcPts val="0"/>
              </a:spcBef>
              <a:buNone/>
            </a:pPr>
            <a:r>
              <a:rPr lang="pt-PT" sz="4000" b="1" dirty="0">
                <a:solidFill>
                  <a:srgbClr val="002060"/>
                </a:solidFill>
                <a:latin typeface="Aptos" panose="020B0004020202020204" pitchFamily="34" charset="0"/>
              </a:rPr>
              <a:t>Direitos dos utentes: literacia, direito ao acompanhamento  e direitos dos migrantes</a:t>
            </a:r>
          </a:p>
          <a:p>
            <a:pPr marL="0" indent="0" algn="ctr">
              <a:lnSpc>
                <a:spcPts val="33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pt-PT" sz="3500" b="1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marL="0" indent="0" algn="ctr">
              <a:lnSpc>
                <a:spcPts val="23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3800" b="1" dirty="0">
                <a:solidFill>
                  <a:srgbClr val="002060"/>
                </a:solidFill>
                <a:latin typeface="Aptos" panose="020B0004020202020204" pitchFamily="34" charset="0"/>
              </a:rPr>
              <a:t>Fernando J Regateiro </a:t>
            </a:r>
          </a:p>
          <a:p>
            <a:pPr marL="0" indent="0" algn="ctr">
              <a:lnSpc>
                <a:spcPts val="2300"/>
              </a:lnSpc>
              <a:spcBef>
                <a:spcPts val="0"/>
              </a:spcBef>
              <a:buNone/>
            </a:pPr>
            <a:r>
              <a:rPr lang="pt-PT" sz="2200" b="1" dirty="0">
                <a:solidFill>
                  <a:srgbClr val="002060"/>
                </a:solidFill>
                <a:latin typeface="Aptos" panose="020B0004020202020204" pitchFamily="34" charset="0"/>
              </a:rPr>
              <a:t>Professor Catedrático Jubilado Convidado </a:t>
            </a:r>
          </a:p>
          <a:p>
            <a:pPr marL="0" indent="0" algn="ctr">
              <a:lnSpc>
                <a:spcPts val="2300"/>
              </a:lnSpc>
              <a:spcBef>
                <a:spcPts val="0"/>
              </a:spcBef>
              <a:buNone/>
            </a:pPr>
            <a:r>
              <a:rPr lang="pt-PT" sz="2000" dirty="0">
                <a:solidFill>
                  <a:srgbClr val="002060"/>
                </a:solidFill>
                <a:latin typeface="Aptos" panose="020B0004020202020204" pitchFamily="34" charset="0"/>
              </a:rPr>
              <a:t>Faculdade de Medicina da Universidade de Coimbra  </a:t>
            </a:r>
          </a:p>
          <a:p>
            <a:pPr marL="0" indent="0" algn="ctr">
              <a:lnSpc>
                <a:spcPts val="23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2000" dirty="0">
                <a:solidFill>
                  <a:srgbClr val="002060"/>
                </a:solidFill>
                <a:latin typeface="Aptos" panose="020B0004020202020204" pitchFamily="34" charset="0"/>
              </a:rPr>
              <a:t>e Universidade de Cabo Verde</a:t>
            </a:r>
            <a:endParaRPr lang="pt-PT" sz="2200" b="1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marL="0" indent="0" algn="ctr">
              <a:lnSpc>
                <a:spcPts val="2300"/>
              </a:lnSpc>
              <a:spcBef>
                <a:spcPts val="0"/>
              </a:spcBef>
              <a:buNone/>
            </a:pPr>
            <a:r>
              <a:rPr lang="pt-PT" sz="2200" b="1" dirty="0">
                <a:solidFill>
                  <a:srgbClr val="002060"/>
                </a:solidFill>
                <a:latin typeface="Aptos" panose="020B0004020202020204" pitchFamily="34" charset="0"/>
              </a:rPr>
              <a:t>Coordenador</a:t>
            </a:r>
            <a:r>
              <a:rPr lang="pt-PT" sz="2200" dirty="0">
                <a:solidFill>
                  <a:srgbClr val="002060"/>
                </a:solidFill>
                <a:latin typeface="Aptos" panose="020B0004020202020204" pitchFamily="34" charset="0"/>
              </a:rPr>
              <a:t> da </a:t>
            </a:r>
            <a:r>
              <a:rPr lang="pt-PT" sz="2000" dirty="0">
                <a:solidFill>
                  <a:srgbClr val="002060"/>
                </a:solidFill>
                <a:latin typeface="Aptos" panose="020B0004020202020204" pitchFamily="34" charset="0"/>
              </a:rPr>
              <a:t>Comissão Nacional </a:t>
            </a:r>
          </a:p>
          <a:p>
            <a:pPr marL="0" indent="0" algn="ctr">
              <a:lnSpc>
                <a:spcPts val="2300"/>
              </a:lnSpc>
              <a:spcBef>
                <a:spcPts val="0"/>
              </a:spcBef>
              <a:buNone/>
            </a:pPr>
            <a:r>
              <a:rPr lang="pt-PT" sz="2000" dirty="0">
                <a:solidFill>
                  <a:srgbClr val="002060"/>
                </a:solidFill>
                <a:latin typeface="Aptos" panose="020B0004020202020204" pitchFamily="34" charset="0"/>
              </a:rPr>
              <a:t>para a Humanização dos Cuidados de Saúde no SNS</a:t>
            </a:r>
          </a:p>
          <a:p>
            <a:pPr marL="771525" lvl="3" indent="0" algn="ctr">
              <a:lnSpc>
                <a:spcPts val="2200"/>
              </a:lnSpc>
              <a:spcBef>
                <a:spcPts val="0"/>
              </a:spcBef>
              <a:buNone/>
            </a:pPr>
            <a:endParaRPr lang="pt-PT" sz="18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marL="0" indent="0" algn="ctr">
              <a:lnSpc>
                <a:spcPts val="2030"/>
              </a:lnSpc>
              <a:spcBef>
                <a:spcPts val="0"/>
              </a:spcBef>
              <a:buNone/>
            </a:pPr>
            <a:endParaRPr lang="pt-PT" sz="2500" b="1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marL="0" indent="0" algn="ctr">
              <a:lnSpc>
                <a:spcPts val="2030"/>
              </a:lnSpc>
              <a:spcBef>
                <a:spcPts val="0"/>
              </a:spcBef>
              <a:buNone/>
            </a:pPr>
            <a:r>
              <a:rPr lang="pt-PT" sz="2500" b="1" dirty="0">
                <a:solidFill>
                  <a:srgbClr val="002060"/>
                </a:solidFill>
                <a:latin typeface="Aptos" panose="020B0004020202020204" pitchFamily="34" charset="0"/>
              </a:rPr>
              <a:t>Conferência ERS’25</a:t>
            </a:r>
          </a:p>
          <a:p>
            <a:pPr marL="0" indent="0" algn="ctr">
              <a:lnSpc>
                <a:spcPts val="2030"/>
              </a:lnSpc>
              <a:spcBef>
                <a:spcPts val="0"/>
              </a:spcBef>
              <a:buNone/>
            </a:pPr>
            <a:endParaRPr lang="pt-PT" sz="2000" b="1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 marL="0" indent="0" algn="ctr">
              <a:lnSpc>
                <a:spcPts val="2030"/>
              </a:lnSpc>
              <a:spcBef>
                <a:spcPts val="0"/>
              </a:spcBef>
              <a:buNone/>
            </a:pPr>
            <a:r>
              <a:rPr lang="pt-PT" sz="2200" b="1" dirty="0">
                <a:solidFill>
                  <a:srgbClr val="002060"/>
                </a:solidFill>
                <a:latin typeface="Aptos" panose="020B0004020202020204" pitchFamily="34" charset="0"/>
              </a:rPr>
              <a:t>Porto, 23 de outubro de 2025</a:t>
            </a:r>
            <a:endParaRPr lang="pt-PT" sz="2200" dirty="0">
              <a:solidFill>
                <a:srgbClr val="002060"/>
              </a:solidFill>
              <a:latin typeface="Aptos" panose="020B0004020202020204" pitchFamily="34" charset="0"/>
            </a:endParaRPr>
          </a:p>
        </p:txBody>
      </p:sp>
      <p:pic>
        <p:nvPicPr>
          <p:cNvPr id="4" name="Imagem 3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5965E4AF-716D-B028-8B1B-A14E76F10E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425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A74B5-E055-3806-0698-FB62AB542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8A4684B-4887-3BC4-CA30-53C9EC70A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26" y="1155289"/>
            <a:ext cx="11444748" cy="5343834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276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pt-PT" sz="4400" b="1" dirty="0">
                <a:solidFill>
                  <a:srgbClr val="002060"/>
                </a:solidFill>
              </a:rPr>
              <a:t>Capacitação pessoal – com vontade e querer</a:t>
            </a:r>
          </a:p>
          <a:p>
            <a:pPr marL="0" indent="0">
              <a:lnSpc>
                <a:spcPts val="276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pt-PT" b="1" i="1" dirty="0">
                <a:solidFill>
                  <a:srgbClr val="FF0000"/>
                </a:solidFill>
              </a:rPr>
              <a:t>O cultor da sua vontade, não se queixa da escuridão da noite, antes acende as velas que lhe iluminem o caminho e o sinalizem a futuros caminheiros</a:t>
            </a:r>
            <a:endParaRPr lang="pt-PT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t-PT" dirty="0">
                <a:solidFill>
                  <a:srgbClr val="002060"/>
                </a:solidFill>
              </a:rPr>
              <a:t>Lembro Drummond de Andrade (1928): “</a:t>
            </a:r>
            <a:r>
              <a:rPr lang="pt-PT" b="1" i="1" dirty="0">
                <a:solidFill>
                  <a:srgbClr val="002060"/>
                </a:solidFill>
              </a:rPr>
              <a:t>No meio do caminho tinha uma pedra / Tinha uma pedra no meio do caminho</a:t>
            </a:r>
            <a:r>
              <a:rPr lang="pt-PT" i="1" dirty="0">
                <a:solidFill>
                  <a:srgbClr val="002060"/>
                </a:solidFill>
              </a:rPr>
              <a:t> </a:t>
            </a:r>
            <a:r>
              <a:rPr lang="pt-PT" dirty="0">
                <a:solidFill>
                  <a:srgbClr val="002060"/>
                </a:solidFill>
              </a:rPr>
              <a:t>…” 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… Olhei para ela e não se mexeu! Explodi em </a:t>
            </a:r>
            <a:r>
              <a:rPr lang="pt-PT" sz="2400" b="1" dirty="0">
                <a:solidFill>
                  <a:srgbClr val="002060"/>
                </a:solidFill>
              </a:rPr>
              <a:t>vontade </a:t>
            </a:r>
            <a:r>
              <a:rPr lang="pt-PT" sz="2400" dirty="0">
                <a:solidFill>
                  <a:srgbClr val="002060"/>
                </a:solidFill>
              </a:rPr>
              <a:t>de a remover … Mas </a:t>
            </a:r>
            <a:r>
              <a:rPr lang="pt-PT" sz="2400" b="1" dirty="0">
                <a:solidFill>
                  <a:srgbClr val="002060"/>
                </a:solidFill>
              </a:rPr>
              <a:t>não se mexeu</a:t>
            </a:r>
            <a:r>
              <a:rPr lang="pt-PT" sz="2400" dirty="0">
                <a:solidFill>
                  <a:srgbClr val="002060"/>
                </a:solidFill>
              </a:rPr>
              <a:t>!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Então, segui a minha vontade. E com a força do meu </a:t>
            </a:r>
            <a:r>
              <a:rPr lang="pt-PT" sz="2400" b="1" dirty="0">
                <a:solidFill>
                  <a:srgbClr val="002060"/>
                </a:solidFill>
              </a:rPr>
              <a:t>querer, agi, </a:t>
            </a:r>
            <a:r>
              <a:rPr lang="pt-PT" sz="2400" b="1" u="sng" dirty="0">
                <a:solidFill>
                  <a:srgbClr val="002060"/>
                </a:solidFill>
              </a:rPr>
              <a:t>porque</a:t>
            </a:r>
            <a:r>
              <a:rPr lang="pt-PT" sz="2400" b="1" dirty="0">
                <a:solidFill>
                  <a:srgbClr val="002060"/>
                </a:solidFill>
              </a:rPr>
              <a:t> quis agir, e fiz acontecer </a:t>
            </a:r>
            <a:r>
              <a:rPr lang="pt-PT" sz="2400" dirty="0">
                <a:solidFill>
                  <a:srgbClr val="002060"/>
                </a:solidFill>
              </a:rPr>
              <a:t>- removi a pedra do meu caminho!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t-PT" dirty="0">
                <a:solidFill>
                  <a:srgbClr val="002060"/>
                </a:solidFill>
              </a:rPr>
              <a:t>A </a:t>
            </a:r>
            <a:r>
              <a:rPr lang="pt-PT" b="1" dirty="0">
                <a:solidFill>
                  <a:srgbClr val="002060"/>
                </a:solidFill>
              </a:rPr>
              <a:t>capacitação pessoal </a:t>
            </a:r>
            <a:r>
              <a:rPr lang="pt-PT" dirty="0">
                <a:solidFill>
                  <a:srgbClr val="002060"/>
                </a:solidFill>
              </a:rPr>
              <a:t>consiste: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Na assunção do controlo da vida própria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E na tomada de decisões em função de vontade própria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t-PT" b="1" dirty="0">
                <a:solidFill>
                  <a:srgbClr val="002060"/>
                </a:solidFill>
              </a:rPr>
              <a:t>Pilares da capacitação</a:t>
            </a:r>
            <a:r>
              <a:rPr lang="pt-PT" dirty="0">
                <a:solidFill>
                  <a:srgbClr val="002060"/>
                </a:solidFill>
              </a:rPr>
              <a:t>: </a:t>
            </a:r>
            <a:r>
              <a:rPr lang="pt-PT" sz="2400" dirty="0">
                <a:solidFill>
                  <a:srgbClr val="002060"/>
                </a:solidFill>
              </a:rPr>
              <a:t>autoestima, autoconfiança, agir seguindo a vontade própria, expressão de autonomia pessoal</a:t>
            </a:r>
          </a:p>
        </p:txBody>
      </p:sp>
      <p:pic>
        <p:nvPicPr>
          <p:cNvPr id="2" name="Imagem 1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FDD9AF9D-F85A-7349-3C2E-B680D3555D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785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F5BEF-DA32-583F-CAF7-4023B15FF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13436E-052A-07E3-F412-5D34CD0F4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745" y="596702"/>
            <a:ext cx="10680510" cy="848568"/>
          </a:xfrm>
        </p:spPr>
        <p:txBody>
          <a:bodyPr>
            <a:noAutofit/>
          </a:bodyPr>
          <a:lstStyle/>
          <a:p>
            <a:r>
              <a:rPr lang="pt-PT" sz="3600" b="1" dirty="0" err="1">
                <a:solidFill>
                  <a:srgbClr val="002060"/>
                </a:solidFill>
              </a:rPr>
              <a:t>Factores</a:t>
            </a:r>
            <a:r>
              <a:rPr lang="pt-PT" sz="3600" b="1" dirty="0">
                <a:solidFill>
                  <a:srgbClr val="002060"/>
                </a:solidFill>
              </a:rPr>
              <a:t> que influenciam o nível de literacia em saúde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C37B7BE-8BB6-6905-6C35-104BACE66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651" y="1519744"/>
            <a:ext cx="11286698" cy="476306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b="1" dirty="0">
                <a:solidFill>
                  <a:srgbClr val="002060"/>
                </a:solidFill>
              </a:rPr>
              <a:t>Características do doente </a:t>
            </a:r>
            <a:r>
              <a:rPr lang="pt-PT" dirty="0">
                <a:solidFill>
                  <a:srgbClr val="002060"/>
                </a:solidFill>
              </a:rPr>
              <a:t>que influenciam a perceção do risco e o tornam mais suscetível para baixa literacia em saúde: </a:t>
            </a:r>
          </a:p>
          <a:p>
            <a:pPr lvl="1">
              <a:lnSpc>
                <a:spcPts val="18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dirty="0">
                <a:solidFill>
                  <a:srgbClr val="002060"/>
                </a:solidFill>
              </a:rPr>
              <a:t>Idade avançada</a:t>
            </a:r>
          </a:p>
          <a:p>
            <a:pPr lvl="1">
              <a:lnSpc>
                <a:spcPts val="18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dirty="0">
                <a:solidFill>
                  <a:srgbClr val="002060"/>
                </a:solidFill>
              </a:rPr>
              <a:t>Baixo nível de escolaridade </a:t>
            </a:r>
          </a:p>
          <a:p>
            <a:pPr lvl="1">
              <a:lnSpc>
                <a:spcPts val="18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dirty="0">
                <a:solidFill>
                  <a:srgbClr val="002060"/>
                </a:solidFill>
              </a:rPr>
              <a:t>Um estatuto socioeconómico mais baixo</a:t>
            </a:r>
          </a:p>
          <a:p>
            <a:pPr lvl="1">
              <a:lnSpc>
                <a:spcPts val="18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dirty="0">
                <a:solidFill>
                  <a:srgbClr val="002060"/>
                </a:solidFill>
              </a:rPr>
              <a:t>Ser imigrante</a:t>
            </a:r>
          </a:p>
          <a:p>
            <a:pPr lvl="1">
              <a:lnSpc>
                <a:spcPts val="18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dirty="0">
                <a:solidFill>
                  <a:srgbClr val="002060"/>
                </a:solidFill>
              </a:rPr>
              <a:t>Existência de doenças crónicas ou de deficiências físicas ou mentais.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b="1" dirty="0">
                <a:solidFill>
                  <a:srgbClr val="002060"/>
                </a:solidFill>
              </a:rPr>
              <a:t>Comunicação</a:t>
            </a:r>
            <a:r>
              <a:rPr lang="pt-PT" dirty="0">
                <a:solidFill>
                  <a:srgbClr val="002060"/>
                </a:solidFill>
              </a:rPr>
              <a:t> entre o médico e o doente </a:t>
            </a:r>
            <a:r>
              <a:rPr lang="pt-PT" sz="2200" dirty="0">
                <a:solidFill>
                  <a:srgbClr val="002060"/>
                </a:solidFill>
              </a:rPr>
              <a:t>(frequentemente, os médicos assumem que a literacia dos utentes é maior do que realmente é)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b="1" dirty="0">
                <a:solidFill>
                  <a:srgbClr val="002060"/>
                </a:solidFill>
              </a:rPr>
              <a:t>Complexidade da informação </a:t>
            </a:r>
            <a:r>
              <a:rPr lang="pt-PT" dirty="0">
                <a:solidFill>
                  <a:srgbClr val="002060"/>
                </a:solidFill>
              </a:rPr>
              <a:t>de saúde que é apresentada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dirty="0">
                <a:solidFill>
                  <a:srgbClr val="002060"/>
                </a:solidFill>
              </a:rPr>
              <a:t>A </a:t>
            </a:r>
            <a:r>
              <a:rPr lang="pt-PT" b="1" dirty="0">
                <a:solidFill>
                  <a:srgbClr val="002060"/>
                </a:solidFill>
              </a:rPr>
              <a:t>forma como as organizações apresentam a informação </a:t>
            </a:r>
            <a:r>
              <a:rPr lang="pt-PT" dirty="0">
                <a:solidFill>
                  <a:srgbClr val="002060"/>
                </a:solidFill>
              </a:rPr>
              <a:t>que consideram relevante para uma doença ou para a orientação do doente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A5C4EB2-1DA7-3908-E489-BF29042BD174}"/>
              </a:ext>
            </a:extLst>
          </p:cNvPr>
          <p:cNvSpPr txBox="1"/>
          <p:nvPr/>
        </p:nvSpPr>
        <p:spPr>
          <a:xfrm>
            <a:off x="2279178" y="6135240"/>
            <a:ext cx="9321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Hasannejadasl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H,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et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al.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Health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Literacy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eHealth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Challenges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Strategies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JCO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Clin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Cancer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Inform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2022 Sep;6:e2200005. doi: 10.1200/CCI.22.00005. PMID: 36194843</a:t>
            </a:r>
          </a:p>
        </p:txBody>
      </p:sp>
      <p:pic>
        <p:nvPicPr>
          <p:cNvPr id="5" name="Imagem 4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0174B042-585A-D8A8-0AED-7C4F9AC79A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991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B3686-7AEC-325B-4BD6-7677FD249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B70467-7AD5-7669-51B1-E59E99A8F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645" y="1103637"/>
            <a:ext cx="10936706" cy="1325563"/>
          </a:xfrm>
        </p:spPr>
        <p:txBody>
          <a:bodyPr>
            <a:normAutofit/>
          </a:bodyPr>
          <a:lstStyle/>
          <a:p>
            <a:r>
              <a:rPr lang="pt-PT" sz="4000" b="1" dirty="0">
                <a:solidFill>
                  <a:srgbClr val="002060"/>
                </a:solidFill>
              </a:rPr>
              <a:t>Como aumentar os problemas associados a baixa literacia em saúde?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D2C5D18-EDBF-833A-F8F5-9B268F640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17" y="2748702"/>
            <a:ext cx="11344163" cy="363002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pt-PT" sz="3600" dirty="0">
                <a:solidFill>
                  <a:srgbClr val="002060"/>
                </a:solidFill>
              </a:rPr>
              <a:t>Fornecer às pessoas </a:t>
            </a:r>
            <a:r>
              <a:rPr lang="pt-PT" sz="3600" b="1" dirty="0">
                <a:solidFill>
                  <a:srgbClr val="002060"/>
                </a:solidFill>
              </a:rPr>
              <a:t>informação difícil de compreender</a:t>
            </a:r>
            <a:endParaRPr lang="pt-PT" sz="36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pt-PT" sz="3600" b="1" dirty="0">
                <a:solidFill>
                  <a:srgbClr val="002060"/>
                </a:solidFill>
              </a:rPr>
              <a:t>Pensar que todas as pessoas se movimentam sem dificuldade nos serviços de saúde, </a:t>
            </a:r>
            <a:r>
              <a:rPr lang="pt-PT" sz="3600" dirty="0">
                <a:solidFill>
                  <a:srgbClr val="002060"/>
                </a:solidFill>
              </a:rPr>
              <a:t>perante múltiplos trajetos/passos desconhecidos, confusos, ou mesmo contraditórios</a:t>
            </a:r>
          </a:p>
        </p:txBody>
      </p:sp>
      <p:pic>
        <p:nvPicPr>
          <p:cNvPr id="4" name="Imagem 3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AFC135E1-2F75-2096-2F3F-714BA407A5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22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C646F-BBFA-9429-85E2-5FD39A26E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6EAF65-B657-24CE-E3BF-92CEBF09C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639" y="1112383"/>
            <a:ext cx="10298721" cy="1072972"/>
          </a:xfrm>
        </p:spPr>
        <p:txBody>
          <a:bodyPr>
            <a:normAutofit fontScale="90000"/>
          </a:bodyPr>
          <a:lstStyle/>
          <a:p>
            <a:r>
              <a:rPr lang="pt-PT" sz="3900" b="1" dirty="0">
                <a:solidFill>
                  <a:srgbClr val="002060"/>
                </a:solidFill>
              </a:rPr>
              <a:t>As questões associadas à falta de literacia em saúde são para "todos"</a:t>
            </a:r>
            <a:br>
              <a:rPr lang="pt-PT" dirty="0">
                <a:solidFill>
                  <a:srgbClr val="002060"/>
                </a:solidFill>
              </a:rPr>
            </a:br>
            <a:r>
              <a:rPr lang="pt-PT" sz="2200" dirty="0">
                <a:solidFill>
                  <a:srgbClr val="002060"/>
                </a:solidFill>
              </a:rPr>
              <a:t>(…</a:t>
            </a:r>
            <a:r>
              <a:rPr lang="pt-PT" sz="2200" i="1" dirty="0">
                <a:solidFill>
                  <a:srgbClr val="002060"/>
                </a:solidFill>
              </a:rPr>
              <a:t> mais para pessoas com dificuldades de leitura e pouco à vontade com números!)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BF9B959-FF9B-329F-61A0-821642A7F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118" y="2513602"/>
            <a:ext cx="10851761" cy="40896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PT" dirty="0">
                <a:solidFill>
                  <a:srgbClr val="002060"/>
                </a:solidFill>
              </a:rPr>
              <a:t>... Principalmente quando as pessoas:</a:t>
            </a:r>
          </a:p>
          <a:p>
            <a:r>
              <a:rPr lang="pt-PT" dirty="0">
                <a:solidFill>
                  <a:srgbClr val="002060"/>
                </a:solidFill>
              </a:rPr>
              <a:t>não estão familiarizadas com </a:t>
            </a:r>
            <a:r>
              <a:rPr lang="pt-PT" b="1" dirty="0">
                <a:solidFill>
                  <a:srgbClr val="002060"/>
                </a:solidFill>
              </a:rPr>
              <a:t>termos médicos </a:t>
            </a:r>
            <a:r>
              <a:rPr lang="pt-PT" dirty="0">
                <a:solidFill>
                  <a:srgbClr val="002060"/>
                </a:solidFill>
              </a:rPr>
              <a:t>ou com o funcionamento do </a:t>
            </a:r>
            <a:r>
              <a:rPr lang="pt-PT" b="1" dirty="0">
                <a:solidFill>
                  <a:srgbClr val="002060"/>
                </a:solidFill>
              </a:rPr>
              <a:t>seu corpo</a:t>
            </a:r>
            <a:endParaRPr lang="pt-PT" dirty="0">
              <a:solidFill>
                <a:srgbClr val="002060"/>
              </a:solidFill>
            </a:endParaRPr>
          </a:p>
          <a:p>
            <a:r>
              <a:rPr lang="pt-PT" dirty="0">
                <a:solidFill>
                  <a:srgbClr val="002060"/>
                </a:solidFill>
              </a:rPr>
              <a:t>precisam de </a:t>
            </a:r>
            <a:r>
              <a:rPr lang="pt-PT" b="1" dirty="0">
                <a:solidFill>
                  <a:srgbClr val="002060"/>
                </a:solidFill>
              </a:rPr>
              <a:t>interpretar estatísticas </a:t>
            </a:r>
            <a:r>
              <a:rPr lang="pt-PT" dirty="0">
                <a:solidFill>
                  <a:srgbClr val="002060"/>
                </a:solidFill>
              </a:rPr>
              <a:t>e </a:t>
            </a:r>
            <a:r>
              <a:rPr lang="pt-PT" b="1" dirty="0">
                <a:solidFill>
                  <a:srgbClr val="002060"/>
                </a:solidFill>
              </a:rPr>
              <a:t>avaliar riscos e benefícios </a:t>
            </a:r>
            <a:r>
              <a:rPr lang="pt-PT" dirty="0">
                <a:solidFill>
                  <a:srgbClr val="002060"/>
                </a:solidFill>
              </a:rPr>
              <a:t>que afetam a sua saúde e segurança</a:t>
            </a:r>
          </a:p>
          <a:p>
            <a:r>
              <a:rPr lang="pt-PT" dirty="0">
                <a:solidFill>
                  <a:srgbClr val="002060"/>
                </a:solidFill>
              </a:rPr>
              <a:t>são diagnosticadas com uma </a:t>
            </a:r>
            <a:r>
              <a:rPr lang="pt-PT" b="1" dirty="0">
                <a:solidFill>
                  <a:srgbClr val="002060"/>
                </a:solidFill>
              </a:rPr>
              <a:t>doença grave </a:t>
            </a:r>
            <a:r>
              <a:rPr lang="pt-PT" dirty="0">
                <a:solidFill>
                  <a:srgbClr val="002060"/>
                </a:solidFill>
              </a:rPr>
              <a:t>e estão </a:t>
            </a:r>
            <a:r>
              <a:rPr lang="pt-PT" b="1" dirty="0">
                <a:solidFill>
                  <a:srgbClr val="002060"/>
                </a:solidFill>
              </a:rPr>
              <a:t>assustadas</a:t>
            </a:r>
            <a:r>
              <a:rPr lang="pt-PT" dirty="0">
                <a:solidFill>
                  <a:srgbClr val="002060"/>
                </a:solidFill>
              </a:rPr>
              <a:t> </a:t>
            </a:r>
            <a:r>
              <a:rPr lang="pt-PT" b="1" dirty="0">
                <a:solidFill>
                  <a:srgbClr val="002060"/>
                </a:solidFill>
              </a:rPr>
              <a:t>e confusas</a:t>
            </a:r>
            <a:endParaRPr lang="pt-PT" dirty="0">
              <a:solidFill>
                <a:srgbClr val="002060"/>
              </a:solidFill>
            </a:endParaRPr>
          </a:p>
          <a:p>
            <a:r>
              <a:rPr lang="pt-PT" dirty="0">
                <a:solidFill>
                  <a:srgbClr val="002060"/>
                </a:solidFill>
              </a:rPr>
              <a:t>têm problemas de saúde que requerem </a:t>
            </a:r>
            <a:r>
              <a:rPr lang="pt-PT" b="1" dirty="0">
                <a:solidFill>
                  <a:srgbClr val="002060"/>
                </a:solidFill>
              </a:rPr>
              <a:t>cuidados pessoais complexos</a:t>
            </a:r>
            <a:endParaRPr lang="pt-PT" dirty="0">
              <a:solidFill>
                <a:srgbClr val="002060"/>
              </a:solidFill>
            </a:endParaRPr>
          </a:p>
          <a:p>
            <a:r>
              <a:rPr lang="pt-PT" dirty="0">
                <a:solidFill>
                  <a:srgbClr val="002060"/>
                </a:solidFill>
              </a:rPr>
              <a:t>opinam sobre uma questão que afeta a saúde da comunidade e </a:t>
            </a:r>
            <a:r>
              <a:rPr lang="pt-PT" b="1" dirty="0">
                <a:solidFill>
                  <a:srgbClr val="002060"/>
                </a:solidFill>
              </a:rPr>
              <a:t>dependem de informações técnicas desconhecidas</a:t>
            </a:r>
            <a:endParaRPr lang="pt-PT" dirty="0">
              <a:solidFill>
                <a:srgbClr val="002060"/>
              </a:solidFill>
            </a:endParaRPr>
          </a:p>
        </p:txBody>
      </p:sp>
      <p:pic>
        <p:nvPicPr>
          <p:cNvPr id="4" name="Imagem 3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CC5C39EC-5D29-99F4-786A-3C7C5EE6B2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366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B3637-14CF-3773-25F3-5D9A10460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7ACAD3-6217-C6D9-B686-2C5DACAC1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382" y="1040262"/>
            <a:ext cx="11001233" cy="682625"/>
          </a:xfrm>
        </p:spPr>
        <p:txBody>
          <a:bodyPr>
            <a:normAutofit/>
          </a:bodyPr>
          <a:lstStyle/>
          <a:p>
            <a:r>
              <a:rPr lang="pt-PT" sz="3300" b="1" dirty="0">
                <a:solidFill>
                  <a:srgbClr val="002060"/>
                </a:solidFill>
              </a:rPr>
              <a:t>O défice de literacia em saúde encontra-se em todo o mundo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4F25724-D65E-54E5-D756-29B7CEAA2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149" y="1979013"/>
            <a:ext cx="10543701" cy="289997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>
                <a:solidFill>
                  <a:srgbClr val="002060"/>
                </a:solidFill>
              </a:rPr>
              <a:t>Em </a:t>
            </a:r>
            <a:r>
              <a:rPr lang="en-US" dirty="0" err="1">
                <a:solidFill>
                  <a:srgbClr val="002060"/>
                </a:solidFill>
              </a:rPr>
              <a:t>cerca</a:t>
            </a:r>
            <a:r>
              <a:rPr lang="en-US" dirty="0">
                <a:solidFill>
                  <a:srgbClr val="002060"/>
                </a:solidFill>
              </a:rPr>
              <a:t> de </a:t>
            </a:r>
            <a:r>
              <a:rPr lang="en-US" dirty="0" err="1">
                <a:solidFill>
                  <a:srgbClr val="002060"/>
                </a:solidFill>
              </a:rPr>
              <a:t>metade</a:t>
            </a:r>
            <a:r>
              <a:rPr lang="en-US" dirty="0">
                <a:solidFill>
                  <a:srgbClr val="002060"/>
                </a:solidFill>
              </a:rPr>
              <a:t> da </a:t>
            </a:r>
            <a:r>
              <a:rPr lang="en-US" b="1" dirty="0" err="1">
                <a:solidFill>
                  <a:srgbClr val="002060"/>
                </a:solidFill>
              </a:rPr>
              <a:t>população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europeia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pt-PT" dirty="0">
                <a:solidFill>
                  <a:srgbClr val="002060"/>
                </a:solidFill>
              </a:rPr>
              <a:t>É um </a:t>
            </a:r>
            <a:r>
              <a:rPr lang="pt-PT" b="1" dirty="0">
                <a:solidFill>
                  <a:srgbClr val="002060"/>
                </a:solidFill>
              </a:rPr>
              <a:t>problema de saúde pública </a:t>
            </a:r>
            <a:r>
              <a:rPr lang="pt-PT" dirty="0">
                <a:solidFill>
                  <a:srgbClr val="002060"/>
                </a:solidFill>
              </a:rPr>
              <a:t>nacional</a:t>
            </a:r>
            <a:r>
              <a:rPr lang="pt-PT" sz="2400" dirty="0">
                <a:solidFill>
                  <a:srgbClr val="002060"/>
                </a:solidFill>
              </a:rPr>
              <a:t> (v.g., nos EUA, afeta quase 9 em cada 10 adultos - CDC)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002060"/>
                </a:solidFill>
              </a:rPr>
              <a:t>É </a:t>
            </a:r>
            <a:r>
              <a:rPr lang="en-US" dirty="0" err="1">
                <a:solidFill>
                  <a:srgbClr val="002060"/>
                </a:solidFill>
              </a:rPr>
              <a:t>particularmente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impactante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nos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marginalizados</a:t>
            </a:r>
            <a:r>
              <a:rPr lang="en-US" dirty="0">
                <a:solidFill>
                  <a:srgbClr val="002060"/>
                </a:solidFill>
              </a:rPr>
              <a:t> de </a:t>
            </a:r>
            <a:r>
              <a:rPr lang="en-US" dirty="0" err="1">
                <a:solidFill>
                  <a:srgbClr val="002060"/>
                </a:solidFill>
              </a:rPr>
              <a:t>uma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sociedade</a:t>
            </a:r>
            <a:r>
              <a:rPr lang="en-US" dirty="0">
                <a:solidFill>
                  <a:srgbClr val="002060"/>
                </a:solidFill>
              </a:rPr>
              <a:t> e </a:t>
            </a:r>
            <a:r>
              <a:rPr lang="en-US" dirty="0" err="1">
                <a:solidFill>
                  <a:srgbClr val="002060"/>
                </a:solidFill>
              </a:rPr>
              <a:t>nos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países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em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desenvolvimento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C03C649-D283-373C-2BDD-DBE61E802B31}"/>
              </a:ext>
            </a:extLst>
          </p:cNvPr>
          <p:cNvSpPr txBox="1"/>
          <p:nvPr/>
        </p:nvSpPr>
        <p:spPr>
          <a:xfrm>
            <a:off x="852722" y="5006860"/>
            <a:ext cx="92843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Hasannejadasl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H,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et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al.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Health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Literacy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eHealth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Challenges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Strategies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JCO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Clin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Cancer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Inform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2022 Sep;6:e2200005. doi: 10.1200/CCI.22.00005. PMID: 36194843</a:t>
            </a:r>
          </a:p>
        </p:txBody>
      </p:sp>
      <p:pic>
        <p:nvPicPr>
          <p:cNvPr id="5" name="Imagem 4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5EDF8D2D-6F8F-8926-BFEB-9A3EA70064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509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4AD93-F262-3A84-16D2-050FCB5F9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D4457F-CA20-EB88-B991-A94BD1CFB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35" y="1033401"/>
            <a:ext cx="10225127" cy="794935"/>
          </a:xfrm>
        </p:spPr>
        <p:txBody>
          <a:bodyPr>
            <a:noAutofit/>
          </a:bodyPr>
          <a:lstStyle/>
          <a:p>
            <a:r>
              <a:rPr lang="pt-PT" sz="4000" b="1" dirty="0">
                <a:solidFill>
                  <a:srgbClr val="002060"/>
                </a:solidFill>
              </a:rPr>
              <a:t>Consequências da baixa literacia em saúde (1)</a:t>
            </a:r>
            <a:endParaRPr lang="pt-PT" sz="4000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705C9C9-2472-3FFC-9CCC-0475B3471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809" y="2077602"/>
            <a:ext cx="9596159" cy="384141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pt-PT" sz="5100" dirty="0">
                <a:solidFill>
                  <a:srgbClr val="002060"/>
                </a:solidFill>
              </a:rPr>
              <a:t>Uma baixa literacia em saúde está associada a:</a:t>
            </a:r>
          </a:p>
          <a:p>
            <a:pPr lvl="1">
              <a:lnSpc>
                <a:spcPct val="110000"/>
              </a:lnSpc>
            </a:pPr>
            <a:r>
              <a:rPr lang="pt-PT" sz="4100" dirty="0">
                <a:solidFill>
                  <a:srgbClr val="002060"/>
                </a:solidFill>
              </a:rPr>
              <a:t>Estilos de vida pouco saudáveis</a:t>
            </a:r>
          </a:p>
          <a:p>
            <a:pPr lvl="1">
              <a:lnSpc>
                <a:spcPct val="110000"/>
              </a:lnSpc>
            </a:pPr>
            <a:r>
              <a:rPr lang="pt-PT" sz="4100" dirty="0">
                <a:solidFill>
                  <a:srgbClr val="002060"/>
                </a:solidFill>
              </a:rPr>
              <a:t>Uma menor utilização de serviços preventivos </a:t>
            </a:r>
            <a:r>
              <a:rPr lang="pt-PT" sz="3400" dirty="0">
                <a:solidFill>
                  <a:srgbClr val="002060"/>
                </a:solidFill>
              </a:rPr>
              <a:t>(v.g., vacinação e rastreio)</a:t>
            </a:r>
          </a:p>
          <a:p>
            <a:pPr lvl="1">
              <a:lnSpc>
                <a:spcPct val="110000"/>
              </a:lnSpc>
            </a:pPr>
            <a:r>
              <a:rPr lang="pt-PT" sz="4100" dirty="0">
                <a:solidFill>
                  <a:srgbClr val="002060"/>
                </a:solidFill>
              </a:rPr>
              <a:t>Um baixo nível de cumprimento dos conselhos médicos</a:t>
            </a:r>
          </a:p>
          <a:p>
            <a:pPr lvl="1">
              <a:lnSpc>
                <a:spcPct val="110000"/>
              </a:lnSpc>
            </a:pPr>
            <a:r>
              <a:rPr lang="pt-PT" sz="4100" dirty="0">
                <a:solidFill>
                  <a:srgbClr val="002060"/>
                </a:solidFill>
              </a:rPr>
              <a:t>Uma maior dependência dos serviços de emergência</a:t>
            </a:r>
          </a:p>
          <a:p>
            <a:pPr lvl="1">
              <a:lnSpc>
                <a:spcPct val="110000"/>
              </a:lnSpc>
            </a:pPr>
            <a:r>
              <a:rPr lang="pt-PT" sz="4100" dirty="0">
                <a:solidFill>
                  <a:srgbClr val="002060"/>
                </a:solidFill>
              </a:rPr>
              <a:t>Logo, a custos de saúde mais elevados</a:t>
            </a:r>
          </a:p>
        </p:txBody>
      </p:sp>
      <p:pic>
        <p:nvPicPr>
          <p:cNvPr id="4" name="Imagem 3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4AD1246C-26A7-04A8-C389-28F1962E3F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405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E6CEF-4CA3-7A3E-A05C-B490525C2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6341F0-E17E-4F98-313B-ECC3333E2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77423"/>
            <a:ext cx="10515600" cy="921287"/>
          </a:xfrm>
        </p:spPr>
        <p:txBody>
          <a:bodyPr>
            <a:noAutofit/>
          </a:bodyPr>
          <a:lstStyle/>
          <a:p>
            <a:r>
              <a:rPr lang="pt-PT" sz="4100" b="1" dirty="0">
                <a:solidFill>
                  <a:srgbClr val="002060"/>
                </a:solidFill>
              </a:rPr>
              <a:t>Consequências da baixa literacia em saúde (2)</a:t>
            </a:r>
            <a:endParaRPr lang="pt-PT" sz="4100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4E3F14E-76D7-2490-54B5-F38F2790E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710" y="2193675"/>
            <a:ext cx="10256578" cy="319440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PT" sz="4800" b="1" dirty="0">
                <a:solidFill>
                  <a:srgbClr val="002060"/>
                </a:solidFill>
              </a:rPr>
              <a:t>Preditor de saúde precária </a:t>
            </a:r>
            <a:r>
              <a:rPr lang="pt-PT" sz="4800" dirty="0">
                <a:solidFill>
                  <a:srgbClr val="002060"/>
                </a:solidFill>
              </a:rPr>
              <a:t>mais forte do que a idade, o rendimento, o estatuto profissional, o nível de educação ou a origem geográfica da população.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pt-PT" sz="4800" dirty="0">
                <a:solidFill>
                  <a:srgbClr val="002060"/>
                </a:solidFill>
              </a:rPr>
              <a:t>Doentes com baixa literacia em saúde têm </a:t>
            </a:r>
            <a:r>
              <a:rPr lang="pt-PT" sz="4800" b="1" dirty="0">
                <a:solidFill>
                  <a:srgbClr val="002060"/>
                </a:solidFill>
              </a:rPr>
              <a:t>1,5 a 3X mais probabilidades para eventos de saúde indesejáveis </a:t>
            </a:r>
            <a:r>
              <a:rPr lang="pt-PT" sz="4800" dirty="0">
                <a:solidFill>
                  <a:srgbClr val="002060"/>
                </a:solidFill>
              </a:rPr>
              <a:t>(v.g., maior risco de hospitalização (</a:t>
            </a:r>
            <a:r>
              <a:rPr lang="pt-PT" sz="4800" dirty="0" err="1">
                <a:solidFill>
                  <a:srgbClr val="002060"/>
                </a:solidFill>
              </a:rPr>
              <a:t>Hasannejadasl</a:t>
            </a:r>
            <a:r>
              <a:rPr lang="pt-PT" sz="4800" dirty="0">
                <a:solidFill>
                  <a:srgbClr val="002060"/>
                </a:solidFill>
              </a:rPr>
              <a:t> H, 2022)</a:t>
            </a:r>
          </a:p>
          <a:p>
            <a:pPr marL="0" indent="0">
              <a:lnSpc>
                <a:spcPct val="110000"/>
              </a:lnSpc>
              <a:buNone/>
            </a:pPr>
            <a:endParaRPr lang="pt-PT" sz="48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1926012-7A6F-705A-9CD3-FB61F37CB607}"/>
              </a:ext>
            </a:extLst>
          </p:cNvPr>
          <p:cNvSpPr txBox="1"/>
          <p:nvPr/>
        </p:nvSpPr>
        <p:spPr>
          <a:xfrm>
            <a:off x="1063958" y="5793055"/>
            <a:ext cx="100640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Shahid et al. BMC Health Services Research (2022) 22:1148. https://doi.org/10.1186/s12913-022-08527-9</a:t>
            </a:r>
            <a:endParaRPr lang="pt-PT" dirty="0">
              <a:solidFill>
                <a:srgbClr val="002060"/>
              </a:solidFill>
            </a:endParaRPr>
          </a:p>
        </p:txBody>
      </p:sp>
      <p:pic>
        <p:nvPicPr>
          <p:cNvPr id="6" name="Imagem 5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A4FE7473-478C-9CBF-BC9A-C2484AFD3B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012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E91FA-499E-67F3-AD16-F484F19CA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0BB375-62E8-2758-A069-8166540E0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1097091"/>
            <a:ext cx="10515600" cy="863174"/>
          </a:xfrm>
        </p:spPr>
        <p:txBody>
          <a:bodyPr>
            <a:normAutofit fontScale="90000"/>
          </a:bodyPr>
          <a:lstStyle/>
          <a:p>
            <a:pPr algn="ctr"/>
            <a:r>
              <a:rPr lang="pt-PT" sz="4900" b="1" dirty="0">
                <a:solidFill>
                  <a:srgbClr val="002060"/>
                </a:solidFill>
              </a:rPr>
              <a:t>Consequências da baixa literacia em saúde</a:t>
            </a:r>
            <a:br>
              <a:rPr lang="pt-PT" b="1" dirty="0">
                <a:solidFill>
                  <a:srgbClr val="002060"/>
                </a:solidFill>
              </a:rPr>
            </a:br>
            <a:r>
              <a:rPr lang="pt-PT" b="1" dirty="0">
                <a:solidFill>
                  <a:srgbClr val="002060"/>
                </a:solidFill>
              </a:rPr>
              <a:t>situações de cancro (3)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E98CCEB-41F4-346A-6DC4-0A986E277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607" y="2273220"/>
            <a:ext cx="11034783" cy="3938449"/>
          </a:xfrm>
        </p:spPr>
        <p:txBody>
          <a:bodyPr>
            <a:normAutofit/>
          </a:bodyPr>
          <a:lstStyle/>
          <a:p>
            <a:pPr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2600" b="1" dirty="0">
                <a:solidFill>
                  <a:srgbClr val="002060"/>
                </a:solidFill>
              </a:rPr>
              <a:t>Interpretação incorreta dos riscos </a:t>
            </a:r>
            <a:r>
              <a:rPr lang="pt-PT" sz="2600" dirty="0">
                <a:solidFill>
                  <a:srgbClr val="002060"/>
                </a:solidFill>
              </a:rPr>
              <a:t>- desvalorização ou sobrevalorização </a:t>
            </a:r>
            <a:endParaRPr lang="pt-PT" sz="2600" b="1" dirty="0">
              <a:solidFill>
                <a:srgbClr val="002060"/>
              </a:solidFill>
            </a:endParaRP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2600" b="1" dirty="0">
                <a:solidFill>
                  <a:srgbClr val="002060"/>
                </a:solidFill>
              </a:rPr>
              <a:t>Deficiente comunicação com o médico </a:t>
            </a:r>
            <a:r>
              <a:rPr lang="pt-PT" sz="2600" dirty="0">
                <a:solidFill>
                  <a:srgbClr val="002060"/>
                </a:solidFill>
              </a:rPr>
              <a:t>(sintomas, sinais, …)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2600" b="1" dirty="0">
                <a:solidFill>
                  <a:srgbClr val="002060"/>
                </a:solidFill>
              </a:rPr>
              <a:t>Deficiente compreensão </a:t>
            </a:r>
            <a:r>
              <a:rPr lang="pt-PT" sz="2600" dirty="0">
                <a:solidFill>
                  <a:srgbClr val="002060"/>
                </a:solidFill>
              </a:rPr>
              <a:t>das </a:t>
            </a:r>
            <a:r>
              <a:rPr lang="pt-PT" sz="2600" b="1" dirty="0">
                <a:solidFill>
                  <a:srgbClr val="002060"/>
                </a:solidFill>
              </a:rPr>
              <a:t>vantagens e desvantagens </a:t>
            </a:r>
            <a:r>
              <a:rPr lang="pt-PT" sz="2600" dirty="0">
                <a:solidFill>
                  <a:srgbClr val="002060"/>
                </a:solidFill>
              </a:rPr>
              <a:t>de um tratamento e do seu impacto – diagnósticos, </a:t>
            </a:r>
            <a:r>
              <a:rPr lang="pt-PT" sz="2600" dirty="0" err="1">
                <a:solidFill>
                  <a:srgbClr val="002060"/>
                </a:solidFill>
              </a:rPr>
              <a:t>MCDTs</a:t>
            </a:r>
            <a:r>
              <a:rPr lang="pt-PT" sz="2600" dirty="0">
                <a:solidFill>
                  <a:srgbClr val="002060"/>
                </a:solidFill>
              </a:rPr>
              <a:t>, tratamentos, …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2600" b="1" dirty="0">
                <a:solidFill>
                  <a:srgbClr val="002060"/>
                </a:solidFill>
              </a:rPr>
              <a:t>Deficiente participação nas decisões e de proatividade </a:t>
            </a:r>
            <a:r>
              <a:rPr lang="pt-PT" sz="2600" dirty="0">
                <a:solidFill>
                  <a:srgbClr val="002060"/>
                </a:solidFill>
              </a:rPr>
              <a:t>na prevenção, no rastreio e no diagnóstico precoce</a:t>
            </a:r>
          </a:p>
          <a:p>
            <a:pPr>
              <a:lnSpc>
                <a:spcPts val="28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2600" b="1" dirty="0">
                <a:solidFill>
                  <a:srgbClr val="002060"/>
                </a:solidFill>
              </a:rPr>
              <a:t>Atraso</a:t>
            </a:r>
            <a:r>
              <a:rPr lang="pt-PT" sz="2600" dirty="0">
                <a:solidFill>
                  <a:srgbClr val="002060"/>
                </a:solidFill>
              </a:rPr>
              <a:t> </a:t>
            </a:r>
            <a:r>
              <a:rPr lang="pt-PT" sz="2600" b="1" dirty="0">
                <a:solidFill>
                  <a:srgbClr val="002060"/>
                </a:solidFill>
              </a:rPr>
              <a:t>no diagnóstico </a:t>
            </a:r>
            <a:r>
              <a:rPr lang="pt-PT" sz="2600" dirty="0">
                <a:solidFill>
                  <a:srgbClr val="002060"/>
                </a:solidFill>
              </a:rPr>
              <a:t>e </a:t>
            </a:r>
            <a:r>
              <a:rPr lang="pt-PT" sz="2600" b="1" dirty="0">
                <a:solidFill>
                  <a:srgbClr val="002060"/>
                </a:solidFill>
              </a:rPr>
              <a:t>deficiente adesão ao tratamento</a:t>
            </a:r>
            <a:r>
              <a:rPr lang="pt-PT" sz="2600" dirty="0">
                <a:solidFill>
                  <a:srgbClr val="002060"/>
                </a:solidFill>
              </a:rPr>
              <a:t>: </a:t>
            </a:r>
          </a:p>
          <a:p>
            <a:pPr lvl="1">
              <a:lnSpc>
                <a:spcPts val="2200"/>
              </a:lnSpc>
              <a:spcBef>
                <a:spcPts val="0"/>
              </a:spcBef>
              <a:spcAft>
                <a:spcPts val="400"/>
              </a:spcAft>
            </a:pPr>
            <a:r>
              <a:rPr lang="pt-PT" dirty="0">
                <a:solidFill>
                  <a:srgbClr val="002060"/>
                </a:solidFill>
              </a:rPr>
              <a:t>aumenta o risco de hospitalização</a:t>
            </a:r>
          </a:p>
          <a:p>
            <a:pPr lvl="1">
              <a:lnSpc>
                <a:spcPts val="2200"/>
              </a:lnSpc>
              <a:spcBef>
                <a:spcPts val="0"/>
              </a:spcBef>
              <a:spcAft>
                <a:spcPts val="400"/>
              </a:spcAft>
            </a:pPr>
            <a:r>
              <a:rPr lang="pt-PT" dirty="0">
                <a:solidFill>
                  <a:srgbClr val="002060"/>
                </a:solidFill>
              </a:rPr>
              <a:t>reduz as probabilidades de sobrevivência </a:t>
            </a:r>
          </a:p>
          <a:p>
            <a:pPr lvl="1">
              <a:lnSpc>
                <a:spcPts val="2200"/>
              </a:lnSpc>
              <a:spcBef>
                <a:spcPts val="0"/>
              </a:spcBef>
              <a:spcAft>
                <a:spcPts val="400"/>
              </a:spcAft>
            </a:pPr>
            <a:r>
              <a:rPr lang="pt-PT" dirty="0">
                <a:solidFill>
                  <a:srgbClr val="002060"/>
                </a:solidFill>
              </a:rPr>
              <a:t>aumenta os custos dos cuidados de saúde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A10045F-D77B-20A0-FB8C-91E0275B082B}"/>
              </a:ext>
            </a:extLst>
          </p:cNvPr>
          <p:cNvSpPr txBox="1"/>
          <p:nvPr/>
        </p:nvSpPr>
        <p:spPr>
          <a:xfrm>
            <a:off x="881987" y="6211669"/>
            <a:ext cx="104280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Hasannejadasl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H,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et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al.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Health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Literacy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eHealth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Challenges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Strategies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JCO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Clin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Cancer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Inform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2022 Sep;6:e2200005. doi: 10.1200/CCI.22.00005. PMID: 36194843</a:t>
            </a:r>
          </a:p>
        </p:txBody>
      </p:sp>
      <p:pic>
        <p:nvPicPr>
          <p:cNvPr id="5" name="Imagem 4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FFA30BD0-3148-A797-81E4-BF2167447A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698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B372A5-9F2A-59C6-DE86-250A8AED4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Agrupar 10">
            <a:extLst>
              <a:ext uri="{FF2B5EF4-FFF2-40B4-BE49-F238E27FC236}">
                <a16:creationId xmlns:a16="http://schemas.microsoft.com/office/drawing/2014/main" id="{70701B4F-74DF-6EC0-A4AC-1C14E9C30F7B}"/>
              </a:ext>
            </a:extLst>
          </p:cNvPr>
          <p:cNvGrpSpPr/>
          <p:nvPr/>
        </p:nvGrpSpPr>
        <p:grpSpPr>
          <a:xfrm>
            <a:off x="832203" y="2272128"/>
            <a:ext cx="10527593" cy="1754326"/>
            <a:chOff x="973343" y="2323234"/>
            <a:chExt cx="10415439" cy="1754326"/>
          </a:xfrm>
        </p:grpSpPr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id="{558FB049-4509-C5AF-F0D6-4E7755088988}"/>
                </a:ext>
              </a:extLst>
            </p:cNvPr>
            <p:cNvSpPr txBox="1"/>
            <p:nvPr/>
          </p:nvSpPr>
          <p:spPr>
            <a:xfrm>
              <a:off x="973343" y="2323234"/>
              <a:ext cx="4568589" cy="17543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Consequências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da baixa literacia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em saúde</a:t>
              </a:r>
              <a:endParaRPr kumimoji="0" lang="pt-PT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5BC5EB92-20BD-7382-FDFC-497741606BC5}"/>
                </a:ext>
              </a:extLst>
            </p:cNvPr>
            <p:cNvSpPr txBox="1"/>
            <p:nvPr/>
          </p:nvSpPr>
          <p:spPr>
            <a:xfrm>
              <a:off x="6082353" y="2323234"/>
              <a:ext cx="5306429" cy="17543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571500" marR="0" lvl="0" indent="-5715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t-PT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Resultados em saúde mais fracos </a:t>
              </a:r>
            </a:p>
            <a:p>
              <a:pPr marL="571500" marR="0" lvl="0" indent="-5715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18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t-PT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Custos mais elevados</a:t>
              </a:r>
            </a:p>
          </p:txBody>
        </p:sp>
        <p:sp>
          <p:nvSpPr>
            <p:cNvPr id="10" name="Seta: Para a Direita 9">
              <a:extLst>
                <a:ext uri="{FF2B5EF4-FFF2-40B4-BE49-F238E27FC236}">
                  <a16:creationId xmlns:a16="http://schemas.microsoft.com/office/drawing/2014/main" id="{4A8B85B9-6563-537E-6CFE-1FDEACD72FC6}"/>
                </a:ext>
              </a:extLst>
            </p:cNvPr>
            <p:cNvSpPr/>
            <p:nvPr/>
          </p:nvSpPr>
          <p:spPr>
            <a:xfrm>
              <a:off x="4812657" y="2811436"/>
              <a:ext cx="1234055" cy="7779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pic>
        <p:nvPicPr>
          <p:cNvPr id="2" name="Imagem 1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02B87543-4318-B2B0-AD83-0B16D22ECC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274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6A052-082A-C6C6-5C56-4D63C5985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ixaDeTexto 12">
            <a:extLst>
              <a:ext uri="{FF2B5EF4-FFF2-40B4-BE49-F238E27FC236}">
                <a16:creationId xmlns:a16="http://schemas.microsoft.com/office/drawing/2014/main" id="{27BD1CF6-31BC-FFCC-A25F-31F228338A84}"/>
              </a:ext>
            </a:extLst>
          </p:cNvPr>
          <p:cNvSpPr txBox="1"/>
          <p:nvPr/>
        </p:nvSpPr>
        <p:spPr>
          <a:xfrm>
            <a:off x="519567" y="2581369"/>
            <a:ext cx="1115286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Em Inglaterra (2014-2015), o custo económico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para o NHS, resultante da fraca literacia em saúde,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situava-se entre 2,95 e 4,92 biliões de libras por ano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População: ~ 55 milhões;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Custo anual: </a:t>
            </a:r>
            <a:r>
              <a:rPr kumimoji="0" lang="pt-PT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5.360 a 8.950 libras / habitante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                                                                       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            (</a:t>
            </a:r>
            <a:r>
              <a:rPr kumimoji="0" lang="pt-PT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Public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Health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England</a:t>
            </a:r>
            <a:r>
              <a:rPr kumimoji="0" lang="pt-PT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2015)</a:t>
            </a:r>
          </a:p>
        </p:txBody>
      </p:sp>
      <p:pic>
        <p:nvPicPr>
          <p:cNvPr id="2" name="Imagem 1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575E76FD-BA7C-B4E6-6B25-2B24864C9F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9E873BE5-EB47-0747-7CA1-D117104CD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306" y="1106532"/>
            <a:ext cx="10483388" cy="1199819"/>
          </a:xfrm>
        </p:spPr>
        <p:txBody>
          <a:bodyPr>
            <a:noAutofit/>
          </a:bodyPr>
          <a:lstStyle/>
          <a:p>
            <a:r>
              <a:rPr lang="pt-PT" sz="4300" b="1" dirty="0">
                <a:solidFill>
                  <a:srgbClr val="002060"/>
                </a:solidFill>
              </a:rPr>
              <a:t>Custos de inadequada literacia em saúde (1)</a:t>
            </a:r>
            <a:endParaRPr lang="pt-PT" sz="43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058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F9EB0B-9B98-9EF4-D119-4315554EE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222" y="978375"/>
            <a:ext cx="4995553" cy="992187"/>
          </a:xfrm>
        </p:spPr>
        <p:txBody>
          <a:bodyPr>
            <a:normAutofit/>
          </a:bodyPr>
          <a:lstStyle/>
          <a:p>
            <a:r>
              <a:rPr lang="pt-PT" b="1" dirty="0">
                <a:solidFill>
                  <a:srgbClr val="002060"/>
                </a:solidFill>
              </a:rPr>
              <a:t>Objetivo </a:t>
            </a:r>
            <a:r>
              <a:rPr lang="pt-PT" b="1" i="1" dirty="0">
                <a:solidFill>
                  <a:srgbClr val="002060"/>
                </a:solidFill>
              </a:rPr>
              <a:t>major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C25A37-8131-C7BC-5306-5FCE3B6B8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6888" y="2338228"/>
            <a:ext cx="10458220" cy="3045303"/>
          </a:xfrm>
        </p:spPr>
        <p:txBody>
          <a:bodyPr>
            <a:noAutofit/>
          </a:bodyPr>
          <a:lstStyle/>
          <a:p>
            <a:pPr algn="l"/>
            <a:r>
              <a:rPr lang="pt-PT" sz="3000" dirty="0">
                <a:solidFill>
                  <a:srgbClr val="002060"/>
                </a:solidFill>
              </a:rPr>
              <a:t>Que o painel se constitua em </a:t>
            </a:r>
            <a:r>
              <a:rPr lang="pt-PT" sz="3000" b="1" dirty="0">
                <a:solidFill>
                  <a:srgbClr val="002060"/>
                </a:solidFill>
              </a:rPr>
              <a:t>plataforma de debate</a:t>
            </a:r>
            <a:r>
              <a:rPr lang="pt-PT" sz="3000" dirty="0">
                <a:solidFill>
                  <a:srgbClr val="002060"/>
                </a:solidFill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PT" sz="3000" dirty="0">
                <a:solidFill>
                  <a:srgbClr val="002060"/>
                </a:solidFill>
              </a:rPr>
              <a:t>Sobre o reforço dos </a:t>
            </a:r>
            <a:r>
              <a:rPr lang="pt-PT" sz="3000" b="1" dirty="0">
                <a:solidFill>
                  <a:srgbClr val="002060"/>
                </a:solidFill>
              </a:rPr>
              <a:t>direitos fundamentais no acesso à saúde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PT" sz="3000" dirty="0">
                <a:solidFill>
                  <a:srgbClr val="002060"/>
                </a:solidFill>
              </a:rPr>
              <a:t>E promova a reflexão sobre estratégias de </a:t>
            </a:r>
            <a:r>
              <a:rPr lang="pt-PT" sz="3000" b="1" dirty="0">
                <a:solidFill>
                  <a:srgbClr val="002060"/>
                </a:solidFill>
              </a:rPr>
              <a:t>inclusão, justiça social e igualdade </a:t>
            </a:r>
            <a:r>
              <a:rPr lang="pt-PT" sz="3000" dirty="0">
                <a:solidFill>
                  <a:srgbClr val="002060"/>
                </a:solidFill>
              </a:rPr>
              <a:t>no exercício do </a:t>
            </a:r>
            <a:r>
              <a:rPr lang="pt-PT" sz="3000" b="1" dirty="0">
                <a:solidFill>
                  <a:srgbClr val="002060"/>
                </a:solidFill>
              </a:rPr>
              <a:t>direito à proteção da saúde</a:t>
            </a:r>
            <a:r>
              <a:rPr lang="pt-PT" sz="3000" dirty="0">
                <a:solidFill>
                  <a:srgbClr val="002060"/>
                </a:solidFill>
              </a:rPr>
              <a:t>, com particular </a:t>
            </a:r>
            <a:r>
              <a:rPr lang="pt-PT" sz="3000" b="1" dirty="0">
                <a:solidFill>
                  <a:srgbClr val="002060"/>
                </a:solidFill>
              </a:rPr>
              <a:t>atenção às populações em situação de maior vulnerabilidade</a:t>
            </a:r>
          </a:p>
        </p:txBody>
      </p:sp>
      <p:pic>
        <p:nvPicPr>
          <p:cNvPr id="4" name="Imagem 3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AE33F81A-042D-6631-4EE0-B1FED0FF6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931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4B678-E13C-EBDA-B83D-1E5AD39C8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06A9D-D5FE-56CF-E285-F17573CD5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810" y="842819"/>
            <a:ext cx="10542380" cy="1199819"/>
          </a:xfrm>
        </p:spPr>
        <p:txBody>
          <a:bodyPr>
            <a:normAutofit/>
          </a:bodyPr>
          <a:lstStyle/>
          <a:p>
            <a:r>
              <a:rPr lang="pt-PT" sz="4300" b="1" dirty="0">
                <a:solidFill>
                  <a:srgbClr val="002060"/>
                </a:solidFill>
              </a:rPr>
              <a:t>Custos de inadequada literacia em saúde (2)</a:t>
            </a:r>
            <a:endParaRPr lang="pt-PT" sz="4300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73D663F-C9D7-575F-3FDA-E1894547F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672" y="1983955"/>
            <a:ext cx="9633503" cy="4031226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pt-PT" b="1" dirty="0">
                <a:solidFill>
                  <a:srgbClr val="002060"/>
                </a:solidFill>
              </a:rPr>
              <a:t>Para o </a:t>
            </a:r>
            <a:r>
              <a:rPr lang="pt-PT" sz="3200" b="1" dirty="0">
                <a:solidFill>
                  <a:srgbClr val="002060"/>
                </a:solidFill>
              </a:rPr>
              <a:t>sistema de saúde</a:t>
            </a:r>
            <a:r>
              <a:rPr lang="pt-PT" dirty="0">
                <a:solidFill>
                  <a:srgbClr val="002060"/>
                </a:solidFill>
              </a:rPr>
              <a:t>, os </a:t>
            </a:r>
            <a:r>
              <a:rPr lang="pt-PT" b="1" dirty="0">
                <a:solidFill>
                  <a:srgbClr val="002060"/>
                </a:solidFill>
              </a:rPr>
              <a:t>custos adicionais</a:t>
            </a:r>
            <a:r>
              <a:rPr lang="pt-PT" dirty="0">
                <a:solidFill>
                  <a:srgbClr val="002060"/>
                </a:solidFill>
              </a:rPr>
              <a:t> variam entre </a:t>
            </a:r>
            <a:r>
              <a:rPr lang="pt-PT" b="1" dirty="0">
                <a:solidFill>
                  <a:srgbClr val="002060"/>
                </a:solidFill>
              </a:rPr>
              <a:t>3 e 5% do custo total</a:t>
            </a:r>
            <a:r>
              <a:rPr lang="pt-PT" dirty="0">
                <a:solidFill>
                  <a:srgbClr val="002060"/>
                </a:solidFill>
              </a:rPr>
              <a:t> dos cuidados de saúde por ano</a:t>
            </a:r>
          </a:p>
          <a:p>
            <a:pPr>
              <a:lnSpc>
                <a:spcPct val="120000"/>
              </a:lnSpc>
            </a:pPr>
            <a:r>
              <a:rPr lang="pt-PT" b="1" dirty="0">
                <a:solidFill>
                  <a:srgbClr val="002060"/>
                </a:solidFill>
              </a:rPr>
              <a:t>Para o </a:t>
            </a:r>
            <a:r>
              <a:rPr lang="pt-PT" sz="3200" b="1" dirty="0">
                <a:solidFill>
                  <a:srgbClr val="002060"/>
                </a:solidFill>
              </a:rPr>
              <a:t>doente</a:t>
            </a:r>
            <a:r>
              <a:rPr lang="pt-PT" dirty="0">
                <a:solidFill>
                  <a:srgbClr val="002060"/>
                </a:solidFill>
              </a:rPr>
              <a:t>, as </a:t>
            </a:r>
            <a:r>
              <a:rPr lang="pt-PT" b="1" dirty="0">
                <a:solidFill>
                  <a:srgbClr val="002060"/>
                </a:solidFill>
              </a:rPr>
              <a:t>despesas adicionais, </a:t>
            </a:r>
            <a:r>
              <a:rPr lang="pt-PT" dirty="0">
                <a:solidFill>
                  <a:srgbClr val="002060"/>
                </a:solidFill>
              </a:rPr>
              <a:t>por ano e por pessoa, em comparação com pessoas com adequada literacia em saúde, variam </a:t>
            </a:r>
            <a:r>
              <a:rPr lang="pt-PT" b="1" dirty="0">
                <a:solidFill>
                  <a:srgbClr val="002060"/>
                </a:solidFill>
              </a:rPr>
              <a:t>entre US$143 e US$7.798</a:t>
            </a:r>
            <a:endParaRPr lang="pt-PT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pt-PT" dirty="0">
                <a:solidFill>
                  <a:srgbClr val="002060"/>
                </a:solidFill>
              </a:rPr>
              <a:t>Nos EUA, o custo adicional para o sistema de cuidados de saúde está </a:t>
            </a:r>
            <a:r>
              <a:rPr lang="en-US" dirty="0" err="1">
                <a:solidFill>
                  <a:srgbClr val="002060"/>
                </a:solidFill>
              </a:rPr>
              <a:t>estimado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em</a:t>
            </a:r>
            <a:r>
              <a:rPr lang="en-US" dirty="0">
                <a:solidFill>
                  <a:srgbClr val="002060"/>
                </a:solidFill>
              </a:rPr>
              <a:t> US$236 </a:t>
            </a:r>
            <a:r>
              <a:rPr lang="en-US" dirty="0" err="1">
                <a:solidFill>
                  <a:srgbClr val="002060"/>
                </a:solidFill>
              </a:rPr>
              <a:t>biliões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por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ano</a:t>
            </a:r>
            <a:r>
              <a:rPr lang="en-US" dirty="0">
                <a:solidFill>
                  <a:srgbClr val="002060"/>
                </a:solidFill>
              </a:rPr>
              <a:t> (Forbes)</a:t>
            </a:r>
            <a:endParaRPr lang="pt-PT" dirty="0">
              <a:solidFill>
                <a:srgbClr val="002060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9E68015-6691-C0C4-8A19-F4D99C601E5E}"/>
              </a:ext>
            </a:extLst>
          </p:cNvPr>
          <p:cNvSpPr txBox="1"/>
          <p:nvPr/>
        </p:nvSpPr>
        <p:spPr>
          <a:xfrm>
            <a:off x="835743" y="6056974"/>
            <a:ext cx="107193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Eichler K, Wieser S,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Brügger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U. The costs of limited health literacy: a systematic review. Int J Public Health. 2009;54(5):313-24.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doi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: 10.1007/s00038-009-0058-2.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Epub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 2009 Jul 31. PMID: 19644651; PMCID: PMC3785182</a:t>
            </a:r>
            <a:endParaRPr lang="pt-PT" dirty="0"/>
          </a:p>
        </p:txBody>
      </p:sp>
      <p:pic>
        <p:nvPicPr>
          <p:cNvPr id="6" name="Imagem 5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2FE3E90F-3D9F-15E1-BCC7-F4083EB3E9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851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05449-2FB6-9960-E683-8028EFD00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147FD5D-C6A5-9CF9-30B6-54E7A410A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390" y="491612"/>
            <a:ext cx="11609219" cy="625915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pt-PT" sz="12400" b="1" dirty="0">
                <a:solidFill>
                  <a:srgbClr val="002060"/>
                </a:solidFill>
              </a:rPr>
              <a:t>Pilares de uma estratégia de melhoria da literacia em saúde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pt-PT" sz="9600" i="1" dirty="0">
                <a:solidFill>
                  <a:srgbClr val="FF0000"/>
                </a:solidFill>
              </a:rPr>
              <a:t>Para uma </a:t>
            </a:r>
            <a:r>
              <a:rPr lang="pt-PT" sz="9600" b="1" i="1" u="sng" dirty="0">
                <a:solidFill>
                  <a:srgbClr val="FF0000"/>
                </a:solidFill>
              </a:rPr>
              <a:t>mudança de atitudes e comportamentos</a:t>
            </a:r>
            <a:r>
              <a:rPr lang="pt-PT" sz="9600" i="1" dirty="0">
                <a:solidFill>
                  <a:srgbClr val="FF0000"/>
                </a:solidFill>
              </a:rPr>
              <a:t>, com base na informação, no conhecimento e na educação </a:t>
            </a:r>
            <a:endParaRPr lang="pt-PT" sz="12400" i="1" dirty="0">
              <a:solidFill>
                <a:srgbClr val="002060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8000" b="1" dirty="0">
                <a:solidFill>
                  <a:srgbClr val="002060"/>
                </a:solidFill>
              </a:rPr>
              <a:t>O cidadão no centro dos processos de saúde e os profissionais no centro das mudanças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8000" dirty="0">
                <a:solidFill>
                  <a:srgbClr val="002060"/>
                </a:solidFill>
              </a:rPr>
              <a:t>Incorporação e promoção da </a:t>
            </a:r>
            <a:r>
              <a:rPr lang="pt-PT" sz="8000" b="1" dirty="0">
                <a:solidFill>
                  <a:srgbClr val="002060"/>
                </a:solidFill>
              </a:rPr>
              <a:t>literacia em saúde na cultura organizacional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8000" b="1" dirty="0">
                <a:solidFill>
                  <a:srgbClr val="002060"/>
                </a:solidFill>
              </a:rPr>
              <a:t>A educação para a literacia em saúde, em todos os níveis de ensino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8000" b="1" dirty="0">
                <a:solidFill>
                  <a:srgbClr val="002060"/>
                </a:solidFill>
              </a:rPr>
              <a:t>Fomento da proximidade: centralidade na Medicina Geral e Familiar (MGF) </a:t>
            </a:r>
            <a:r>
              <a:rPr lang="pt-PT" sz="8000" dirty="0">
                <a:solidFill>
                  <a:srgbClr val="002060"/>
                </a:solidFill>
              </a:rPr>
              <a:t>e gestão do </a:t>
            </a:r>
            <a:r>
              <a:rPr lang="pt-PT" sz="8000" b="1" dirty="0">
                <a:solidFill>
                  <a:srgbClr val="002060"/>
                </a:solidFill>
              </a:rPr>
              <a:t>percurso de saúde/doença dos cidadãos </a:t>
            </a:r>
            <a:r>
              <a:rPr lang="pt-PT" sz="8000" dirty="0">
                <a:solidFill>
                  <a:srgbClr val="002060"/>
                </a:solidFill>
              </a:rPr>
              <a:t>durante o ciclo de vida </a:t>
            </a:r>
            <a:r>
              <a:rPr lang="pt-PT" sz="8000" b="1" dirty="0">
                <a:solidFill>
                  <a:srgbClr val="002060"/>
                </a:solidFill>
              </a:rPr>
              <a:t>baseado na MGF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8000" b="1" dirty="0">
                <a:solidFill>
                  <a:srgbClr val="002060"/>
                </a:solidFill>
              </a:rPr>
              <a:t>Processos e instrumentos de promoção da literacia </a:t>
            </a:r>
            <a:r>
              <a:rPr lang="pt-PT" sz="8000" dirty="0">
                <a:solidFill>
                  <a:srgbClr val="002060"/>
                </a:solidFill>
              </a:rPr>
              <a:t>integrados no sistema de informação de saúde;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8000" dirty="0">
                <a:solidFill>
                  <a:srgbClr val="002060"/>
                </a:solidFill>
              </a:rPr>
              <a:t>Modalidades de </a:t>
            </a:r>
            <a:r>
              <a:rPr lang="pt-PT" sz="8000" b="1" dirty="0">
                <a:solidFill>
                  <a:srgbClr val="002060"/>
                </a:solidFill>
              </a:rPr>
              <a:t>contratualização e financiamento de cuidados de saúde que valorizem a promoção da literacia </a:t>
            </a:r>
            <a:r>
              <a:rPr lang="pt-PT" sz="6400" dirty="0">
                <a:solidFill>
                  <a:srgbClr val="002060"/>
                </a:solidFill>
              </a:rPr>
              <a:t>(v.g., requalificação de espaços, integração da prestação de cuidados, </a:t>
            </a:r>
            <a:r>
              <a:rPr lang="pt-PT" sz="6400" dirty="0" err="1">
                <a:solidFill>
                  <a:srgbClr val="002060"/>
                </a:solidFill>
              </a:rPr>
              <a:t>tele-monitorização</a:t>
            </a:r>
            <a:r>
              <a:rPr lang="pt-PT" sz="6400" dirty="0">
                <a:solidFill>
                  <a:srgbClr val="002060"/>
                </a:solidFill>
              </a:rPr>
              <a:t>, domiciliação de cuidados hospitalares)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8000" b="1" dirty="0">
                <a:solidFill>
                  <a:srgbClr val="002060"/>
                </a:solidFill>
              </a:rPr>
              <a:t>Identificação e mobilização de mediadores </a:t>
            </a:r>
            <a:r>
              <a:rPr lang="pt-PT" sz="8000" dirty="0">
                <a:solidFill>
                  <a:srgbClr val="002060"/>
                </a:solidFill>
              </a:rPr>
              <a:t>de literacia em saúde </a:t>
            </a:r>
            <a:r>
              <a:rPr lang="pt-PT" sz="6400" dirty="0">
                <a:solidFill>
                  <a:srgbClr val="002060"/>
                </a:solidFill>
              </a:rPr>
              <a:t>(Serviços de Saúde, Farmácias, Autarquias, Bibliotecas)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8000" b="1" dirty="0">
                <a:solidFill>
                  <a:srgbClr val="002060"/>
                </a:solidFill>
              </a:rPr>
              <a:t>Qualificação dos espaços </a:t>
            </a:r>
            <a:r>
              <a:rPr lang="pt-PT" sz="8000" dirty="0">
                <a:solidFill>
                  <a:srgbClr val="002060"/>
                </a:solidFill>
              </a:rPr>
              <a:t>de atendimento do SNS (v.g., fontes de informação em papel e digitais,  sinalização de trajetos nos serviços de saúde, …)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8000" b="1" dirty="0">
                <a:solidFill>
                  <a:srgbClr val="002060"/>
                </a:solidFill>
              </a:rPr>
              <a:t>Conhecimento da realidade: </a:t>
            </a:r>
            <a:r>
              <a:rPr lang="pt-PT" sz="6400" dirty="0">
                <a:solidFill>
                  <a:srgbClr val="002060"/>
                </a:solidFill>
              </a:rPr>
              <a:t>nível geral de literacia, áreas mais carenciadas e tipo de carências, dificuldades invocadas, oportunidades identificadas, meios e recursos humanos disponíveis, identificação das abordagens com maior potencial de eficiência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8000" b="1" dirty="0">
                <a:solidFill>
                  <a:srgbClr val="002060"/>
                </a:solidFill>
              </a:rPr>
              <a:t>Elaboração de um Plano de Ação </a:t>
            </a:r>
            <a:r>
              <a:rPr lang="pt-PT" sz="8000" dirty="0">
                <a:solidFill>
                  <a:srgbClr val="002060"/>
                </a:solidFill>
              </a:rPr>
              <a:t>específico</a:t>
            </a:r>
            <a:r>
              <a:rPr lang="pt-PT" sz="8800" dirty="0">
                <a:solidFill>
                  <a:srgbClr val="002060"/>
                </a:solidFill>
              </a:rPr>
              <a:t> </a:t>
            </a:r>
            <a:endParaRPr lang="pt-PT" sz="8000" dirty="0">
              <a:solidFill>
                <a:srgbClr val="FF0000"/>
              </a:solidFill>
            </a:endParaRPr>
          </a:p>
        </p:txBody>
      </p:sp>
      <p:pic>
        <p:nvPicPr>
          <p:cNvPr id="2" name="Imagem 1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A649F2A1-B70C-E302-EB4C-21D6FCD80E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2"/>
            <a:ext cx="1103357" cy="38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3888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3496D-1E03-C701-70F1-F02ACE64E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153C91-711C-8410-22CD-8B76C1CA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764" y="481259"/>
            <a:ext cx="11392469" cy="7246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Atributos</a:t>
            </a:r>
            <a:r>
              <a:rPr lang="en-US" sz="3200" b="1" dirty="0">
                <a:solidFill>
                  <a:srgbClr val="002060"/>
                </a:solidFill>
              </a:rPr>
              <a:t> de </a:t>
            </a:r>
            <a:r>
              <a:rPr lang="en-US" sz="3200" b="1" dirty="0" err="1">
                <a:solidFill>
                  <a:srgbClr val="002060"/>
                </a:solidFill>
              </a:rPr>
              <a:t>uma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instituição</a:t>
            </a:r>
            <a:r>
              <a:rPr lang="en-US" sz="3200" b="1" dirty="0">
                <a:solidFill>
                  <a:srgbClr val="002060"/>
                </a:solidFill>
              </a:rPr>
              <a:t> de </a:t>
            </a:r>
            <a:r>
              <a:rPr lang="en-US" sz="3200" b="1" dirty="0" err="1">
                <a:solidFill>
                  <a:srgbClr val="002060"/>
                </a:solidFill>
              </a:rPr>
              <a:t>saúde</a:t>
            </a:r>
            <a:r>
              <a:rPr lang="en-US" sz="3200" b="1" dirty="0">
                <a:solidFill>
                  <a:srgbClr val="002060"/>
                </a:solidFill>
              </a:rPr>
              <a:t> com </a:t>
            </a:r>
            <a:r>
              <a:rPr lang="en-US" sz="3200" b="1" dirty="0" err="1">
                <a:solidFill>
                  <a:srgbClr val="002060"/>
                </a:solidFill>
              </a:rPr>
              <a:t>literacia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organizacional</a:t>
            </a:r>
            <a:br>
              <a:rPr lang="en-US" sz="3200" b="1" dirty="0"/>
            </a:br>
            <a:r>
              <a:rPr lang="en-US" sz="3200" b="1" i="1" dirty="0" err="1">
                <a:solidFill>
                  <a:srgbClr val="FF0000"/>
                </a:solidFill>
              </a:rPr>
              <a:t>Literacia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em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saúde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como</a:t>
            </a:r>
            <a:r>
              <a:rPr lang="en-US" sz="3200" b="1" i="1" dirty="0">
                <a:solidFill>
                  <a:srgbClr val="FF0000"/>
                </a:solidFill>
              </a:rPr>
              <a:t> valor </a:t>
            </a:r>
            <a:r>
              <a:rPr lang="en-US" sz="3200" b="1" i="1" dirty="0" err="1">
                <a:solidFill>
                  <a:srgbClr val="FF0000"/>
                </a:solidFill>
              </a:rPr>
              <a:t>organizacional</a:t>
            </a:r>
            <a:endParaRPr lang="pt-PT" sz="3200" b="1" i="1" dirty="0">
              <a:solidFill>
                <a:srgbClr val="FF0000"/>
              </a:solidFill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0EAF2E6-B04B-1F23-440E-F7B090EF5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13756"/>
            <a:ext cx="12191999" cy="51907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100" dirty="0">
                <a:solidFill>
                  <a:srgbClr val="002060"/>
                </a:solidFill>
              </a:rPr>
              <a:t>A liderança </a:t>
            </a:r>
            <a:r>
              <a:rPr lang="pt-PT" sz="2100" b="1" dirty="0">
                <a:solidFill>
                  <a:srgbClr val="002060"/>
                </a:solidFill>
              </a:rPr>
              <a:t>integra</a:t>
            </a:r>
            <a:r>
              <a:rPr lang="pt-PT" sz="2100" dirty="0">
                <a:solidFill>
                  <a:srgbClr val="002060"/>
                </a:solidFill>
              </a:rPr>
              <a:t> a literacia em saúde na </a:t>
            </a:r>
            <a:r>
              <a:rPr lang="pt-PT" sz="2100" b="1" dirty="0">
                <a:solidFill>
                  <a:srgbClr val="002060"/>
                </a:solidFill>
              </a:rPr>
              <a:t>missão, no planeamento, na estrutura e na dimensão operacional, na segurança dos doentes, na melhoria da qualidade e na avaliação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100" dirty="0">
                <a:solidFill>
                  <a:srgbClr val="002060"/>
                </a:solidFill>
              </a:rPr>
              <a:t>Promove </a:t>
            </a:r>
            <a:r>
              <a:rPr lang="pt-PT" sz="2100" b="1" dirty="0">
                <a:solidFill>
                  <a:srgbClr val="002060"/>
                </a:solidFill>
              </a:rPr>
              <a:t>a formação dos trabalhadores </a:t>
            </a:r>
            <a:r>
              <a:rPr lang="pt-PT" sz="2100" dirty="0">
                <a:solidFill>
                  <a:srgbClr val="002060"/>
                </a:solidFill>
              </a:rPr>
              <a:t>para a literacia em saúde e monitoriza os progressos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100" b="1" dirty="0">
                <a:solidFill>
                  <a:srgbClr val="002060"/>
                </a:solidFill>
              </a:rPr>
              <a:t>Inclui as populações-alvos </a:t>
            </a:r>
            <a:r>
              <a:rPr lang="pt-PT" sz="2100" dirty="0">
                <a:solidFill>
                  <a:srgbClr val="002060"/>
                </a:solidFill>
              </a:rPr>
              <a:t>na conceção, implementação e avaliação da informação de saúde e dos serviços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100" b="1" dirty="0">
                <a:solidFill>
                  <a:srgbClr val="002060"/>
                </a:solidFill>
              </a:rPr>
              <a:t>Responde às  necessidades das populações </a:t>
            </a:r>
            <a:r>
              <a:rPr lang="pt-PT" sz="2100" dirty="0">
                <a:solidFill>
                  <a:srgbClr val="002060"/>
                </a:solidFill>
              </a:rPr>
              <a:t>com competências em literacia em saúde e evita a estigmatização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100" dirty="0">
                <a:solidFill>
                  <a:srgbClr val="002060"/>
                </a:solidFill>
              </a:rPr>
              <a:t>Na </a:t>
            </a:r>
            <a:r>
              <a:rPr lang="pt-PT" sz="2100" b="1" dirty="0">
                <a:solidFill>
                  <a:srgbClr val="002060"/>
                </a:solidFill>
              </a:rPr>
              <a:t>comunicação interpessoal</a:t>
            </a:r>
            <a:r>
              <a:rPr lang="pt-PT" sz="2100" dirty="0">
                <a:solidFill>
                  <a:srgbClr val="002060"/>
                </a:solidFill>
              </a:rPr>
              <a:t>, recorre a estratégias de literacia em saúde e confirma a compreensão da mensagem em todos os pontos de contacto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100" dirty="0">
                <a:solidFill>
                  <a:srgbClr val="002060"/>
                </a:solidFill>
              </a:rPr>
              <a:t>Fornece </a:t>
            </a:r>
            <a:r>
              <a:rPr lang="pt-PT" sz="2100" b="1" dirty="0">
                <a:solidFill>
                  <a:srgbClr val="002060"/>
                </a:solidFill>
              </a:rPr>
              <a:t>acesso fácil a informação de saúde e aos serviços  e presta apoio </a:t>
            </a:r>
            <a:r>
              <a:rPr lang="pt-PT" sz="2100" dirty="0">
                <a:solidFill>
                  <a:srgbClr val="002060"/>
                </a:solidFill>
              </a:rPr>
              <a:t>à procura de informação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100" b="1" dirty="0">
                <a:solidFill>
                  <a:srgbClr val="002060"/>
                </a:solidFill>
              </a:rPr>
              <a:t>Concebe e distribui conteúdos</a:t>
            </a:r>
            <a:r>
              <a:rPr lang="pt-PT" sz="2100" dirty="0">
                <a:solidFill>
                  <a:srgbClr val="002060"/>
                </a:solidFill>
              </a:rPr>
              <a:t> impressos, audiovisuais e das redes sociais, de fácil compreensão e seguimento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100" dirty="0">
                <a:solidFill>
                  <a:srgbClr val="002060"/>
                </a:solidFill>
              </a:rPr>
              <a:t>Tem particular atenção para com a literacia em saúde </a:t>
            </a:r>
            <a:r>
              <a:rPr lang="pt-PT" sz="2100" b="1" dirty="0">
                <a:solidFill>
                  <a:srgbClr val="002060"/>
                </a:solidFill>
              </a:rPr>
              <a:t>em situações de elevado risco </a:t>
            </a:r>
            <a:r>
              <a:rPr lang="pt-PT" sz="2100" dirty="0">
                <a:solidFill>
                  <a:srgbClr val="002060"/>
                </a:solidFill>
              </a:rPr>
              <a:t>(v.g., alteração dos cuidados a prestar e de prescrição terapêutica)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100" b="1" dirty="0">
                <a:solidFill>
                  <a:srgbClr val="002060"/>
                </a:solidFill>
              </a:rPr>
              <a:t>Esclarece</a:t>
            </a:r>
            <a:r>
              <a:rPr lang="pt-PT" sz="2100" dirty="0">
                <a:solidFill>
                  <a:srgbClr val="002060"/>
                </a:solidFill>
              </a:rPr>
              <a:t> bem o que os planos de saúde cobrem e o que cabe à pessoa pagar pela prestação de serviços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4506118-7F87-541B-18A2-72F647248EFB}"/>
              </a:ext>
            </a:extLst>
          </p:cNvPr>
          <p:cNvSpPr txBox="1"/>
          <p:nvPr/>
        </p:nvSpPr>
        <p:spPr>
          <a:xfrm>
            <a:off x="1445342" y="6504508"/>
            <a:ext cx="10224412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Ten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Attributes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of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Health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Literate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Health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Care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Organizations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discussion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paper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).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Brach</a:t>
            </a:r>
            <a:r>
              <a:rPr lang="pt-PT" sz="1200" dirty="0">
                <a:solidFill>
                  <a:srgbClr val="002060"/>
                </a:solidFill>
                <a:latin typeface="Aptos" panose="02110004020202020204"/>
              </a:rPr>
              <a:t> C </a:t>
            </a:r>
            <a:r>
              <a:rPr lang="pt-PT" sz="1200" dirty="0" err="1">
                <a:solidFill>
                  <a:srgbClr val="002060"/>
                </a:solidFill>
                <a:latin typeface="Aptos" panose="02110004020202020204"/>
              </a:rPr>
              <a:t>et</a:t>
            </a:r>
            <a:r>
              <a:rPr lang="pt-PT" sz="1200" dirty="0">
                <a:solidFill>
                  <a:srgbClr val="002060"/>
                </a:solidFill>
                <a:latin typeface="Aptos" panose="02110004020202020204"/>
              </a:rPr>
              <a:t> al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Institute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of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Medicine,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National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Academies, USA. </a:t>
            </a:r>
            <a:r>
              <a:rPr kumimoji="0" lang="pt-P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June</a:t>
            </a: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2012</a:t>
            </a:r>
            <a:r>
              <a:rPr kumimoji="0" lang="pt-PT" sz="13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</a:t>
            </a:r>
          </a:p>
        </p:txBody>
      </p:sp>
      <p:pic>
        <p:nvPicPr>
          <p:cNvPr id="4" name="Imagem 3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D49F6741-3774-B0FB-26EE-4E3B0F7976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2"/>
            <a:ext cx="1366541" cy="476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94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D9AD6-68DC-49DB-5388-AFC7A37E3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34DEA4DC-78AB-9A11-1203-CAA80DB3B675}"/>
              </a:ext>
            </a:extLst>
          </p:cNvPr>
          <p:cNvSpPr txBox="1"/>
          <p:nvPr/>
        </p:nvSpPr>
        <p:spPr>
          <a:xfrm>
            <a:off x="2918707" y="3498189"/>
            <a:ext cx="6354280" cy="28238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“</a:t>
            </a:r>
            <a:r>
              <a:rPr lang="en-US" sz="7000" b="1" i="1" dirty="0">
                <a:solidFill>
                  <a:srgbClr val="002060"/>
                </a:solidFill>
                <a:latin typeface="Aptos Display" panose="02110004020202020204"/>
              </a:rPr>
              <a:t>… p</a:t>
            </a:r>
            <a:r>
              <a:rPr kumimoji="0" lang="en-US" sz="70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ara</a:t>
            </a:r>
            <a:r>
              <a:rPr kumimoji="0" lang="en-US" sz="7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 </a:t>
            </a:r>
            <a:r>
              <a:rPr kumimoji="0" lang="en-US" sz="70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não</a:t>
            </a:r>
            <a:r>
              <a:rPr kumimoji="0" lang="en-US" sz="7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 </a:t>
            </a:r>
            <a:r>
              <a:rPr kumimoji="0" lang="en-US" sz="70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deixar</a:t>
            </a:r>
            <a:r>
              <a:rPr kumimoji="0" lang="en-US" sz="7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 </a:t>
            </a:r>
            <a:r>
              <a:rPr kumimoji="0" lang="en-US" sz="70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ninguém</a:t>
            </a:r>
            <a:r>
              <a:rPr kumimoji="0" lang="en-US" sz="7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 para </a:t>
            </a:r>
            <a:r>
              <a:rPr kumimoji="0" lang="en-US" sz="70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trás</a:t>
            </a:r>
            <a:r>
              <a:rPr kumimoji="0" lang="en-US" sz="7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”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CA4EC13-8C79-139B-B917-2B3E97C6232A}"/>
              </a:ext>
            </a:extLst>
          </p:cNvPr>
          <p:cNvSpPr txBox="1"/>
          <p:nvPr/>
        </p:nvSpPr>
        <p:spPr>
          <a:xfrm>
            <a:off x="2405363" y="1329890"/>
            <a:ext cx="7380968" cy="1483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ts val="3500"/>
              </a:lnSpc>
            </a:pPr>
            <a:r>
              <a:rPr lang="pt-PT" sz="2800" b="1" dirty="0">
                <a:solidFill>
                  <a:srgbClr val="002060"/>
                </a:solidFill>
                <a:latin typeface="Aptos" panose="020B0004020202020204" pitchFamily="34" charset="0"/>
              </a:rPr>
              <a:t>“Direitos dos utentes: literacia, direito ao acompanhamento  e direitos dos migrantes”</a:t>
            </a:r>
            <a:r>
              <a:rPr lang="pt-PT" sz="2800" dirty="0">
                <a:solidFill>
                  <a:srgbClr val="002060"/>
                </a:solidFill>
                <a:latin typeface="Aptos" panose="020B0004020202020204" pitchFamily="34" charset="0"/>
              </a:rPr>
              <a:t> </a:t>
            </a:r>
          </a:p>
          <a:p>
            <a:pPr algn="ctr">
              <a:lnSpc>
                <a:spcPts val="3500"/>
              </a:lnSpc>
            </a:pPr>
            <a:r>
              <a:rPr lang="pt-PT" sz="2800" dirty="0">
                <a:solidFill>
                  <a:srgbClr val="002060"/>
                </a:solidFill>
                <a:latin typeface="Aptos" panose="020B0004020202020204" pitchFamily="34" charset="0"/>
              </a:rPr>
              <a:t>são vias para a humanização e suporte </a:t>
            </a:r>
          </a:p>
          <a:p>
            <a:pPr algn="ctr">
              <a:lnSpc>
                <a:spcPts val="3500"/>
              </a:lnSpc>
            </a:pPr>
            <a:r>
              <a:rPr lang="pt-PT" sz="2800" dirty="0">
                <a:solidFill>
                  <a:srgbClr val="002060"/>
                </a:solidFill>
                <a:latin typeface="Aptos" panose="020B0004020202020204" pitchFamily="34" charset="0"/>
              </a:rPr>
              <a:t>de cuidados de saúde humanizados </a:t>
            </a:r>
            <a:endParaRPr lang="pt-PT" sz="2800" b="1" dirty="0">
              <a:solidFill>
                <a:srgbClr val="002060"/>
              </a:solidFill>
              <a:latin typeface="Aptos" panose="020B000402020202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pic>
        <p:nvPicPr>
          <p:cNvPr id="2" name="Imagem 1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D13CB79A-D497-9783-7FBE-161BFB205B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68" y="144440"/>
            <a:ext cx="1487554" cy="518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6943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C1FF2-7FBF-132C-1AF4-85D875C50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8BBBA30-5DD6-69CA-8BEB-BDEE3F36C31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44909" y="1356879"/>
            <a:ext cx="11302181" cy="4886605"/>
          </a:xfrm>
        </p:spPr>
        <p:txBody>
          <a:bodyPr vert="horz" wrap="square" lIns="89992" tIns="44991" rIns="89992" bIns="44991" anchor="t" anchorCtr="0" compatLnSpc="1">
            <a:noAutofit/>
          </a:bodyPr>
          <a:lstStyle/>
          <a:p>
            <a:pPr>
              <a:lnSpc>
                <a:spcPts val="2460"/>
              </a:lnSpc>
              <a:spcAft>
                <a:spcPts val="500"/>
              </a:spcAft>
            </a:pPr>
            <a:r>
              <a:rPr lang="pt-PT" sz="2200" dirty="0">
                <a:solidFill>
                  <a:srgbClr val="002060"/>
                </a:solidFill>
                <a:latin typeface="Aptos" panose="020B0004020202020204" pitchFamily="34" charset="0"/>
              </a:rPr>
              <a:t>Resposta </a:t>
            </a:r>
            <a:r>
              <a:rPr lang="pt-PT" sz="2200" b="1" dirty="0">
                <a:solidFill>
                  <a:srgbClr val="002060"/>
                </a:solidFill>
                <a:latin typeface="Aptos" panose="020B0004020202020204" pitchFamily="34" charset="0"/>
              </a:rPr>
              <a:t>personalizada e global </a:t>
            </a:r>
            <a:r>
              <a:rPr lang="pt-PT" sz="2200" dirty="0">
                <a:solidFill>
                  <a:srgbClr val="002060"/>
                </a:solidFill>
                <a:latin typeface="Aptos" panose="020B0004020202020204" pitchFamily="34" charset="0"/>
              </a:rPr>
              <a:t>às necessidades físicas, emocionais, sociais ou espirituais da pessoa, com </a:t>
            </a:r>
            <a:r>
              <a:rPr lang="pt-PT" sz="2200" b="1" dirty="0">
                <a:solidFill>
                  <a:srgbClr val="002060"/>
                </a:solidFill>
                <a:latin typeface="Aptos" panose="020B0004020202020204" pitchFamily="34" charset="0"/>
              </a:rPr>
              <a:t>respeito</a:t>
            </a:r>
            <a:r>
              <a:rPr lang="pt-PT" sz="2200" dirty="0">
                <a:solidFill>
                  <a:srgbClr val="002060"/>
                </a:solidFill>
                <a:latin typeface="Aptos" panose="020B0004020202020204" pitchFamily="34" charset="0"/>
              </a:rPr>
              <a:t> pela sua </a:t>
            </a:r>
            <a:r>
              <a:rPr lang="pt-PT" sz="2200" b="1" dirty="0">
                <a:solidFill>
                  <a:srgbClr val="002060"/>
                </a:solidFill>
                <a:latin typeface="Aptos" panose="020B0004020202020204" pitchFamily="34" charset="0"/>
              </a:rPr>
              <a:t>dignidade intrínseca, individualidade e autonomia, com empatia </a:t>
            </a:r>
            <a:r>
              <a:rPr lang="pt-PT" sz="2200" dirty="0">
                <a:solidFill>
                  <a:srgbClr val="002060"/>
                </a:solidFill>
                <a:latin typeface="Aptos" panose="020B0004020202020204" pitchFamily="34" charset="0"/>
              </a:rPr>
              <a:t>(escuta ativa e compreensão) </a:t>
            </a:r>
            <a:r>
              <a:rPr lang="pt-PT" sz="2200" b="1" dirty="0">
                <a:solidFill>
                  <a:srgbClr val="002060"/>
                </a:solidFill>
                <a:latin typeface="Aptos" panose="020B0004020202020204" pitchFamily="34" charset="0"/>
              </a:rPr>
              <a:t>e compaixão</a:t>
            </a:r>
            <a:r>
              <a:rPr lang="pt-PT" sz="2200" dirty="0">
                <a:solidFill>
                  <a:srgbClr val="002060"/>
                </a:solidFill>
                <a:latin typeface="Aptos" panose="020B0004020202020204" pitchFamily="34" charset="0"/>
              </a:rPr>
              <a:t>.</a:t>
            </a:r>
          </a:p>
          <a:p>
            <a:pPr>
              <a:lnSpc>
                <a:spcPts val="2460"/>
              </a:lnSpc>
              <a:spcAft>
                <a:spcPts val="500"/>
              </a:spcAft>
            </a:pPr>
            <a:r>
              <a:rPr kumimoji="0" lang="pt-PT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 um processo transformacional </a:t>
            </a:r>
            <a:r>
              <a:rPr kumimoji="0" lang="pt-PT" sz="2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conducente à adoção de uma </a:t>
            </a:r>
            <a:r>
              <a:rPr kumimoji="0" lang="pt-PT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nova cultura </a:t>
            </a:r>
            <a:r>
              <a:rPr kumimoji="0" lang="pt-PT" sz="2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pelas</a:t>
            </a:r>
            <a:r>
              <a:rPr kumimoji="0" lang="pt-PT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instituições de saúde </a:t>
            </a:r>
            <a:r>
              <a:rPr kumimoji="0" lang="pt-PT" sz="2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 pelos seus </a:t>
            </a:r>
            <a:r>
              <a:rPr kumimoji="0" lang="pt-PT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profissionais no exercício prático da Medicina</a:t>
            </a:r>
            <a:r>
              <a:rPr kumimoji="0" lang="pt-PT" sz="2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lang="pt-PT" sz="2200" dirty="0">
                <a:solidFill>
                  <a:srgbClr val="002060"/>
                </a:solidFill>
                <a:latin typeface="Aptos" panose="02110004020202020204"/>
                <a:ea typeface="+mn-ea"/>
                <a:cs typeface="+mn-cs"/>
              </a:rPr>
              <a:t>T</a:t>
            </a:r>
            <a:r>
              <a:rPr kumimoji="0" lang="pt-PT" sz="2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em como pilares:</a:t>
            </a:r>
          </a:p>
          <a:p>
            <a:pPr marL="342900" marR="0" lvl="0" indent="-342900" algn="l" defTabSz="9144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PT" sz="2300" dirty="0">
                <a:solidFill>
                  <a:srgbClr val="002060"/>
                </a:solidFill>
                <a:latin typeface="Aptos" panose="02110004020202020204"/>
                <a:ea typeface="+mn-ea"/>
                <a:cs typeface="+mn-cs"/>
              </a:rPr>
              <a:t>C</a:t>
            </a:r>
            <a:r>
              <a:rPr kumimoji="0" lang="pt-PT" sz="23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ompromissos</a:t>
            </a:r>
            <a:r>
              <a:rPr kumimoji="0" lang="pt-PT" sz="23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 natureza </a:t>
            </a:r>
            <a:r>
              <a:rPr kumimoji="0" lang="pt-PT" sz="23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ética</a:t>
            </a:r>
          </a:p>
          <a:p>
            <a:pPr marL="342900" marR="0" lvl="0" indent="-342900" algn="l" defTabSz="9144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PT" sz="2300" b="1" dirty="0">
                <a:solidFill>
                  <a:srgbClr val="002060"/>
                </a:solidFill>
                <a:latin typeface="Aptos" panose="02110004020202020204"/>
                <a:ea typeface="+mn-ea"/>
                <a:cs typeface="+mn-cs"/>
              </a:rPr>
              <a:t>Cuidados de saúde centrados no doente</a:t>
            </a:r>
            <a:endParaRPr kumimoji="0" lang="pt-PT" sz="23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PT" sz="2300" b="1" dirty="0">
                <a:solidFill>
                  <a:srgbClr val="002060"/>
                </a:solidFill>
                <a:latin typeface="Aptos" panose="02110004020202020204"/>
                <a:ea typeface="+mn-ea"/>
                <a:cs typeface="+mn-cs"/>
              </a:rPr>
              <a:t>R</a:t>
            </a:r>
            <a:r>
              <a:rPr kumimoji="0" lang="pt-PT" sz="23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espeito</a:t>
            </a:r>
            <a:r>
              <a:rPr kumimoji="0" lang="pt-PT" sz="23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pelos </a:t>
            </a:r>
            <a:r>
              <a:rPr kumimoji="0" lang="pt-PT" sz="23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valores, singularidade, crenças, perceções e sentimentos</a:t>
            </a:r>
          </a:p>
          <a:p>
            <a:pPr marL="342900" marR="0" lvl="0" indent="-342900" algn="l" defTabSz="9144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PT" sz="2300" b="1" dirty="0">
                <a:solidFill>
                  <a:srgbClr val="002060"/>
                </a:solidFill>
                <a:latin typeface="Aptos" panose="02110004020202020204"/>
                <a:ea typeface="+mn-ea"/>
                <a:cs typeface="+mn-cs"/>
              </a:rPr>
              <a:t>E</a:t>
            </a:r>
            <a:r>
              <a:rPr kumimoji="0" lang="pt-PT" sz="23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scuta</a:t>
            </a:r>
            <a:r>
              <a:rPr kumimoji="0" lang="pt-PT" sz="23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ativa, empatia e compaixão </a:t>
            </a:r>
            <a:r>
              <a:rPr kumimoji="0" lang="pt-PT" sz="23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na relação com os utentes/doentes no seu cuidar e tratar, e no relacionamento com os seus familiares e acompanhantes</a:t>
            </a:r>
          </a:p>
          <a:p>
            <a:pPr marL="342900" marR="0" lvl="0" indent="-342900" algn="l" defTabSz="9144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PT" sz="2300" b="1" dirty="0">
                <a:solidFill>
                  <a:srgbClr val="002060"/>
                </a:solidFill>
                <a:latin typeface="Aptos" panose="02110004020202020204"/>
                <a:ea typeface="+mn-ea"/>
                <a:cs typeface="+mn-cs"/>
              </a:rPr>
              <a:t>C</a:t>
            </a:r>
            <a:r>
              <a:rPr kumimoji="0" lang="pt-PT" sz="23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uidar</a:t>
            </a:r>
            <a:r>
              <a:rPr kumimoji="0" lang="pt-PT" sz="23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 quem cuida </a:t>
            </a:r>
          </a:p>
          <a:p>
            <a:pPr marL="342900" marR="0" lvl="0" indent="-342900" algn="l" defTabSz="914400" rtl="0" eaLnBrk="1" fontAlgn="auto" latinLnBrk="0" hangingPunct="1">
              <a:lnSpc>
                <a:spcPts val="246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PT" sz="2300" b="1" dirty="0">
                <a:solidFill>
                  <a:srgbClr val="002060"/>
                </a:solidFill>
                <a:latin typeface="Aptos" panose="02110004020202020204"/>
                <a:ea typeface="+mn-ea"/>
                <a:cs typeface="+mn-cs"/>
              </a:rPr>
              <a:t>R</a:t>
            </a:r>
            <a:r>
              <a:rPr kumimoji="0" lang="pt-PT" sz="23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eorganização</a:t>
            </a:r>
            <a:r>
              <a:rPr kumimoji="0" lang="pt-PT" sz="23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 gestão </a:t>
            </a:r>
            <a:r>
              <a:rPr kumimoji="0" lang="pt-PT" sz="23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consentânea dos espaços e da oferta de cuidados</a:t>
            </a:r>
          </a:p>
          <a:p>
            <a:pPr>
              <a:lnSpc>
                <a:spcPts val="3000"/>
              </a:lnSpc>
              <a:spcAft>
                <a:spcPts val="1200"/>
              </a:spcAft>
            </a:pPr>
            <a:endParaRPr lang="pt-PT" sz="2200" dirty="0">
              <a:solidFill>
                <a:srgbClr val="002060"/>
              </a:solidFill>
              <a:latin typeface="Aptos" panose="020B0004020202020204" pitchFamily="34" charset="0"/>
            </a:endParaRPr>
          </a:p>
          <a:p>
            <a:pPr>
              <a:lnSpc>
                <a:spcPts val="3000"/>
              </a:lnSpc>
              <a:spcAft>
                <a:spcPts val="600"/>
              </a:spcAft>
            </a:pPr>
            <a:endParaRPr lang="pt-PT" sz="2300" b="1" dirty="0">
              <a:solidFill>
                <a:srgbClr val="002060"/>
              </a:solidFill>
              <a:latin typeface="Aptos" panose="020B0004020202020204" pitchFamily="34" charset="0"/>
            </a:endParaRPr>
          </a:p>
        </p:txBody>
      </p:sp>
      <p:pic>
        <p:nvPicPr>
          <p:cNvPr id="2" name="Imagem 1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D383CB92-781C-99B4-B2EB-DAE0B3C695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EFE8ECE2-E508-3CBC-4A24-01C77F66F138}"/>
              </a:ext>
            </a:extLst>
          </p:cNvPr>
          <p:cNvSpPr txBox="1"/>
          <p:nvPr/>
        </p:nvSpPr>
        <p:spPr>
          <a:xfrm>
            <a:off x="4001728" y="614516"/>
            <a:ext cx="4188541" cy="48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09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18"/>
                <a:ea typeface="Microsoft YaHei" pitchFamily="2"/>
                <a:cs typeface="Arial" pitchFamily="2"/>
              </a:rPr>
              <a:t>Humanização em saúde</a:t>
            </a:r>
          </a:p>
        </p:txBody>
      </p:sp>
    </p:spTree>
    <p:extLst>
      <p:ext uri="{BB962C8B-B14F-4D97-AF65-F5344CB8AC3E}">
        <p14:creationId xmlns:p14="http://schemas.microsoft.com/office/powerpoint/2010/main" val="33605438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2293B-FE7A-D47A-39C9-920409D55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6160D2-B50F-5AB1-E140-3E9EB6DDF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097" y="439576"/>
            <a:ext cx="5393805" cy="534285"/>
          </a:xfrm>
        </p:spPr>
        <p:txBody>
          <a:bodyPr>
            <a:normAutofit fontScale="90000"/>
          </a:bodyPr>
          <a:lstStyle/>
          <a:p>
            <a:r>
              <a:rPr lang="pt-PT" b="1" dirty="0">
                <a:solidFill>
                  <a:srgbClr val="002060"/>
                </a:solidFill>
              </a:rPr>
              <a:t>Prática da Humanização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53D1FB4-DF72-B6BF-C91A-30D521848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609" y="1109272"/>
            <a:ext cx="11743914" cy="5748728"/>
          </a:xfrm>
        </p:spPr>
        <p:txBody>
          <a:bodyPr>
            <a:normAutofit lnSpcReduction="10000"/>
          </a:bodyPr>
          <a:lstStyle/>
          <a:p>
            <a:r>
              <a:rPr lang="pt-PT" dirty="0">
                <a:solidFill>
                  <a:srgbClr val="002060"/>
                </a:solidFill>
              </a:rPr>
              <a:t>Distingue a centralidade da pessoa:</a:t>
            </a:r>
          </a:p>
          <a:p>
            <a:pPr lvl="1"/>
            <a:r>
              <a:rPr lang="pt-PT" sz="2200" dirty="0">
                <a:solidFill>
                  <a:srgbClr val="002060"/>
                </a:solidFill>
              </a:rPr>
              <a:t>abrange atitudes e comportamentos dos </a:t>
            </a:r>
            <a:r>
              <a:rPr lang="pt-PT" sz="2200" b="1" dirty="0">
                <a:solidFill>
                  <a:srgbClr val="002060"/>
                </a:solidFill>
              </a:rPr>
              <a:t>utentes</a:t>
            </a:r>
            <a:r>
              <a:rPr lang="pt-PT" sz="2200" dirty="0">
                <a:solidFill>
                  <a:srgbClr val="002060"/>
                </a:solidFill>
              </a:rPr>
              <a:t> do SNS e </a:t>
            </a:r>
            <a:r>
              <a:rPr lang="pt-PT" sz="2200" b="1" dirty="0">
                <a:solidFill>
                  <a:srgbClr val="002060"/>
                </a:solidFill>
              </a:rPr>
              <a:t>familiares</a:t>
            </a:r>
            <a:r>
              <a:rPr lang="pt-PT" sz="2200" dirty="0">
                <a:solidFill>
                  <a:srgbClr val="002060"/>
                </a:solidFill>
              </a:rPr>
              <a:t>, e dos </a:t>
            </a:r>
            <a:r>
              <a:rPr lang="pt-PT" sz="2200" b="1" dirty="0">
                <a:solidFill>
                  <a:srgbClr val="002060"/>
                </a:solidFill>
              </a:rPr>
              <a:t>profissionais de saúde </a:t>
            </a:r>
          </a:p>
          <a:p>
            <a:r>
              <a:rPr lang="pt-PT" dirty="0">
                <a:solidFill>
                  <a:srgbClr val="002060"/>
                </a:solidFill>
              </a:rPr>
              <a:t>Incorpora:</a:t>
            </a:r>
          </a:p>
          <a:p>
            <a:pPr lvl="1"/>
            <a:r>
              <a:rPr lang="pt-PT" sz="2200" dirty="0">
                <a:solidFill>
                  <a:srgbClr val="002060"/>
                </a:solidFill>
              </a:rPr>
              <a:t>o </a:t>
            </a:r>
            <a:r>
              <a:rPr lang="pt-PT" sz="2200" b="1" dirty="0">
                <a:solidFill>
                  <a:srgbClr val="002060"/>
                </a:solidFill>
              </a:rPr>
              <a:t>respeito pela dignidade intrínseca da pessoa humana</a:t>
            </a:r>
            <a:r>
              <a:rPr lang="pt-PT" sz="2200" dirty="0">
                <a:solidFill>
                  <a:srgbClr val="002060"/>
                </a:solidFill>
              </a:rPr>
              <a:t>,</a:t>
            </a:r>
          </a:p>
          <a:p>
            <a:pPr lvl="1"/>
            <a:r>
              <a:rPr lang="pt-PT" sz="2200" dirty="0">
                <a:solidFill>
                  <a:srgbClr val="002060"/>
                </a:solidFill>
              </a:rPr>
              <a:t>a valorização do </a:t>
            </a:r>
            <a:r>
              <a:rPr lang="pt-PT" sz="2200" b="1" dirty="0">
                <a:solidFill>
                  <a:srgbClr val="002060"/>
                </a:solidFill>
              </a:rPr>
              <a:t>ser humano</a:t>
            </a:r>
            <a:r>
              <a:rPr lang="pt-PT" sz="2200" dirty="0">
                <a:solidFill>
                  <a:srgbClr val="002060"/>
                </a:solidFill>
              </a:rPr>
              <a:t>, a sua </a:t>
            </a:r>
            <a:r>
              <a:rPr lang="pt-PT" sz="2200" b="1" dirty="0">
                <a:solidFill>
                  <a:srgbClr val="002060"/>
                </a:solidFill>
              </a:rPr>
              <a:t>diferença</a:t>
            </a:r>
            <a:r>
              <a:rPr lang="pt-PT" sz="2200" dirty="0">
                <a:solidFill>
                  <a:srgbClr val="002060"/>
                </a:solidFill>
              </a:rPr>
              <a:t> e o seu </a:t>
            </a:r>
            <a:r>
              <a:rPr lang="pt-PT" sz="2200" b="1" dirty="0">
                <a:solidFill>
                  <a:srgbClr val="002060"/>
                </a:solidFill>
              </a:rPr>
              <a:t>momento</a:t>
            </a:r>
            <a:r>
              <a:rPr lang="pt-PT" sz="2200" dirty="0">
                <a:solidFill>
                  <a:srgbClr val="002060"/>
                </a:solidFill>
              </a:rPr>
              <a:t>,  </a:t>
            </a:r>
            <a:r>
              <a:rPr lang="pt-PT" sz="2200" b="1" dirty="0">
                <a:solidFill>
                  <a:srgbClr val="002060"/>
                </a:solidFill>
              </a:rPr>
              <a:t>individualidade</a:t>
            </a:r>
            <a:r>
              <a:rPr lang="pt-PT" sz="2200" dirty="0">
                <a:solidFill>
                  <a:srgbClr val="002060"/>
                </a:solidFill>
              </a:rPr>
              <a:t>  e </a:t>
            </a:r>
            <a:r>
              <a:rPr lang="pt-PT" sz="2200" b="1" dirty="0">
                <a:solidFill>
                  <a:srgbClr val="002060"/>
                </a:solidFill>
              </a:rPr>
              <a:t>personalidade</a:t>
            </a:r>
            <a:r>
              <a:rPr lang="pt-PT" sz="2200" dirty="0">
                <a:solidFill>
                  <a:srgbClr val="002060"/>
                </a:solidFill>
              </a:rPr>
              <a:t>,</a:t>
            </a:r>
          </a:p>
          <a:p>
            <a:pPr lvl="1"/>
            <a:r>
              <a:rPr lang="pt-PT" sz="2200" dirty="0">
                <a:solidFill>
                  <a:srgbClr val="002060"/>
                </a:solidFill>
              </a:rPr>
              <a:t>a </a:t>
            </a:r>
            <a:r>
              <a:rPr lang="pt-PT" sz="2200" b="1" dirty="0">
                <a:solidFill>
                  <a:srgbClr val="002060"/>
                </a:solidFill>
              </a:rPr>
              <a:t>empatia e a compaixão</a:t>
            </a:r>
            <a:r>
              <a:rPr lang="pt-PT" sz="2200" dirty="0">
                <a:solidFill>
                  <a:srgbClr val="002060"/>
                </a:solidFill>
              </a:rPr>
              <a:t>,</a:t>
            </a:r>
          </a:p>
          <a:p>
            <a:pPr lvl="1"/>
            <a:r>
              <a:rPr lang="pt-PT" sz="2200" dirty="0">
                <a:solidFill>
                  <a:srgbClr val="002060"/>
                </a:solidFill>
              </a:rPr>
              <a:t>a </a:t>
            </a:r>
            <a:r>
              <a:rPr lang="pt-PT" sz="2200" b="1" dirty="0">
                <a:solidFill>
                  <a:srgbClr val="002060"/>
                </a:solidFill>
              </a:rPr>
              <a:t>personalização da comunicação</a:t>
            </a:r>
            <a:r>
              <a:rPr lang="pt-PT" sz="2200" dirty="0">
                <a:solidFill>
                  <a:srgbClr val="002060"/>
                </a:solidFill>
              </a:rPr>
              <a:t>,</a:t>
            </a:r>
          </a:p>
          <a:p>
            <a:pPr lvl="1"/>
            <a:r>
              <a:rPr lang="pt-PT" sz="2200" dirty="0">
                <a:solidFill>
                  <a:srgbClr val="002060"/>
                </a:solidFill>
              </a:rPr>
              <a:t>o respeito pela </a:t>
            </a:r>
            <a:r>
              <a:rPr lang="pt-PT" sz="2200" b="1" dirty="0">
                <a:solidFill>
                  <a:srgbClr val="002060"/>
                </a:solidFill>
              </a:rPr>
              <a:t>autonomia</a:t>
            </a:r>
            <a:r>
              <a:rPr lang="pt-PT" sz="2200" dirty="0">
                <a:solidFill>
                  <a:srgbClr val="002060"/>
                </a:solidFill>
              </a:rPr>
              <a:t> do doente, com base em </a:t>
            </a:r>
            <a:r>
              <a:rPr lang="pt-PT" sz="2200" b="1" dirty="0">
                <a:solidFill>
                  <a:srgbClr val="002060"/>
                </a:solidFill>
              </a:rPr>
              <a:t>informação certa, dada da forma certa, na hora certa e na quantidade certa</a:t>
            </a:r>
            <a:r>
              <a:rPr lang="pt-PT" sz="2200" dirty="0">
                <a:solidFill>
                  <a:srgbClr val="002060"/>
                </a:solidFill>
              </a:rPr>
              <a:t>,</a:t>
            </a:r>
          </a:p>
          <a:p>
            <a:pPr lvl="1"/>
            <a:r>
              <a:rPr lang="pt-PT" sz="2200" dirty="0">
                <a:solidFill>
                  <a:srgbClr val="002060"/>
                </a:solidFill>
              </a:rPr>
              <a:t>o </a:t>
            </a:r>
            <a:r>
              <a:rPr lang="pt-PT" sz="2200" b="1" dirty="0">
                <a:solidFill>
                  <a:srgbClr val="002060"/>
                </a:solidFill>
              </a:rPr>
              <a:t>suporte personalizado </a:t>
            </a:r>
            <a:r>
              <a:rPr lang="pt-PT" sz="2200" dirty="0">
                <a:solidFill>
                  <a:srgbClr val="002060"/>
                </a:solidFill>
              </a:rPr>
              <a:t>e o </a:t>
            </a:r>
            <a:r>
              <a:rPr lang="pt-PT" sz="2200" b="1" dirty="0">
                <a:solidFill>
                  <a:srgbClr val="002060"/>
                </a:solidFill>
              </a:rPr>
              <a:t>conforto geral</a:t>
            </a:r>
            <a:r>
              <a:rPr lang="pt-PT" sz="2200" dirty="0">
                <a:solidFill>
                  <a:srgbClr val="002060"/>
                </a:solidFill>
              </a:rPr>
              <a:t>,</a:t>
            </a:r>
          </a:p>
          <a:p>
            <a:pPr lvl="1"/>
            <a:r>
              <a:rPr lang="pt-PT" sz="2200" dirty="0">
                <a:solidFill>
                  <a:srgbClr val="002060"/>
                </a:solidFill>
              </a:rPr>
              <a:t>a </a:t>
            </a:r>
            <a:r>
              <a:rPr lang="pt-PT" sz="2200" b="1" dirty="0">
                <a:solidFill>
                  <a:srgbClr val="002060"/>
                </a:solidFill>
              </a:rPr>
              <a:t>eficácia</a:t>
            </a:r>
            <a:r>
              <a:rPr lang="pt-PT" sz="2200" dirty="0">
                <a:solidFill>
                  <a:srgbClr val="002060"/>
                </a:solidFill>
              </a:rPr>
              <a:t>, </a:t>
            </a:r>
            <a:r>
              <a:rPr lang="pt-PT" sz="2200" b="1" dirty="0">
                <a:solidFill>
                  <a:srgbClr val="002060"/>
                </a:solidFill>
              </a:rPr>
              <a:t>eficiência</a:t>
            </a:r>
            <a:r>
              <a:rPr lang="pt-PT" sz="2200" dirty="0">
                <a:solidFill>
                  <a:srgbClr val="002060"/>
                </a:solidFill>
              </a:rPr>
              <a:t>, </a:t>
            </a:r>
            <a:r>
              <a:rPr lang="pt-PT" sz="2200" b="1" dirty="0">
                <a:solidFill>
                  <a:srgbClr val="002060"/>
                </a:solidFill>
              </a:rPr>
              <a:t>efetividade</a:t>
            </a:r>
            <a:r>
              <a:rPr lang="pt-PT" sz="2200" dirty="0">
                <a:solidFill>
                  <a:srgbClr val="002060"/>
                </a:solidFill>
              </a:rPr>
              <a:t> e </a:t>
            </a:r>
            <a:r>
              <a:rPr lang="pt-PT" sz="2200" b="1" dirty="0">
                <a:solidFill>
                  <a:srgbClr val="002060"/>
                </a:solidFill>
              </a:rPr>
              <a:t>qualidade dos cuidados prestados </a:t>
            </a:r>
            <a:r>
              <a:rPr lang="pt-PT" sz="2200" dirty="0">
                <a:solidFill>
                  <a:srgbClr val="002060"/>
                </a:solidFill>
              </a:rPr>
              <a:t>e a </a:t>
            </a:r>
            <a:r>
              <a:rPr lang="pt-PT" sz="2200" b="1" dirty="0">
                <a:solidFill>
                  <a:srgbClr val="002060"/>
                </a:solidFill>
              </a:rPr>
              <a:t>segurança dos espaços e equipamentos</a:t>
            </a:r>
            <a:r>
              <a:rPr lang="pt-PT" sz="2200" dirty="0">
                <a:solidFill>
                  <a:srgbClr val="002060"/>
                </a:solidFill>
              </a:rPr>
              <a:t>, </a:t>
            </a:r>
          </a:p>
          <a:p>
            <a:pPr lvl="1"/>
            <a:r>
              <a:rPr lang="pt-PT" sz="2200" b="1" dirty="0">
                <a:solidFill>
                  <a:srgbClr val="002060"/>
                </a:solidFill>
              </a:rPr>
              <a:t>momentos</a:t>
            </a:r>
            <a:r>
              <a:rPr lang="pt-PT" sz="2200" dirty="0">
                <a:solidFill>
                  <a:srgbClr val="002060"/>
                </a:solidFill>
              </a:rPr>
              <a:t> que os doentes sintam </a:t>
            </a:r>
            <a:r>
              <a:rPr lang="pt-PT" sz="2200" b="1" dirty="0">
                <a:solidFill>
                  <a:srgbClr val="002060"/>
                </a:solidFill>
              </a:rPr>
              <a:t>que vão ao encontro das suas necessidades particulares</a:t>
            </a:r>
            <a:r>
              <a:rPr lang="pt-PT" sz="2200" dirty="0">
                <a:solidFill>
                  <a:srgbClr val="002060"/>
                </a:solidFill>
              </a:rPr>
              <a:t>,</a:t>
            </a:r>
          </a:p>
          <a:p>
            <a:pPr lvl="1"/>
            <a:r>
              <a:rPr lang="pt-PT" sz="2200" dirty="0">
                <a:solidFill>
                  <a:srgbClr val="002060"/>
                </a:solidFill>
              </a:rPr>
              <a:t>uma estreita </a:t>
            </a:r>
            <a:r>
              <a:rPr lang="pt-PT" sz="2200" b="1" dirty="0">
                <a:solidFill>
                  <a:srgbClr val="002060"/>
                </a:solidFill>
              </a:rPr>
              <a:t>relação com a família</a:t>
            </a:r>
          </a:p>
        </p:txBody>
      </p:sp>
      <p:pic>
        <p:nvPicPr>
          <p:cNvPr id="4" name="Imagem 3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853782DE-E9B3-28D5-17E0-43006FF09F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09" y="161545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5342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EB615DE-190A-6C72-F0F6-86C669149D1C}"/>
              </a:ext>
            </a:extLst>
          </p:cNvPr>
          <p:cNvSpPr txBox="1">
            <a:spLocks/>
          </p:cNvSpPr>
          <p:nvPr/>
        </p:nvSpPr>
        <p:spPr>
          <a:xfrm>
            <a:off x="1177544" y="713770"/>
            <a:ext cx="9836912" cy="6791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Impactos da humanização dos cuidados de saúde </a:t>
            </a:r>
          </a:p>
        </p:txBody>
      </p:sp>
      <p:sp>
        <p:nvSpPr>
          <p:cNvPr id="5" name="Marcador de Posição de Conteúdo 2">
            <a:extLst>
              <a:ext uri="{FF2B5EF4-FFF2-40B4-BE49-F238E27FC236}">
                <a16:creationId xmlns:a16="http://schemas.microsoft.com/office/drawing/2014/main" id="{F47F1A5C-81DE-A9EA-1039-B72BD5337798}"/>
              </a:ext>
            </a:extLst>
          </p:cNvPr>
          <p:cNvSpPr txBox="1">
            <a:spLocks/>
          </p:cNvSpPr>
          <p:nvPr/>
        </p:nvSpPr>
        <p:spPr>
          <a:xfrm>
            <a:off x="1318998" y="1509580"/>
            <a:ext cx="9554004" cy="5587999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8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 humanização vai </a:t>
            </a:r>
            <a:r>
              <a:rPr kumimoji="0" lang="pt-PT" sz="8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além do cuidar e do tratar</a:t>
            </a:r>
            <a:r>
              <a:rPr kumimoji="0" lang="pt-PT" sz="8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ainda que estes sigam o melhor da técnica, da ciência e da “arte médica”. </a:t>
            </a:r>
          </a:p>
          <a:p>
            <a:pPr marL="0" marR="0" lvl="0" indent="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8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 tratar e o cuidar humanizados </a:t>
            </a:r>
            <a:r>
              <a:rPr kumimoji="0" lang="pt-PT" sz="8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contrapõem-se ao reducionismo </a:t>
            </a:r>
            <a:r>
              <a:rPr kumimoji="0" lang="pt-PT" sz="8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que pode exorbitar no cuidado com a doença e passar ao lado da pessoa doente</a:t>
            </a:r>
          </a:p>
          <a:p>
            <a:pPr marL="228600" marR="0" lvl="0" indent="-22860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Melhoria da </a:t>
            </a:r>
            <a:r>
              <a:rPr kumimoji="0" lang="pt-PT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adesão</a:t>
            </a: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às orientações clínicas e à terapêutica</a:t>
            </a:r>
          </a:p>
          <a:p>
            <a:pPr marL="228600" marR="0" lvl="0" indent="-22860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Redução do </a:t>
            </a:r>
            <a:r>
              <a:rPr kumimoji="0" lang="pt-PT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tempo de recuperação </a:t>
            </a: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da saúde </a:t>
            </a:r>
          </a:p>
          <a:p>
            <a:pPr marL="228600" marR="0" lvl="0" indent="-22860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Redução do </a:t>
            </a:r>
            <a:r>
              <a:rPr kumimoji="0" lang="pt-PT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tempo de internamento </a:t>
            </a: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(quando em ambiente hospitalar)</a:t>
            </a:r>
          </a:p>
          <a:p>
            <a:pPr marL="228600" marR="0" lvl="0" indent="-22860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Melhoria da </a:t>
            </a:r>
            <a:r>
              <a:rPr kumimoji="0" lang="pt-PT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aceitação</a:t>
            </a: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das recomendações de racionalidade no acesso</a:t>
            </a:r>
          </a:p>
          <a:p>
            <a:pPr marL="228600" marR="0" lvl="0" indent="-22860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Aumento da </a:t>
            </a:r>
            <a:r>
              <a:rPr kumimoji="0" lang="pt-PT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robustez</a:t>
            </a: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dos cuidados de saúde prestados</a:t>
            </a:r>
          </a:p>
          <a:p>
            <a:pPr marL="228600" marR="0" lvl="0" indent="-22860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Melhoria global </a:t>
            </a: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da eficácia, eficiência, efetividade e qualidade do Serviço/Sistema de Saúde</a:t>
            </a:r>
          </a:p>
          <a:p>
            <a:pPr marL="228600" marR="0" lvl="0" indent="-22860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Aumento da </a:t>
            </a:r>
            <a:r>
              <a:rPr kumimoji="0" lang="pt-PT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confiança </a:t>
            </a: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no sistema de saúde e nos seus profissionais</a:t>
            </a:r>
          </a:p>
          <a:p>
            <a:pPr marL="228600" marR="0" lvl="0" indent="-22860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Ganhos na </a:t>
            </a:r>
            <a:r>
              <a:rPr kumimoji="0" lang="pt-PT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dimensão ética </a:t>
            </a: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 no colmatar de </a:t>
            </a:r>
            <a:r>
              <a:rPr kumimoji="0" lang="pt-PT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necessidades dos doentes </a:t>
            </a:r>
          </a:p>
          <a:p>
            <a:pPr marL="228600" marR="0" lvl="0" indent="-22860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Melhoria da </a:t>
            </a:r>
            <a:r>
              <a:rPr kumimoji="0" lang="pt-PT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satisfação</a:t>
            </a: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dos utentes/doentes e do seu estado geral</a:t>
            </a:r>
          </a:p>
          <a:p>
            <a:pPr marL="228600" marR="0" lvl="0" indent="-228600" algn="l" defTabSz="914400" rtl="0" eaLnBrk="1" fontAlgn="auto" latinLnBrk="0" hangingPunct="1">
              <a:lnSpc>
                <a:spcPts val="234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Aumento da </a:t>
            </a:r>
            <a:r>
              <a:rPr kumimoji="0" lang="pt-PT" sz="8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esperança </a:t>
            </a:r>
            <a:r>
              <a:rPr kumimoji="0" lang="pt-PT" sz="8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na cura ou melhoria do estado de saúde</a:t>
            </a:r>
          </a:p>
        </p:txBody>
      </p:sp>
      <p:pic>
        <p:nvPicPr>
          <p:cNvPr id="6" name="Imagem 5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8469F371-BF24-5461-3F42-8FE3893DFA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0457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9936" y="1117104"/>
            <a:ext cx="11012128" cy="1143000"/>
          </a:xfrm>
        </p:spPr>
        <p:txBody>
          <a:bodyPr>
            <a:noAutofit/>
          </a:bodyPr>
          <a:lstStyle/>
          <a:p>
            <a:r>
              <a:rPr lang="pt-PT" sz="5000" b="1" dirty="0">
                <a:solidFill>
                  <a:srgbClr val="002060"/>
                </a:solidFill>
              </a:rPr>
              <a:t>… A via é a esperança num futuro melhor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37920" y="2471152"/>
            <a:ext cx="9916160" cy="3480792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pt-PT" sz="3000" b="1" dirty="0">
                <a:solidFill>
                  <a:srgbClr val="002060"/>
                </a:solidFill>
                <a:ea typeface="Calibri"/>
                <a:cs typeface="Times New Roman"/>
              </a:rPr>
              <a:t>Para Santo Agostinho havia: </a:t>
            </a:r>
          </a:p>
          <a:p>
            <a:pPr>
              <a:spcAft>
                <a:spcPts val="600"/>
              </a:spcAft>
            </a:pPr>
            <a:r>
              <a:rPr lang="pt-PT" sz="4000" b="1" i="1" dirty="0">
                <a:solidFill>
                  <a:srgbClr val="002060"/>
                </a:solidFill>
                <a:ea typeface="Calibri"/>
                <a:cs typeface="Times New Roman"/>
              </a:rPr>
              <a:t>o presente das coisas passadas </a:t>
            </a:r>
            <a:r>
              <a:rPr lang="pt-PT" sz="4000" b="1" dirty="0">
                <a:solidFill>
                  <a:srgbClr val="002060"/>
                </a:solidFill>
                <a:ea typeface="Calibri"/>
                <a:cs typeface="Times New Roman"/>
              </a:rPr>
              <a:t>(a memória)</a:t>
            </a:r>
          </a:p>
          <a:p>
            <a:pPr>
              <a:spcAft>
                <a:spcPts val="600"/>
              </a:spcAft>
            </a:pPr>
            <a:r>
              <a:rPr lang="pt-PT" sz="4000" b="1" i="1" dirty="0">
                <a:solidFill>
                  <a:srgbClr val="002060"/>
                </a:solidFill>
                <a:ea typeface="Calibri"/>
                <a:cs typeface="Times New Roman"/>
              </a:rPr>
              <a:t>o presente das coisas presentes</a:t>
            </a:r>
            <a:r>
              <a:rPr lang="pt-PT" sz="4000" b="1" dirty="0">
                <a:solidFill>
                  <a:srgbClr val="002060"/>
                </a:solidFill>
                <a:ea typeface="Calibri"/>
                <a:cs typeface="Times New Roman"/>
              </a:rPr>
              <a:t> (o olhar) </a:t>
            </a:r>
          </a:p>
          <a:p>
            <a:pPr>
              <a:spcAft>
                <a:spcPts val="600"/>
              </a:spcAft>
            </a:pPr>
            <a:r>
              <a:rPr lang="pt-PT" sz="4000" b="1" i="1" dirty="0">
                <a:solidFill>
                  <a:srgbClr val="002060"/>
                </a:solidFill>
                <a:ea typeface="Calibri"/>
                <a:cs typeface="Times New Roman"/>
              </a:rPr>
              <a:t>e o presente das coisas futuras </a:t>
            </a:r>
            <a:r>
              <a:rPr lang="pt-PT" sz="4000" b="1" dirty="0">
                <a:solidFill>
                  <a:srgbClr val="002060"/>
                </a:solidFill>
                <a:ea typeface="Calibri"/>
                <a:cs typeface="Times New Roman"/>
              </a:rPr>
              <a:t>(a esperança)</a:t>
            </a:r>
          </a:p>
        </p:txBody>
      </p:sp>
      <p:pic>
        <p:nvPicPr>
          <p:cNvPr id="5" name="Imagem 4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34606B81-46D5-70A1-3B3C-A9C86BE23D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121" y="22915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495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AutoShape 2" descr="data:image/jpeg;base64,/9j/4AAQSkZJRgABAQAAAQABAAD/2wCEAAkGBwgHBgkIBwgKCgkLDRYPDQwMDRsUFRAWIB0iIiAdHx8kKDQsJCYxJx8fLT0tMTU3Ojo6Iys/RD84QzQ5OjcBCgoKDQwNGg8PGjclHyU3Nzc3Nzc3Nzc3Nzc3Nzc3Nzc3Nzc3Nzc3Nzc3Nzc3Nzc3Nzc3Nzc3Nzc3Nzc3Nzc3N//AABEIAG0AkQMBIgACEQEDEQH/xAAbAAABBQEBAAAAAAAAAAAAAAAGAAMEBQcCAf/EAD8QAAIBAwMBBQQIAwYHAQAAAAECAwAEEQUSITEGEyJBUWFxgZEUMqGxwdHh8BUjgjNCUmJykiQ0RFNUg/EH/8QAGQEAAgMBAAAAAAAAAAAAAAAAAAMBAgQF/8QAJREAAwACAgICAgIDAAAAAAAAAAECAxEhMRJRBEETImGBBRQy/9oADAMBAAIRAxEAPwDPO0tl3mnQ3sNwJbdl3JtII+PQjH6VXdmpRDLeu5XYkBkYZxnBHA9vNO3lsmmiS371n0+4/s2I53gcNgnp1Hrj0NDzjDsM5AOKhb0SO3c7XV1LMwwXYnHp7K6traSbdsByPQdK5tULyqI3Ky58JHrWk9kdHSzKx/RI5r1hkAuSoXpl+PD14xyfLPOK3fgtkzPk9Fd2QXU4bgNeuwtETwtuwvp+/Ojq2uwSrHeqkcL0+yvYtLhMrRWv/F3XnJjZFGc9AeQOmMAFvWnxoksTYmui+T06L8vzzWG80U9vg1TFIYmuWimDJNhzwAT+FMXbyXBzI2QOhqybT5DhM5RehUcGmZNOkRSUjBA9RRGSEyXNMgCNcYL7v9Q4pj6jHCgEennUpldR/MXA6Diu4VYA+Fdp8mHNO/MkhfgyC+w5YKd/kaiN3jeEtx6URfRYDDkAlumAOlQrjTwjAxKW86XPyJ9F3ieisSO5TPdb/Q1GljdQS4wx8zV0ySp4jkt5jFV1wm9tzcDrz5VX87bJ8FopZYmwTgEe6q+9xFEx2jIHpVteXkMJKnDAdSOn60wYoLoMAQXU4K8/v/5TFd9so0ugCuJGdyGLZzzk1Je4DWpORkjHxp7X7UW9yNkbKMcnFVWa2S9rZma09Hu5vU17XFKpIC7Vu+tC0WC9s68ttAMWccA+nTr7qHL22WGUJE2/cAR5nkUSSy6o8JictcFl5Pchsr78AHn2k9aGLjvUuXSUOskbbSrHlCOMfCh6IRK0iPZcxXDpmFHHeMV3BR5n3gcj21oOm9o7OytxZ2kF5PI5AMCDBdj0EjHkA+nHpyKB9KtUnkhtXcwi4QspD8v1HlnAyD1xRRBb6rYlLa0sbaMhSGYox37SMHrwTnzqlzNdl5proMLK71jWSkbyrpMLDGQoZl6cf4V4zjOeQKv7Ds6QmZ9UvL18YBa5K8e5SB+NCGj/AMenRvpK2wiLlEZIm+Z8X74op06bV1UARQNngglkIIHs3dfhWLPGl+r0acdb7RYR6PNEN1tNKw3eNZ3Lk/EnNSZNOdlPduRxyKmwzz92O+jZQRnHXFJ5EyG3SAezpXPpZGzTOijl0cNgM3OaYk0SRQCj7vZ0oiaSB+SGGPTFNmS1z59evWqr8pP6lGLeaEAPFlfYK6a1LqHXKjzUiriW7gXI7wH3Uw12CNqPwegZBzRrJ3oNyVgtYwjKynJHAoV1zS3kn7xg+1eioxHPtoyeWVXPAXB8qg3LPLGdw48zj8atjqorYUlS0ZnfRov8sxDJOQFwDj9+Z+HAzVLPDcWUou4JWHiHeYOAR6ZPXitBvNOWaVnRBnGTt5NUWo6PPOSpjcRKMBdmB+gFdbHmVLkxXja6BjVtl5CJYSgD+PBJz7j7eKHiMHFXl5Z3emyyp3bNbO2w+HGT5Y+dVF2qrMe7LFCMqW6mtE9CK7GaVKlViDXbATXe6W8ijhDHwwR8bR1wzDGfb5VnOuaUdMMKu+6aQuXXzAB4P3/KtgH0UKFVSMefdgUD9orO3uu1csLOzr9AL5A5Dc4qf6KJ89nejaXD/DfpVrborq38+GUltycZ9AR5g+XrwRUy60e7uZI7jSbuWzKuvewqSpi95HJzyfTr50Qdh9PQaakslw0iywhf5i84PUfv86f2XVj2khEJjxFavuj24E0e4DB93kfL4mkVfLSNCngBJ9f7W6EYWnunkEni2SxpIM8ZBOM55xRj2Z//AEF5g8OuRW67XCiWHgEknAwM+lGFxp9vqCpIsEAATaAFwevs92KhydjrC909UuYokmjJ2yKu0qC5JPwPirLebHS/dDVFT0y5s/oGoQrNZTKyMeufypqSFYn4V8npzg1Sw6FPot5GLd40jZNqvE2zOBjDZPHlyKLIZZJIEdmUEjnI8S+orHd+HT2h089laUkI3E8eeAfxpi4ki2YI5x6YNP319DCHMuXb/NzQ1eaksrnHhHoDTMd+QVOiU7jd1A+NPJNGqA96CejA8VULdwPxhcDrzmpDrEU3x92jcYUCn3W+HwLS+0P3uoSRQtHYQKzspIkdhtHwzkn2ce+hqfT9a1CYm9umbAy4UDYnIwFByOgJ9egzV9HyoYtv9cj7qeDpjd4gueuOBVZlwtyiW03yZ5qGgXUbKZ5HfjoY0Jzzg7scY+NVltrXaDTZmEc8zxLyysSyAY6AHPT2EVpuoi1cmVt5ZvICgfWddhs5Giso4JtvWSTATdgjG3zOT7uB6U7FleReNIXcKeUyuuO08d9B3V9aiKYYIaMeEkHzHUdPU0NajAIdhictAwzHznjz+2pU0l/PKZy+S55ZYgAPs6VAuN+SGJBU+JMYCk+zpWuUl0Ibb7I1KlSqxU3PZQ1pyift1qpdQyRW6Jz7Qv60SxyoQMtjNDfZY9/2h7Qzjp9IEY/pLD8Kr+Xa5FqAy0cRWcMdvGMRpwMnNXh09LlxPHgTbNgYDy9DQ0XEfLEAepNWmk6phsJIrr04YfKsnyFteUmjDWuKLrTI5INVksZR4ZYu/iyfMEBx7uV+Zq/Ftx0qstEe61KzutpDQiSNvcwH4qtEeAiFmwAK5GXJTfBqdueEVc9kkiYkQMAc8/v0JqpWd7dJbWSRnEZ8LNySp6c1Y6rqkUQ2o2eM8UMXF73rEk9avgh5P+uiXelt9jd7DDOx3bvgaZGk2DJlo3Ldf7bGfsroyZ6Ug5BznmtriNcC1ko4fSLYIGt42jcckK4YN8fKmVhaAgyQpu8twzUh23HccZ91MXUrRwO8ab3C+FM9T5CohJPkmqbXBxNdrCMyiFAT0KDn3cVAuNfupbRBpdnFICSveXAIQAD620dR8RXUNpJIe8unLOWySOPLgD0A5/eTUl4BsC7cD2UxvEvoWvMH7uxvbxkivL2Y7o33rE4RAfCMDbjoCcdeR58VxadmbG2hWMW8DuCT3rnLZ9c5q+KAFiByetcyOY13MQB/m6VFZeNJkpPfRRXeiK6lRJEoJziMHnmgXtHp72Mhjkj2jvD3fq3hG4/ao+dabLexmNmA3bRkiNTk1nU0k2uatdT3cWzuYjsiz9QYOPf7/wBKZ8Zvn0VygvSpUq3CAqtb26z4J39uHNM6FdNE1zIJZVdpiSUbGf3mnbTTJXB5xz61zoemNNBI5Jx3rDjHlUVSImfRaT6hNOArXEjL6O5NO2926AL3jEdQM8CnIdKj27cSAnzBFSk0Au69y7489wFZqzSlpodMPfYVdjNfezuQRGso2klScdATxk1Y6726kvYTHGoiGf7h6j21WaT2XtJGUJPdiQeeUArzU+xN2rlraVTzyZJB+ArkvNiduXtI2eD7+youNdunIHftgHIHtqbpGpy3c2yZ0C+Zxg/lUOTsneIfHJHj2N+lc/wF4vrSt8MVq88fjqRfhW90EpcbjsfKjoa6D+poZ+hyRDCTuvxrpRcJ0um+dJav2WSgJt48yK93Lj6wocMlx/5Arnvbj/vg/Oluchf9AkLR+b147oE+uCKGGmmDBTNyenB/KvGNwR/bgfOqVjyMsqhF3NKAfrdPdUaS63ccfOqSYTedx9hqLIJD/wBT9hqVFewdSXsl1GgC4xznINDtxDDbveXEbDMiNgenHSo8yv53OP6TUKeLcjA3ROQeNtPxRSfYuqT+gPpV7Xlds54c252eY+Bpjs1Kfo04PlcN+FV661AnmT7lqNpurpZpKChbfIXGPbVGm0CDmKT3VYW07dPuYVn57UOD4LZf6m/SvB2tv1Phith/QT+NZ6w3Q6bSNe0m5nWUFUc8eUyr99Wc91Ntz3bZPTdOtYW/a3Vz9SaKM+qwr+NNP2o1l/rXmf8A1J+VZL/x9097Q9fJlG0XFxKeFSMe+bOfsqrmunI5WLPp3hP4Vk79otWfObw8jHCKPuFRJtQvJyTLcynPluIHypkfAa7ZWvkp/RqM97GrESTQKR1zJURtTts/87aj3zCswLFiSxyT5mvKeviL2KeZ+jTH1WzBwb23J/yy5/GuP4rZnpcA/Os3BI6HFPi+uhGY+/cqfU5Pzo/1V9MFl9o0JdRtmBxcJj404LuF1ysqN8azmO6myN1xKq+xj+dPC8cdLy7/AN361V/E39lllXoO5Z0wfFHn/VUSSZcfWU/A0I9+zLn6dP7mc5++mnl82uJm/rqF8T+Sfy/wE1xMqn6y/wCw1Ee4GcBjj1EZoeM0n92STH+o1z3snTvG+dNn46X2UeUsO5T/AAr/ALK9qu3Sf4j86VP0yvkvRxSpUqsLFXteUqAFSpUqAFSpUqAFSpUqAFSpUqAFXteUqAPa8pUqAFSpUqAPc15SpUAf/9k="/>
          <p:cNvSpPr>
            <a:spLocks noChangeAspect="1" noChangeArrowheads="1"/>
          </p:cNvSpPr>
          <p:nvPr/>
        </p:nvSpPr>
        <p:spPr bwMode="auto">
          <a:xfrm>
            <a:off x="1524001" y="-495300"/>
            <a:ext cx="1381125" cy="1038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4756" name="Picture 4" descr="http://3.bp.blogspot.com/-B3Z7Y6Mq6bo/TvYYDnvDibI/AAAAAAAADVs/maLet0g-gTY/s1600/nacser-do-s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48" y="-57792"/>
            <a:ext cx="12192000" cy="6915792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632951" y="23812"/>
            <a:ext cx="10926098" cy="4413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0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Mesmo sabendo que “todas as coisas excelentes são tão difíceis quanto raras” </a:t>
            </a:r>
            <a:r>
              <a:rPr kumimoji="0" lang="pt-PT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(Espinoza) …</a:t>
            </a:r>
          </a:p>
          <a:p>
            <a:pPr marL="0" marR="0" lvl="0" indent="0" algn="l" defTabSz="914400" rtl="0" eaLnBrk="1" fontAlgn="auto" latinLnBrk="0" hangingPunct="1">
              <a:lnSpc>
                <a:spcPts val="50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Há um futuro, com as pessoas e para as pessoas…</a:t>
            </a:r>
          </a:p>
          <a:p>
            <a:pPr marL="0" marR="0" lvl="0" indent="0" algn="ctr" defTabSz="914400" rtl="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	           </a:t>
            </a:r>
            <a:r>
              <a:rPr kumimoji="0" lang="pt-PT" sz="5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 um futuro que é certeza,  </a:t>
            </a:r>
          </a:p>
          <a:p>
            <a:pPr marL="0" marR="0" lvl="0" indent="0" algn="ctr" defTabSz="914400" rtl="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5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            			            porque és tu!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096D55-2DC4-EC9A-7DDB-E77A510E9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15F67EA-8E23-453D-A9DB-293D10B84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28719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3F0B26-2599-4DFB-7916-BCB368527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2041" y="414440"/>
            <a:ext cx="8847914" cy="1325563"/>
          </a:xfrm>
        </p:spPr>
        <p:txBody>
          <a:bodyPr>
            <a:normAutofit/>
          </a:bodyPr>
          <a:lstStyle/>
          <a:p>
            <a:r>
              <a:rPr lang="pt-PT" sz="4200" b="1" dirty="0">
                <a:solidFill>
                  <a:srgbClr val="002060"/>
                </a:solidFill>
                <a:latin typeface="Aptos" panose="020B0004020202020204" pitchFamily="34" charset="0"/>
              </a:rPr>
              <a:t>Direitos e deveres do utente do SNS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31AC4820-787F-9CDE-589D-64D0FB5690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689431"/>
              </p:ext>
            </p:extLst>
          </p:nvPr>
        </p:nvGraphicFramePr>
        <p:xfrm>
          <a:off x="797559" y="1461041"/>
          <a:ext cx="10596879" cy="4982519"/>
        </p:xfrm>
        <a:graphic>
          <a:graphicData uri="http://schemas.openxmlformats.org/drawingml/2006/table">
            <a:tbl>
              <a:tblPr firstRow="1" firstCol="1" bandRow="1"/>
              <a:tblGrid>
                <a:gridCol w="4638177">
                  <a:extLst>
                    <a:ext uri="{9D8B030D-6E8A-4147-A177-3AD203B41FA5}">
                      <a16:colId xmlns:a16="http://schemas.microsoft.com/office/drawing/2014/main" val="293928228"/>
                    </a:ext>
                  </a:extLst>
                </a:gridCol>
                <a:gridCol w="5958702">
                  <a:extLst>
                    <a:ext uri="{9D8B030D-6E8A-4147-A177-3AD203B41FA5}">
                      <a16:colId xmlns:a16="http://schemas.microsoft.com/office/drawing/2014/main" val="1054772793"/>
                    </a:ext>
                  </a:extLst>
                </a:gridCol>
              </a:tblGrid>
              <a:tr h="316774">
                <a:tc gridSpan="2">
                  <a:txBody>
                    <a:bodyPr/>
                    <a:lstStyle/>
                    <a:p>
                      <a:pPr algn="ctr">
                        <a:lnSpc>
                          <a:spcPts val="10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PT" sz="2000" b="1" kern="1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0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sz="20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Direitos e deveres do utente do SNS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924098"/>
                  </a:ext>
                </a:extLst>
              </a:tr>
              <a:tr h="266204">
                <a:tc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Direitos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2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Deveres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986772"/>
                  </a:ext>
                </a:extLst>
              </a:tr>
              <a:tr h="89890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Direito de acesso universal 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Direito à informação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dirty="0">
                          <a:solidFill>
                            <a:srgbClr val="002060"/>
                          </a:solidFill>
                          <a:latin typeface="Aptos" panose="020B0004020202020204" pitchFamily="34" charset="0"/>
                        </a:rPr>
                        <a:t>Direito ao consentimento informado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dirty="0">
                          <a:solidFill>
                            <a:srgbClr val="002060"/>
                          </a:solidFill>
                          <a:latin typeface="Aptos" panose="020B0004020202020204" pitchFamily="34" charset="0"/>
                        </a:rPr>
                        <a:t>Direito à escolha e à recusa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pt-PT" sz="1600" b="1" i="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</a:rPr>
                        <a:t>espeitar os direitos de outros utentes, bem como os dos profissionais de saúde com os quais se relacione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1647534"/>
                  </a:ext>
                </a:extLst>
              </a:tr>
              <a:tr h="568927"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Direto à confidencialidade e privacidade dos dados</a:t>
                      </a:r>
                    </a:p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Direito aos dados pessoais e proteção da vida privada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Respeitar os profissionais de saúde e colaborar com eles em todos os aspetos relativos à sua situação – cumprir a prescrição e orientações clínicas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655720"/>
                  </a:ext>
                </a:extLst>
              </a:tr>
              <a:tr h="518314"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Direito ao atendimento com qualidade, segurança  e adequação da prestação dos cuidados de saúde à sua condição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Respeitar as regras de organização e funcionamento dos serviços e estabelecimentos de saúde</a:t>
                      </a:r>
                    </a:p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PT" sz="1600" b="1" kern="1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9512837"/>
                  </a:ext>
                </a:extLst>
              </a:tr>
              <a:tr h="482463"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Direito ao acompanhamento</a:t>
                      </a:r>
                    </a:p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PT" sz="1600" b="1" kern="100" dirty="0">
                        <a:solidFill>
                          <a:srgbClr val="00206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Pagar os encargos que derivem da prestação de cuidados de saúde, quando for caso disso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7874553"/>
                  </a:ext>
                </a:extLst>
              </a:tr>
              <a:tr h="319936"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Direito à assistência espiritual e religiosa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Sentido de comunidade e solidariedade / sintonia moral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858728"/>
                  </a:ext>
                </a:extLst>
              </a:tr>
              <a:tr h="317721"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Direito de associação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4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3876141"/>
                  </a:ext>
                </a:extLst>
              </a:tr>
              <a:tr h="332884"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6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Direito a apresentar queixas e reclamações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2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PT" sz="1400" b="1" kern="100" dirty="0">
                          <a:solidFill>
                            <a:srgbClr val="00206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1582078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F9B5D21D-5F50-2BEF-76BB-024894B41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8838" y="2616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Imagem 10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D1BDBA12-4581-F3B9-35B4-D1C88522A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7515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093C8-249E-7701-3059-34CF182A2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2A9CB6-FC6A-490D-E790-E52B6DFDE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480" y="171451"/>
            <a:ext cx="11041039" cy="701675"/>
          </a:xfrm>
        </p:spPr>
        <p:txBody>
          <a:bodyPr>
            <a:noAutofit/>
          </a:bodyPr>
          <a:lstStyle/>
          <a:p>
            <a:r>
              <a:rPr lang="pt-PT" sz="3600" b="1" dirty="0"/>
              <a:t>Plano de ação para a literacia em saúde – linhas de força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02EDC53-C1A3-93F7-F22B-CB9C27067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226" y="973540"/>
            <a:ext cx="11435545" cy="5467349"/>
          </a:xfrm>
        </p:spPr>
        <p:txBody>
          <a:bodyPr>
            <a:normAutofit/>
          </a:bodyPr>
          <a:lstStyle/>
          <a:p>
            <a:r>
              <a:rPr lang="pt-PT" sz="3200" b="1" dirty="0"/>
              <a:t>Legitimação de base </a:t>
            </a:r>
            <a:r>
              <a:rPr lang="pt-PT" sz="3200" dirty="0"/>
              <a:t>– assume que cada pessoa tem direito a informação de saúde que o ajude a tomar decisões informadas </a:t>
            </a:r>
          </a:p>
          <a:p>
            <a:r>
              <a:rPr lang="pt-PT" sz="3200" b="1" dirty="0"/>
              <a:t>Beneficência</a:t>
            </a:r>
            <a:r>
              <a:rPr lang="pt-PT" sz="3200" dirty="0"/>
              <a:t> – os serviços de saúde são prestados para benefício da saúde, da longevidade e da qualidade de vida, de forma compreensível</a:t>
            </a:r>
          </a:p>
          <a:p>
            <a:r>
              <a:rPr lang="pt-PT" sz="3200" b="1" dirty="0"/>
              <a:t>Mobilização geral </a:t>
            </a:r>
            <a:r>
              <a:rPr lang="pt-PT" sz="3200" dirty="0"/>
              <a:t>– envolve organizações, profissionais de saúde, comunidades, indivíduos e famílias, em rede multissectorial</a:t>
            </a:r>
          </a:p>
          <a:p>
            <a:r>
              <a:rPr lang="pt-PT" sz="3200" b="1" dirty="0"/>
              <a:t>Universalidade</a:t>
            </a:r>
            <a:r>
              <a:rPr lang="pt-PT" sz="3200" dirty="0"/>
              <a:t> – o acesso à informação de saúde é precisa, centrada na pessoa, para todos e servida como aprendizagem ao longo da vida</a:t>
            </a:r>
          </a:p>
        </p:txBody>
      </p:sp>
    </p:spTree>
    <p:extLst>
      <p:ext uri="{BB962C8B-B14F-4D97-AF65-F5344CB8AC3E}">
        <p14:creationId xmlns:p14="http://schemas.microsoft.com/office/powerpoint/2010/main" val="6926197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20775-80BF-C232-BD3C-C4F43EB2B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9E87CE-3FC5-77B9-E472-E999590A2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479" y="242295"/>
            <a:ext cx="9893490" cy="663575"/>
          </a:xfrm>
        </p:spPr>
        <p:txBody>
          <a:bodyPr>
            <a:normAutofit fontScale="90000"/>
          </a:bodyPr>
          <a:lstStyle/>
          <a:p>
            <a:r>
              <a:rPr lang="pt-PT" sz="3600" b="1" dirty="0"/>
              <a:t>Objetivos de um Plano de Ação para a literacia em saúde </a:t>
            </a:r>
            <a:r>
              <a:rPr lang="pt-PT" sz="2700" b="1" dirty="0"/>
              <a:t>(exemplo tomado dos EUA)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36E133B-88BF-FE4C-C60A-A4D7DCE57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65" y="1136152"/>
            <a:ext cx="11433270" cy="5126440"/>
          </a:xfrm>
        </p:spPr>
        <p:txBody>
          <a:bodyPr>
            <a:noAutofit/>
          </a:bodyPr>
          <a:lstStyle/>
          <a:p>
            <a:pPr marL="0" indent="0">
              <a:lnSpc>
                <a:spcPts val="2440"/>
              </a:lnSpc>
              <a:buNone/>
            </a:pPr>
            <a:r>
              <a:rPr lang="pt-PT" sz="2200" b="1" dirty="0"/>
              <a:t>Desenvolver e divulgar informação exata</a:t>
            </a:r>
            <a:r>
              <a:rPr lang="pt-PT" sz="2200" dirty="0"/>
              <a:t>, acessível e acionável sobre saúde e segurança</a:t>
            </a:r>
          </a:p>
          <a:p>
            <a:pPr marL="0" indent="0">
              <a:lnSpc>
                <a:spcPts val="2440"/>
              </a:lnSpc>
              <a:buNone/>
            </a:pPr>
            <a:r>
              <a:rPr lang="pt-PT" sz="2200" b="1" dirty="0"/>
              <a:t>Promover mudanças</a:t>
            </a:r>
            <a:r>
              <a:rPr lang="pt-PT" sz="2200" dirty="0"/>
              <a:t> no sistema de prestação de cuidados de saúde que </a:t>
            </a:r>
            <a:r>
              <a:rPr lang="pt-PT" sz="2200" b="1" dirty="0"/>
              <a:t>melhorem</a:t>
            </a:r>
            <a:r>
              <a:rPr lang="pt-PT" sz="2200" dirty="0"/>
              <a:t> a informação, a comunicação, a tomada de decisões informadas e o acesso aos serviços de saúde</a:t>
            </a:r>
          </a:p>
          <a:p>
            <a:pPr marL="0" indent="0">
              <a:lnSpc>
                <a:spcPts val="2440"/>
              </a:lnSpc>
              <a:buNone/>
            </a:pPr>
            <a:r>
              <a:rPr lang="pt-PT" sz="2200" b="1" dirty="0"/>
              <a:t>Incorporar informação e currículos </a:t>
            </a:r>
            <a:r>
              <a:rPr lang="pt-PT" sz="2200" dirty="0"/>
              <a:t>precisos, nos diferentes níveis de ensino, do básico ao superior, baseados em conhecimento científico e normas de saúde padrão</a:t>
            </a:r>
          </a:p>
          <a:p>
            <a:pPr marL="0" indent="0">
              <a:lnSpc>
                <a:spcPts val="2440"/>
              </a:lnSpc>
              <a:buNone/>
            </a:pPr>
            <a:r>
              <a:rPr lang="pt-PT" sz="2200" b="1" dirty="0"/>
              <a:t>Apoiar e expandir</a:t>
            </a:r>
            <a:r>
              <a:rPr lang="pt-PT" sz="2200" dirty="0"/>
              <a:t>, na comunidade, os esforços locais dirigidos para a </a:t>
            </a:r>
            <a:r>
              <a:rPr lang="pt-PT" sz="2200" b="1" dirty="0"/>
              <a:t>educação de adultos</a:t>
            </a:r>
            <a:r>
              <a:rPr lang="pt-PT" sz="2200" dirty="0"/>
              <a:t>, o ensino da língua materna e a informação sobre saúde, com respeito pela cultura e pela linguística </a:t>
            </a:r>
          </a:p>
          <a:p>
            <a:pPr marL="0" indent="0">
              <a:lnSpc>
                <a:spcPts val="2440"/>
              </a:lnSpc>
              <a:buNone/>
            </a:pPr>
            <a:r>
              <a:rPr lang="pt-PT" sz="2200" dirty="0"/>
              <a:t>Criar </a:t>
            </a:r>
            <a:r>
              <a:rPr lang="pt-PT" sz="2200" b="1" dirty="0"/>
              <a:t>parcerias</a:t>
            </a:r>
            <a:r>
              <a:rPr lang="pt-PT" sz="2200" dirty="0"/>
              <a:t>, desenvolver </a:t>
            </a:r>
            <a:r>
              <a:rPr lang="pt-PT" sz="2200" b="1" dirty="0"/>
              <a:t>orientações</a:t>
            </a:r>
            <a:r>
              <a:rPr lang="pt-PT" sz="2200" dirty="0"/>
              <a:t> e alterar </a:t>
            </a:r>
            <a:r>
              <a:rPr lang="pt-PT" sz="2200" b="1" dirty="0"/>
              <a:t>políticas</a:t>
            </a:r>
          </a:p>
          <a:p>
            <a:pPr marL="0" indent="0">
              <a:lnSpc>
                <a:spcPts val="2440"/>
              </a:lnSpc>
              <a:buNone/>
            </a:pPr>
            <a:r>
              <a:rPr lang="pt-PT" sz="2200" b="1" dirty="0"/>
              <a:t>Aumentar a investigação básica e o desenvolvimento</a:t>
            </a:r>
            <a:r>
              <a:rPr lang="pt-PT" sz="2200" dirty="0"/>
              <a:t>, </a:t>
            </a:r>
            <a:r>
              <a:rPr lang="pt-PT" sz="2200" b="1" dirty="0"/>
              <a:t>implementação e avaliação </a:t>
            </a:r>
            <a:r>
              <a:rPr lang="pt-PT" sz="2200" dirty="0"/>
              <a:t>de práticas</a:t>
            </a:r>
            <a:r>
              <a:rPr lang="pt-PT" sz="2200" b="1" dirty="0"/>
              <a:t> e intervenções </a:t>
            </a:r>
            <a:r>
              <a:rPr lang="pt-PT" sz="2200" dirty="0"/>
              <a:t>para melhorar a literacia em saúde</a:t>
            </a:r>
          </a:p>
          <a:p>
            <a:pPr marL="0" indent="0">
              <a:lnSpc>
                <a:spcPts val="2440"/>
              </a:lnSpc>
              <a:buNone/>
            </a:pPr>
            <a:r>
              <a:rPr lang="pt-PT" sz="2200" b="1" dirty="0"/>
              <a:t>Aumentar a disseminação e o uso </a:t>
            </a:r>
            <a:r>
              <a:rPr lang="pt-PT" sz="2200" dirty="0"/>
              <a:t>de práticas e intervenções de literacia em saúde baseadas na evidência.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76D35F3-3313-B97A-5F7F-161E754571F2}"/>
              </a:ext>
            </a:extLst>
          </p:cNvPr>
          <p:cNvSpPr txBox="1"/>
          <p:nvPr/>
        </p:nvSpPr>
        <p:spPr>
          <a:xfrm>
            <a:off x="76201" y="6492875"/>
            <a:ext cx="1183004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U.S. Department of Health and Human Services, Office of Disease Prevention and Health Promotion. (2010). National Action Plan to Improve Health Literacy. Washington, DC: Author. </a:t>
            </a:r>
            <a:endParaRPr kumimoji="0" lang="pt-PT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2012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D79D6-F5A3-5CDB-1367-358D34038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C62604-8EEF-7FEA-2097-6015EFA07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5251"/>
            <a:ext cx="10515600" cy="1325563"/>
          </a:xfrm>
        </p:spPr>
        <p:txBody>
          <a:bodyPr>
            <a:normAutofit/>
          </a:bodyPr>
          <a:lstStyle/>
          <a:p>
            <a:r>
              <a:rPr lang="pt-PT" dirty="0"/>
              <a:t>Como fazer o Plano de Ação para a literacia em saúde, na </a:t>
            </a:r>
            <a:r>
              <a:rPr lang="pt-PT" b="1" dirty="0"/>
              <a:t>minha instituição? </a:t>
            </a:r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0AA985D-F1CD-AE06-D1CE-51FCD4602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197" y="2141537"/>
            <a:ext cx="11393606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3600" b="1" dirty="0"/>
              <a:t>Perguntar</a:t>
            </a:r>
            <a:r>
              <a:rPr lang="pt-PT" sz="3600" dirty="0"/>
              <a:t> – como é que o investimento em literacia em saúde pode melhorar os serviços e os resultados, tendo em conta as prioridades e os programas da organização?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3600" b="1" dirty="0"/>
              <a:t>Escolher</a:t>
            </a:r>
            <a:r>
              <a:rPr lang="pt-PT" sz="3600" dirty="0"/>
              <a:t> – quais os objetivos e as estratégias mais relevantes para os programas da organização?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3600" b="1" dirty="0"/>
              <a:t>Planear e implementar </a:t>
            </a:r>
            <a:r>
              <a:rPr lang="pt-PT" sz="3600" dirty="0"/>
              <a:t>as estratégias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t-PT" sz="3600" b="1" dirty="0"/>
              <a:t>Avaliar</a:t>
            </a:r>
            <a:r>
              <a:rPr lang="pt-PT" sz="3600" dirty="0"/>
              <a:t> a eficácia das estratégias escolhidas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41BA1E0-C7A8-BA3C-24CF-82F487795E56}"/>
              </a:ext>
            </a:extLst>
          </p:cNvPr>
          <p:cNvSpPr txBox="1"/>
          <p:nvPr/>
        </p:nvSpPr>
        <p:spPr>
          <a:xfrm>
            <a:off x="9857095" y="6161026"/>
            <a:ext cx="9792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(CDC)</a:t>
            </a:r>
          </a:p>
        </p:txBody>
      </p:sp>
    </p:spTree>
    <p:extLst>
      <p:ext uri="{BB962C8B-B14F-4D97-AF65-F5344CB8AC3E}">
        <p14:creationId xmlns:p14="http://schemas.microsoft.com/office/powerpoint/2010/main" val="3384181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9EB23A-C570-0D8F-A01D-2D3AEFF78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059" y="500062"/>
            <a:ext cx="11205882" cy="1325563"/>
          </a:xfrm>
        </p:spPr>
        <p:txBody>
          <a:bodyPr>
            <a:normAutofit/>
          </a:bodyPr>
          <a:lstStyle/>
          <a:p>
            <a:r>
              <a:rPr lang="pt-PT" sz="3400" b="1" dirty="0">
                <a:solidFill>
                  <a:srgbClr val="002060"/>
                </a:solidFill>
                <a:latin typeface="Aptos" panose="020B0004020202020204" pitchFamily="34" charset="0"/>
              </a:rPr>
              <a:t>Direitos, deveres e humanização dos cuidados de saúde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24685CA-3C48-B840-0DC9-F2A846D30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1825625"/>
            <a:ext cx="10903974" cy="4351338"/>
          </a:xfrm>
        </p:spPr>
        <p:txBody>
          <a:bodyPr>
            <a:normAutofit/>
          </a:bodyPr>
          <a:lstStyle/>
          <a:p>
            <a:r>
              <a:rPr lang="pt-PT" sz="2800" dirty="0">
                <a:solidFill>
                  <a:srgbClr val="002060"/>
                </a:solidFill>
              </a:rPr>
              <a:t>Os </a:t>
            </a:r>
            <a:r>
              <a:rPr lang="pt-PT" sz="2800" b="1" dirty="0">
                <a:solidFill>
                  <a:srgbClr val="002060"/>
                </a:solidFill>
              </a:rPr>
              <a:t>direitos </a:t>
            </a:r>
            <a:r>
              <a:rPr lang="pt-PT" sz="2800" dirty="0">
                <a:solidFill>
                  <a:srgbClr val="002060"/>
                </a:solidFill>
              </a:rPr>
              <a:t>dos utentes são garantias dadas por lei vigente, </a:t>
            </a:r>
            <a:r>
              <a:rPr lang="pt-PT" sz="2800" b="1" dirty="0">
                <a:solidFill>
                  <a:srgbClr val="002060"/>
                </a:solidFill>
              </a:rPr>
              <a:t>ponto de partida necessário, mas não suficiente</a:t>
            </a:r>
            <a:r>
              <a:rPr lang="pt-PT" sz="2800" dirty="0">
                <a:solidFill>
                  <a:srgbClr val="002060"/>
                </a:solidFill>
              </a:rPr>
              <a:t>, para uma humanização dos cuidados de saúde</a:t>
            </a:r>
          </a:p>
          <a:p>
            <a:r>
              <a:rPr lang="pt-PT" sz="2800" dirty="0">
                <a:solidFill>
                  <a:srgbClr val="002060"/>
                </a:solidFill>
              </a:rPr>
              <a:t>Os </a:t>
            </a:r>
            <a:r>
              <a:rPr lang="pt-PT" sz="2800" b="1" dirty="0">
                <a:solidFill>
                  <a:srgbClr val="002060"/>
                </a:solidFill>
              </a:rPr>
              <a:t>deveres</a:t>
            </a:r>
            <a:r>
              <a:rPr lang="pt-PT" sz="2800" dirty="0">
                <a:solidFill>
                  <a:srgbClr val="002060"/>
                </a:solidFill>
              </a:rPr>
              <a:t> dos utentes são </a:t>
            </a:r>
            <a:r>
              <a:rPr lang="pt-PT" sz="2800" b="1" dirty="0">
                <a:solidFill>
                  <a:srgbClr val="002060"/>
                </a:solidFill>
              </a:rPr>
              <a:t>expressão de responsabilidade pessoal</a:t>
            </a:r>
            <a:r>
              <a:rPr lang="pt-PT" sz="2800" dirty="0">
                <a:solidFill>
                  <a:srgbClr val="002060"/>
                </a:solidFill>
              </a:rPr>
              <a:t>, de base moral: respeito mútuo, compromisso responsável e colaboração esclarecida – na prática, viabilizam a humanização</a:t>
            </a:r>
          </a:p>
          <a:p>
            <a:r>
              <a:rPr lang="pt-PT" sz="2800" dirty="0">
                <a:solidFill>
                  <a:srgbClr val="002060"/>
                </a:solidFill>
              </a:rPr>
              <a:t>Uma relação médico / doente humanizada assenta num equilíbrio entre direitos e deveres:</a:t>
            </a:r>
          </a:p>
          <a:p>
            <a:pPr marL="0" indent="0">
              <a:buNone/>
            </a:pPr>
            <a:r>
              <a:rPr lang="pt-PT" sz="2500" dirty="0">
                <a:solidFill>
                  <a:srgbClr val="002060"/>
                </a:solidFill>
              </a:rPr>
              <a:t>   </a:t>
            </a:r>
            <a:r>
              <a:rPr lang="pt-PT" sz="2500" b="1" dirty="0">
                <a:solidFill>
                  <a:srgbClr val="002060"/>
                </a:solidFill>
              </a:rPr>
              <a:t>Direitos sem deveres = individualismo /egoísmo / denegação de bases morais</a:t>
            </a:r>
          </a:p>
          <a:p>
            <a:pPr marL="0" indent="0">
              <a:buNone/>
            </a:pPr>
            <a:r>
              <a:rPr lang="pt-PT" sz="2500" dirty="0">
                <a:solidFill>
                  <a:srgbClr val="002060"/>
                </a:solidFill>
              </a:rPr>
              <a:t>   </a:t>
            </a:r>
            <a:r>
              <a:rPr lang="pt-PT" sz="2500" b="1" dirty="0">
                <a:solidFill>
                  <a:srgbClr val="002060"/>
                </a:solidFill>
              </a:rPr>
              <a:t>Deveres sem direitos = ausência de autonomia /submissão</a:t>
            </a:r>
          </a:p>
          <a:p>
            <a:endParaRPr lang="pt-PT" dirty="0"/>
          </a:p>
        </p:txBody>
      </p:sp>
      <p:pic>
        <p:nvPicPr>
          <p:cNvPr id="4" name="Imagem 3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919E3A73-28C0-4ED5-2254-F8E960CA04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380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28E17C-0111-8A06-5296-2E3178EF0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371" y="1065811"/>
            <a:ext cx="9997258" cy="991727"/>
          </a:xfrm>
        </p:spPr>
        <p:txBody>
          <a:bodyPr>
            <a:normAutofit fontScale="90000"/>
          </a:bodyPr>
          <a:lstStyle/>
          <a:p>
            <a:r>
              <a:rPr lang="pt-PT" sz="4000" b="1" dirty="0">
                <a:solidFill>
                  <a:srgbClr val="002060"/>
                </a:solidFill>
              </a:rPr>
              <a:t>Direitos dos utentes – uma via para a humanização dos cuidados de saúde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1306396-209E-822E-0014-7FAC2CCF0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360" y="2339213"/>
            <a:ext cx="11179279" cy="3938372"/>
          </a:xfrm>
        </p:spPr>
        <p:txBody>
          <a:bodyPr>
            <a:noAutofit/>
          </a:bodyPr>
          <a:lstStyle/>
          <a:p>
            <a:pPr lvl="1"/>
            <a:r>
              <a:rPr lang="pt-PT" sz="2900" b="1" dirty="0">
                <a:solidFill>
                  <a:srgbClr val="002060"/>
                </a:solidFill>
              </a:rPr>
              <a:t>Tratamento com respeito, empatia e compaixão </a:t>
            </a:r>
            <a:r>
              <a:rPr lang="pt-PT" sz="2900" dirty="0">
                <a:solidFill>
                  <a:srgbClr val="002060"/>
                </a:solidFill>
              </a:rPr>
              <a:t>– o “coração” da humanização</a:t>
            </a:r>
          </a:p>
          <a:p>
            <a:pPr lvl="1"/>
            <a:r>
              <a:rPr lang="pt-PT" sz="2900" b="1" dirty="0">
                <a:solidFill>
                  <a:srgbClr val="002060"/>
                </a:solidFill>
              </a:rPr>
              <a:t>Informação clara e adequada </a:t>
            </a:r>
            <a:r>
              <a:rPr lang="pt-PT" sz="2900" dirty="0">
                <a:solidFill>
                  <a:srgbClr val="002060"/>
                </a:solidFill>
              </a:rPr>
              <a:t>– para compreender e participar nas decisões</a:t>
            </a:r>
          </a:p>
          <a:p>
            <a:pPr lvl="1"/>
            <a:r>
              <a:rPr lang="pt-PT" sz="2900" b="1" dirty="0">
                <a:solidFill>
                  <a:srgbClr val="002060"/>
                </a:solidFill>
              </a:rPr>
              <a:t>Consentimento informado </a:t>
            </a:r>
            <a:r>
              <a:rPr lang="pt-PT" sz="2900" dirty="0">
                <a:solidFill>
                  <a:srgbClr val="002060"/>
                </a:solidFill>
              </a:rPr>
              <a:t>– para robustecer a autonomia</a:t>
            </a:r>
          </a:p>
          <a:p>
            <a:pPr lvl="1"/>
            <a:r>
              <a:rPr lang="pt-PT" sz="2900" b="1" dirty="0">
                <a:solidFill>
                  <a:srgbClr val="002060"/>
                </a:solidFill>
              </a:rPr>
              <a:t>Preservação da confidencialidade e intimidade </a:t>
            </a:r>
            <a:r>
              <a:rPr lang="pt-PT" sz="2900" dirty="0">
                <a:solidFill>
                  <a:srgbClr val="002060"/>
                </a:solidFill>
              </a:rPr>
              <a:t>– cada pessoa é um ser único e irrepetível</a:t>
            </a:r>
          </a:p>
          <a:p>
            <a:pPr lvl="1"/>
            <a:r>
              <a:rPr lang="pt-PT" sz="2900" b="1" dirty="0">
                <a:solidFill>
                  <a:srgbClr val="002060"/>
                </a:solidFill>
              </a:rPr>
              <a:t>Direito de acompanhamento </a:t>
            </a:r>
            <a:r>
              <a:rPr lang="pt-PT" sz="2900" dirty="0">
                <a:solidFill>
                  <a:srgbClr val="002060"/>
                </a:solidFill>
              </a:rPr>
              <a:t>– pessoa de referência que escolhe e indica aos serviços de saúde</a:t>
            </a:r>
          </a:p>
        </p:txBody>
      </p:sp>
      <p:pic>
        <p:nvPicPr>
          <p:cNvPr id="4" name="Imagem 3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C8814274-DE41-BAD1-382C-6ECF538D4F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913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20A03-F10D-9358-0861-A72A3D1F2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2B448C-EAC8-A80B-A009-33B6EF7072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44575"/>
            <a:ext cx="9144000" cy="924801"/>
          </a:xfrm>
        </p:spPr>
        <p:txBody>
          <a:bodyPr/>
          <a:lstStyle/>
          <a:p>
            <a:r>
              <a:rPr lang="pt-PT" b="1" dirty="0">
                <a:solidFill>
                  <a:srgbClr val="002060"/>
                </a:solidFill>
              </a:rPr>
              <a:t>Literacia em Saúde (OMS)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B2146D-FE4B-5F62-B6ED-403E62B0F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249" y="2607459"/>
            <a:ext cx="10821502" cy="2051512"/>
          </a:xfrm>
        </p:spPr>
        <p:txBody>
          <a:bodyPr>
            <a:noAutofit/>
          </a:bodyPr>
          <a:lstStyle/>
          <a:p>
            <a:pPr algn="l">
              <a:lnSpc>
                <a:spcPts val="3600"/>
              </a:lnSpc>
              <a:spcBef>
                <a:spcPts val="600"/>
              </a:spcBef>
            </a:pPr>
            <a:r>
              <a:rPr lang="pt-PT" sz="3000" dirty="0">
                <a:solidFill>
                  <a:srgbClr val="002060"/>
                </a:solidFill>
              </a:rPr>
              <a:t>Diz respeito ao conjunto de </a:t>
            </a:r>
            <a:r>
              <a:rPr lang="pt-PT" sz="3000" b="1" dirty="0">
                <a:solidFill>
                  <a:srgbClr val="002060"/>
                </a:solidFill>
              </a:rPr>
              <a:t>competências cognitivas e sociais </a:t>
            </a:r>
            <a:r>
              <a:rPr lang="pt-PT" sz="3000" dirty="0">
                <a:solidFill>
                  <a:srgbClr val="002060"/>
                </a:solidFill>
              </a:rPr>
              <a:t>e à </a:t>
            </a:r>
            <a:r>
              <a:rPr lang="pt-PT" sz="3000" b="1" dirty="0">
                <a:solidFill>
                  <a:srgbClr val="002060"/>
                </a:solidFill>
              </a:rPr>
              <a:t>capacidade</a:t>
            </a:r>
            <a:r>
              <a:rPr lang="pt-PT" sz="3000" dirty="0">
                <a:solidFill>
                  <a:srgbClr val="002060"/>
                </a:solidFill>
              </a:rPr>
              <a:t> de uma pessoa para </a:t>
            </a:r>
            <a:r>
              <a:rPr lang="pt-PT" sz="3000" b="1" dirty="0">
                <a:solidFill>
                  <a:srgbClr val="002060"/>
                </a:solidFill>
              </a:rPr>
              <a:t>aceder,</a:t>
            </a:r>
            <a:r>
              <a:rPr lang="pt-PT" sz="3000" dirty="0">
                <a:solidFill>
                  <a:srgbClr val="002060"/>
                </a:solidFill>
              </a:rPr>
              <a:t> </a:t>
            </a:r>
            <a:r>
              <a:rPr lang="pt-PT" sz="3000" b="1" dirty="0">
                <a:solidFill>
                  <a:srgbClr val="002060"/>
                </a:solidFill>
              </a:rPr>
              <a:t>compreender </a:t>
            </a:r>
            <a:r>
              <a:rPr lang="pt-PT" sz="3000" dirty="0">
                <a:solidFill>
                  <a:srgbClr val="002060"/>
                </a:solidFill>
              </a:rPr>
              <a:t>e </a:t>
            </a:r>
            <a:r>
              <a:rPr lang="pt-PT" sz="3000" b="1" dirty="0">
                <a:solidFill>
                  <a:srgbClr val="002060"/>
                </a:solidFill>
              </a:rPr>
              <a:t>utilizar informação de saúde</a:t>
            </a:r>
            <a:r>
              <a:rPr lang="pt-PT" sz="3000" dirty="0">
                <a:solidFill>
                  <a:srgbClr val="002060"/>
                </a:solidFill>
              </a:rPr>
              <a:t>, por forma a </a:t>
            </a:r>
            <a:r>
              <a:rPr lang="pt-PT" sz="3000" b="1" dirty="0">
                <a:solidFill>
                  <a:srgbClr val="002060"/>
                </a:solidFill>
              </a:rPr>
              <a:t>promover e a manter uma boa saúde</a:t>
            </a:r>
          </a:p>
        </p:txBody>
      </p:sp>
      <p:pic>
        <p:nvPicPr>
          <p:cNvPr id="4" name="Imagem 3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3E3A7DF2-AB84-A524-25E3-02FACF63EF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620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16B37-1C49-4A72-9FCC-E7139F0EE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87B4C9-CF68-7272-2306-899724BB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031" y="648089"/>
            <a:ext cx="7997932" cy="752167"/>
          </a:xfrm>
        </p:spPr>
        <p:txBody>
          <a:bodyPr>
            <a:normAutofit fontScale="90000"/>
          </a:bodyPr>
          <a:lstStyle/>
          <a:p>
            <a:r>
              <a:rPr lang="pt-PT" b="1" dirty="0">
                <a:solidFill>
                  <a:srgbClr val="002060"/>
                </a:solidFill>
              </a:rPr>
              <a:t>Relevância da literacia em saúde (1)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973AC5C-313E-DAC7-E680-175DFBBA2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335" y="1516014"/>
            <a:ext cx="10927330" cy="523651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pt-PT" sz="3200" dirty="0">
                <a:solidFill>
                  <a:srgbClr val="002060"/>
                </a:solidFill>
              </a:rPr>
              <a:t>Permite às pessoas </a:t>
            </a:r>
            <a:r>
              <a:rPr lang="pt-PT" sz="3200" b="1" dirty="0">
                <a:solidFill>
                  <a:srgbClr val="002060"/>
                </a:solidFill>
              </a:rPr>
              <a:t>compreender os direitos e deveres de modo crítico e consciente</a:t>
            </a:r>
          </a:p>
          <a:p>
            <a:pPr>
              <a:lnSpc>
                <a:spcPct val="100000"/>
              </a:lnSpc>
            </a:pPr>
            <a:r>
              <a:rPr lang="pt-PT" sz="3200" dirty="0" err="1">
                <a:solidFill>
                  <a:srgbClr val="002060"/>
                </a:solidFill>
              </a:rPr>
              <a:t>Pemite</a:t>
            </a:r>
            <a:r>
              <a:rPr lang="pt-PT" sz="3200" dirty="0">
                <a:solidFill>
                  <a:srgbClr val="002060"/>
                </a:solidFill>
              </a:rPr>
              <a:t> </a:t>
            </a:r>
            <a:r>
              <a:rPr lang="pt-PT" sz="3200" b="1" dirty="0">
                <a:solidFill>
                  <a:srgbClr val="002060"/>
                </a:solidFill>
              </a:rPr>
              <a:t>fazer</a:t>
            </a:r>
            <a:r>
              <a:rPr lang="pt-PT" sz="3200" dirty="0">
                <a:solidFill>
                  <a:srgbClr val="002060"/>
                </a:solidFill>
              </a:rPr>
              <a:t> </a:t>
            </a:r>
            <a:r>
              <a:rPr lang="pt-PT" sz="3200" b="1" dirty="0">
                <a:solidFill>
                  <a:srgbClr val="002060"/>
                </a:solidFill>
              </a:rPr>
              <a:t>juízos e tomar decisões em saúde, com base na razão e na reflexão</a:t>
            </a:r>
            <a:r>
              <a:rPr lang="pt-PT" sz="3200" dirty="0">
                <a:solidFill>
                  <a:srgbClr val="002060"/>
                </a:solidFill>
              </a:rPr>
              <a:t>: </a:t>
            </a:r>
            <a:r>
              <a:rPr lang="pt-PT" sz="2600" i="1" dirty="0">
                <a:solidFill>
                  <a:srgbClr val="002060"/>
                </a:solidFill>
              </a:rPr>
              <a:t>“Duvidar de tudo ou acreditar em tudo são atitudes preguiçosas” </a:t>
            </a:r>
            <a:r>
              <a:rPr lang="pt-PT" sz="2600" dirty="0">
                <a:solidFill>
                  <a:srgbClr val="002060"/>
                </a:solidFill>
              </a:rPr>
              <a:t>– Henry Poincaré, n. 1845) </a:t>
            </a:r>
          </a:p>
          <a:p>
            <a:pPr>
              <a:lnSpc>
                <a:spcPct val="100000"/>
              </a:lnSpc>
            </a:pPr>
            <a:r>
              <a:rPr lang="pt-PT" sz="3200" dirty="0">
                <a:solidFill>
                  <a:srgbClr val="002060"/>
                </a:solidFill>
              </a:rPr>
              <a:t>Promove a </a:t>
            </a:r>
            <a:r>
              <a:rPr lang="pt-PT" sz="3200" b="1" dirty="0">
                <a:solidFill>
                  <a:srgbClr val="002060"/>
                </a:solidFill>
              </a:rPr>
              <a:t>autonomia</a:t>
            </a:r>
            <a:r>
              <a:rPr lang="pt-PT" sz="3200" dirty="0">
                <a:solidFill>
                  <a:srgbClr val="002060"/>
                </a:solidFill>
              </a:rPr>
              <a:t> e as </a:t>
            </a:r>
            <a:r>
              <a:rPr lang="pt-PT" sz="3200" b="1" dirty="0">
                <a:solidFill>
                  <a:srgbClr val="002060"/>
                </a:solidFill>
              </a:rPr>
              <a:t>escolhas informadas </a:t>
            </a:r>
          </a:p>
          <a:p>
            <a:pPr marL="228600" marR="0" lvl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PT" sz="3100" dirty="0">
                <a:solidFill>
                  <a:srgbClr val="002060"/>
                </a:solidFill>
                <a:latin typeface="Aptos" panose="02110004020202020204"/>
              </a:rPr>
              <a:t>Está na base do uso dos recursos da saúde com senso de justiça e  da prestação </a:t>
            </a:r>
            <a:r>
              <a:rPr kumimoji="0" lang="pt-PT" sz="3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 </a:t>
            </a:r>
            <a:r>
              <a:rPr kumimoji="0" lang="pt-PT" sz="3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cuidados de saúde centrados na pessoa</a:t>
            </a:r>
            <a:r>
              <a:rPr kumimoji="0" lang="pt-PT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</a:p>
          <a:p>
            <a:pPr marL="685800" marR="0" lvl="1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 respeito pelos valores do doente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 médico e o doente a trabalhar em conjunto na procura da melhor decisão </a:t>
            </a:r>
          </a:p>
          <a:p>
            <a:pPr marL="685800" marR="0" lvl="1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7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 troca de informações </a:t>
            </a:r>
          </a:p>
        </p:txBody>
      </p:sp>
      <p:pic>
        <p:nvPicPr>
          <p:cNvPr id="4" name="Imagem 3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0252F977-D6C9-C0C6-ED3B-05962E537B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334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2211D-3803-410A-9B7E-55B4210DB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B2D168-A20F-FDBB-16A2-AC5BCD217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4701" y="668225"/>
            <a:ext cx="8002594" cy="1031056"/>
          </a:xfrm>
        </p:spPr>
        <p:txBody>
          <a:bodyPr>
            <a:normAutofit fontScale="90000"/>
          </a:bodyPr>
          <a:lstStyle/>
          <a:p>
            <a:r>
              <a:rPr lang="pt-PT" b="1" dirty="0">
                <a:solidFill>
                  <a:srgbClr val="002060"/>
                </a:solidFill>
              </a:rPr>
              <a:t>Relevância da literacia em saúde (2)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EEACB77-5F61-D0FF-905A-E0691AF18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424" y="1817268"/>
            <a:ext cx="10263149" cy="465235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3800" b="1" dirty="0">
                <a:solidFill>
                  <a:srgbClr val="002060"/>
                </a:solidFill>
              </a:rPr>
              <a:t>Ganho de confiança </a:t>
            </a:r>
            <a:r>
              <a:rPr lang="pt-PT" sz="3800" dirty="0">
                <a:solidFill>
                  <a:srgbClr val="002060"/>
                </a:solidFill>
              </a:rPr>
              <a:t>em contexto clínico ou comunitário e em instituições de saúde pública, o que implica, da parte dos profissionais de saúde e das instituições: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3000" dirty="0">
                <a:solidFill>
                  <a:srgbClr val="002060"/>
                </a:solidFill>
              </a:rPr>
              <a:t>Melhorar as competências dos profissionais como comunicadores de informação em saúde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3000" dirty="0">
                <a:solidFill>
                  <a:srgbClr val="002060"/>
                </a:solidFill>
              </a:rPr>
              <a:t>Usar língua  e canais de comunicação preferidos pelo público alvo e uma linguagem simples e adequada do ponto de vista cultural e linguístico do utente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3000" dirty="0">
                <a:solidFill>
                  <a:srgbClr val="002060"/>
                </a:solidFill>
              </a:rPr>
              <a:t>Disponibilizar informação de saúde adequada ao nível de compreensão dos utentes 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3000" dirty="0">
                <a:solidFill>
                  <a:srgbClr val="002060"/>
                </a:solidFill>
              </a:rPr>
              <a:t>Disponibilizar recursos humanos preparados para ajudar as pessoas a familiarizar-se com a informação de saúde e os serviços de saúde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4000" dirty="0">
                <a:solidFill>
                  <a:srgbClr val="002060"/>
                </a:solidFill>
              </a:rPr>
              <a:t>Adoção de </a:t>
            </a:r>
            <a:r>
              <a:rPr lang="pt-PT" sz="4000" b="1" dirty="0">
                <a:solidFill>
                  <a:srgbClr val="002060"/>
                </a:solidFill>
              </a:rPr>
              <a:t>comportamentos promotores de saúde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4000" dirty="0">
                <a:solidFill>
                  <a:srgbClr val="002060"/>
                </a:solidFill>
              </a:rPr>
              <a:t>Promoção da </a:t>
            </a:r>
            <a:r>
              <a:rPr lang="pt-PT" sz="4000" b="1" dirty="0">
                <a:solidFill>
                  <a:srgbClr val="002060"/>
                </a:solidFill>
              </a:rPr>
              <a:t>equidade no acesso </a:t>
            </a:r>
            <a:r>
              <a:rPr lang="pt-PT" sz="4000" dirty="0">
                <a:solidFill>
                  <a:srgbClr val="002060"/>
                </a:solidFill>
              </a:rPr>
              <a:t>aos cuidados saúde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4000" dirty="0">
                <a:solidFill>
                  <a:srgbClr val="002060"/>
                </a:solidFill>
              </a:rPr>
              <a:t>Promoção da</a:t>
            </a:r>
            <a:r>
              <a:rPr lang="pt-PT" sz="4000" b="1" dirty="0">
                <a:solidFill>
                  <a:srgbClr val="002060"/>
                </a:solidFill>
              </a:rPr>
              <a:t> efetividade </a:t>
            </a:r>
            <a:r>
              <a:rPr lang="pt-PT" sz="4000" dirty="0">
                <a:solidFill>
                  <a:srgbClr val="002060"/>
                </a:solidFill>
              </a:rPr>
              <a:t>dos cuidados de saúde</a:t>
            </a:r>
            <a:endParaRPr lang="pt-PT" sz="4000" b="1" dirty="0">
              <a:solidFill>
                <a:srgbClr val="002060"/>
              </a:solidFill>
            </a:endParaRPr>
          </a:p>
        </p:txBody>
      </p:sp>
      <p:pic>
        <p:nvPicPr>
          <p:cNvPr id="5" name="Imagem 4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E3616BC3-D717-1C18-9B9D-3935206FA5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288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CD968-B8E7-B410-026B-516C28654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9281D6-76B6-C7ED-0BE7-DB86AD0B3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680" y="734042"/>
            <a:ext cx="10830637" cy="808582"/>
          </a:xfrm>
        </p:spPr>
        <p:txBody>
          <a:bodyPr>
            <a:normAutofit/>
          </a:bodyPr>
          <a:lstStyle/>
          <a:p>
            <a:r>
              <a:rPr lang="pt-PT" sz="3600" b="1" dirty="0">
                <a:solidFill>
                  <a:srgbClr val="002060"/>
                </a:solidFill>
              </a:rPr>
              <a:t>Vantagens de um nível adequado de literacia em saúde</a:t>
            </a:r>
            <a:endParaRPr lang="pt-PT" sz="3600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6D9B929-E70F-9D61-D04F-AC4BB265B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798" y="1685158"/>
            <a:ext cx="10744403" cy="43420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Capacita para a identificação e o </a:t>
            </a:r>
            <a:r>
              <a:rPr lang="pt-PT" sz="2400" b="1" dirty="0">
                <a:solidFill>
                  <a:srgbClr val="002060"/>
                </a:solidFill>
              </a:rPr>
              <a:t>acesso</a:t>
            </a:r>
            <a:r>
              <a:rPr lang="pt-PT" sz="2400" dirty="0">
                <a:solidFill>
                  <a:srgbClr val="002060"/>
                </a:solidFill>
              </a:rPr>
              <a:t> a fontes de informação fiáveis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Permite </a:t>
            </a:r>
            <a:r>
              <a:rPr lang="pt-PT" sz="2400" b="1" dirty="0">
                <a:solidFill>
                  <a:srgbClr val="002060"/>
                </a:solidFill>
              </a:rPr>
              <a:t>identificar</a:t>
            </a:r>
            <a:r>
              <a:rPr lang="pt-PT" sz="2400" dirty="0">
                <a:solidFill>
                  <a:srgbClr val="002060"/>
                </a:solidFill>
              </a:rPr>
              <a:t> a desinformação, </a:t>
            </a:r>
            <a:r>
              <a:rPr lang="pt-PT" sz="2400" b="1" dirty="0">
                <a:solidFill>
                  <a:srgbClr val="002060"/>
                </a:solidFill>
              </a:rPr>
              <a:t>percecionar</a:t>
            </a:r>
            <a:r>
              <a:rPr lang="pt-PT" sz="2400" dirty="0">
                <a:solidFill>
                  <a:srgbClr val="002060"/>
                </a:solidFill>
              </a:rPr>
              <a:t> os riscos e </a:t>
            </a:r>
            <a:r>
              <a:rPr lang="pt-PT" sz="2400" b="1" dirty="0">
                <a:solidFill>
                  <a:srgbClr val="002060"/>
                </a:solidFill>
              </a:rPr>
              <a:t>analisar</a:t>
            </a:r>
            <a:r>
              <a:rPr lang="pt-PT" sz="2400" dirty="0">
                <a:solidFill>
                  <a:srgbClr val="002060"/>
                </a:solidFill>
              </a:rPr>
              <a:t> os dados relativos à situação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Capacita para a </a:t>
            </a:r>
            <a:r>
              <a:rPr lang="pt-PT" sz="2400" b="1" dirty="0">
                <a:solidFill>
                  <a:srgbClr val="002060"/>
                </a:solidFill>
              </a:rPr>
              <a:t>gestão da doença </a:t>
            </a:r>
            <a:r>
              <a:rPr lang="pt-PT" sz="2400" dirty="0">
                <a:solidFill>
                  <a:srgbClr val="002060"/>
                </a:solidFill>
              </a:rPr>
              <a:t>de que padece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Capacita para uma </a:t>
            </a:r>
            <a:r>
              <a:rPr lang="pt-PT" sz="2400" b="1" dirty="0">
                <a:solidFill>
                  <a:srgbClr val="002060"/>
                </a:solidFill>
              </a:rPr>
              <a:t>comunicação eficaz </a:t>
            </a:r>
            <a:r>
              <a:rPr lang="pt-PT" sz="2400" dirty="0">
                <a:solidFill>
                  <a:srgbClr val="002060"/>
                </a:solidFill>
              </a:rPr>
              <a:t>com os prestadores de cuidados de saúde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Permite a </a:t>
            </a:r>
            <a:r>
              <a:rPr lang="pt-PT" sz="2400" b="1" dirty="0">
                <a:solidFill>
                  <a:srgbClr val="002060"/>
                </a:solidFill>
              </a:rPr>
              <a:t>participação</a:t>
            </a:r>
            <a:r>
              <a:rPr lang="pt-PT" sz="2400" dirty="0">
                <a:solidFill>
                  <a:srgbClr val="002060"/>
                </a:solidFill>
              </a:rPr>
              <a:t> no processo de tomada de decisões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Coloca o doente no </a:t>
            </a:r>
            <a:r>
              <a:rPr lang="pt-PT" sz="2400" b="1" dirty="0">
                <a:solidFill>
                  <a:srgbClr val="002060"/>
                </a:solidFill>
              </a:rPr>
              <a:t>caminho certo e atempado </a:t>
            </a:r>
            <a:r>
              <a:rPr lang="pt-PT" sz="2400" dirty="0">
                <a:solidFill>
                  <a:srgbClr val="002060"/>
                </a:solidFill>
              </a:rPr>
              <a:t>para a prestação de cuidados apropriados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Permite uma melhor </a:t>
            </a:r>
            <a:r>
              <a:rPr lang="pt-PT" sz="2400" b="1" dirty="0">
                <a:solidFill>
                  <a:srgbClr val="002060"/>
                </a:solidFill>
              </a:rPr>
              <a:t>qualidade de vida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400" dirty="0">
                <a:solidFill>
                  <a:srgbClr val="002060"/>
                </a:solidFill>
              </a:rPr>
              <a:t>Eventualmente, promove a </a:t>
            </a:r>
            <a:r>
              <a:rPr lang="pt-PT" sz="2400" b="1" dirty="0">
                <a:solidFill>
                  <a:srgbClr val="002060"/>
                </a:solidFill>
              </a:rPr>
              <a:t>qualidade</a:t>
            </a:r>
            <a:r>
              <a:rPr lang="pt-PT" sz="2400" dirty="0">
                <a:solidFill>
                  <a:srgbClr val="002060"/>
                </a:solidFill>
              </a:rPr>
              <a:t> </a:t>
            </a:r>
            <a:r>
              <a:rPr lang="pt-PT" sz="2400" b="1" dirty="0">
                <a:solidFill>
                  <a:srgbClr val="002060"/>
                </a:solidFill>
              </a:rPr>
              <a:t>dos cuidados </a:t>
            </a:r>
            <a:r>
              <a:rPr lang="pt-PT" sz="2400" dirty="0">
                <a:solidFill>
                  <a:srgbClr val="002060"/>
                </a:solidFill>
              </a:rPr>
              <a:t>de saúde recebidos</a:t>
            </a:r>
          </a:p>
          <a:p>
            <a:endParaRPr lang="pt-PT" sz="2400" b="1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8FE455B-E50E-4D4B-F254-1D6674E21FE9}"/>
              </a:ext>
            </a:extLst>
          </p:cNvPr>
          <p:cNvSpPr txBox="1"/>
          <p:nvPr/>
        </p:nvSpPr>
        <p:spPr>
          <a:xfrm>
            <a:off x="881987" y="6169708"/>
            <a:ext cx="104280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Hasannejadasl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H,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et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al.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Health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Literacy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eHealth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Challenges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Strategies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JCO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Clin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Cancer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Inform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2022 Sep;6:e2200005. doi: 10.1200/CCI.22.00005. PMID: 36194843</a:t>
            </a:r>
          </a:p>
        </p:txBody>
      </p:sp>
      <p:pic>
        <p:nvPicPr>
          <p:cNvPr id="5" name="Imagem 4" descr="Uma imagem com texto, Tipo de letra, Gráficos, captura de ecrã&#10;&#10;Descrição gerada automaticamente">
            <a:extLst>
              <a:ext uri="{FF2B5EF4-FFF2-40B4-BE49-F238E27FC236}">
                <a16:creationId xmlns:a16="http://schemas.microsoft.com/office/drawing/2014/main" id="{6DB47C79-3151-B4BE-C53F-F9B157F407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" y="107231"/>
            <a:ext cx="1943039" cy="67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3064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4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5_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Predefiniç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3316</Words>
  <Application>Microsoft Office PowerPoint</Application>
  <PresentationFormat>Ecrã Panorâmico</PresentationFormat>
  <Paragraphs>253</Paragraphs>
  <Slides>32</Slides>
  <Notes>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6</vt:i4>
      </vt:variant>
      <vt:variant>
        <vt:lpstr>Títulos dos diapositivos</vt:lpstr>
      </vt:variant>
      <vt:variant>
        <vt:i4>32</vt:i4>
      </vt:variant>
    </vt:vector>
  </HeadingPairs>
  <TitlesOfParts>
    <vt:vector size="44" baseType="lpstr">
      <vt:lpstr>Aptos</vt:lpstr>
      <vt:lpstr>Aptos Display</vt:lpstr>
      <vt:lpstr>Arial</vt:lpstr>
      <vt:lpstr>Calibri</vt:lpstr>
      <vt:lpstr>Calibri Light</vt:lpstr>
      <vt:lpstr>Times New Roman</vt:lpstr>
      <vt:lpstr>Tema do Office</vt:lpstr>
      <vt:lpstr>4_Tema do Office</vt:lpstr>
      <vt:lpstr>3_Tema do Office</vt:lpstr>
      <vt:lpstr>5_Tema do Office</vt:lpstr>
      <vt:lpstr>1_Tema do Office</vt:lpstr>
      <vt:lpstr>Predefinição 1</vt:lpstr>
      <vt:lpstr>Apresentação do PowerPoint</vt:lpstr>
      <vt:lpstr>Objetivo major</vt:lpstr>
      <vt:lpstr>Direitos e deveres do utente do SNS</vt:lpstr>
      <vt:lpstr>Direitos, deveres e humanização dos cuidados de saúde</vt:lpstr>
      <vt:lpstr>Direitos dos utentes – uma via para a humanização dos cuidados de saúde </vt:lpstr>
      <vt:lpstr>Literacia em Saúde (OMS)</vt:lpstr>
      <vt:lpstr>Relevância da literacia em saúde (1)</vt:lpstr>
      <vt:lpstr>Relevância da literacia em saúde (2)</vt:lpstr>
      <vt:lpstr>Vantagens de um nível adequado de literacia em saúde</vt:lpstr>
      <vt:lpstr>Apresentação do PowerPoint</vt:lpstr>
      <vt:lpstr>Factores que influenciam o nível de literacia em saúde </vt:lpstr>
      <vt:lpstr>Como aumentar os problemas associados a baixa literacia em saúde?</vt:lpstr>
      <vt:lpstr>As questões associadas à falta de literacia em saúde são para "todos" (… mais para pessoas com dificuldades de leitura e pouco à vontade com números!) </vt:lpstr>
      <vt:lpstr>O défice de literacia em saúde encontra-se em todo o mundo</vt:lpstr>
      <vt:lpstr>Consequências da baixa literacia em saúde (1)</vt:lpstr>
      <vt:lpstr>Consequências da baixa literacia em saúde (2)</vt:lpstr>
      <vt:lpstr>Consequências da baixa literacia em saúde situações de cancro (3) </vt:lpstr>
      <vt:lpstr>Apresentação do PowerPoint</vt:lpstr>
      <vt:lpstr>Custos de inadequada literacia em saúde (1)</vt:lpstr>
      <vt:lpstr>Custos de inadequada literacia em saúde (2)</vt:lpstr>
      <vt:lpstr>Apresentação do PowerPoint</vt:lpstr>
      <vt:lpstr>Atributos de uma instituição de saúde com literacia organizacional Literacia em saúde como valor organizacional</vt:lpstr>
      <vt:lpstr>Apresentação do PowerPoint</vt:lpstr>
      <vt:lpstr>Apresentação do PowerPoint</vt:lpstr>
      <vt:lpstr>Prática da Humanização</vt:lpstr>
      <vt:lpstr>Apresentação do PowerPoint</vt:lpstr>
      <vt:lpstr>… A via é a esperança num futuro melhor</vt:lpstr>
      <vt:lpstr>Apresentação do PowerPoint</vt:lpstr>
      <vt:lpstr>Apresentação do PowerPoint</vt:lpstr>
      <vt:lpstr>Plano de ação para a literacia em saúde – linhas de força</vt:lpstr>
      <vt:lpstr>Objetivos de um Plano de Ação para a literacia em saúde (exemplo tomado dos EUA)</vt:lpstr>
      <vt:lpstr>Como fazer o Plano de Ação para a literacia em saúde, na minha instituição?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Fernando Regateiro</dc:creator>
  <cp:lastModifiedBy>Fernando Regateiro</cp:lastModifiedBy>
  <cp:revision>26</cp:revision>
  <dcterms:created xsi:type="dcterms:W3CDTF">2025-10-06T09:40:49Z</dcterms:created>
  <dcterms:modified xsi:type="dcterms:W3CDTF">2025-10-23T11:56:09Z</dcterms:modified>
</cp:coreProperties>
</file>