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chartEx1.xml" ContentType="application/vnd.ms-office.chartex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56" r:id="rId5"/>
    <p:sldId id="257" r:id="rId6"/>
    <p:sldId id="258" r:id="rId7"/>
    <p:sldId id="259" r:id="rId8"/>
    <p:sldId id="271" r:id="rId9"/>
    <p:sldId id="272" r:id="rId10"/>
    <p:sldId id="261" r:id="rId11"/>
    <p:sldId id="278" r:id="rId12"/>
    <p:sldId id="279" r:id="rId13"/>
    <p:sldId id="280" r:id="rId14"/>
    <p:sldId id="281" r:id="rId15"/>
    <p:sldId id="269" r:id="rId16"/>
    <p:sldId id="270" r:id="rId17"/>
  </p:sldIdLst>
  <p:sldSz cx="12192000" cy="6858000"/>
  <p:notesSz cx="6858000" cy="9144000"/>
  <p:defaultTextStyle>
    <a:defPPr>
      <a:defRPr lang="en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8F9E"/>
    <a:srgbClr val="16A7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6930" autoAdjust="0"/>
  </p:normalViewPr>
  <p:slideViewPr>
    <p:cSldViewPr snapToGrid="0" showGuides="1">
      <p:cViewPr varScale="1">
        <p:scale>
          <a:sx n="54" d="100"/>
          <a:sy n="54" d="100"/>
        </p:scale>
        <p:origin x="11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21" d="100"/>
          <a:sy n="121" d="100"/>
        </p:scale>
        <p:origin x="3096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file:///H:\Apresenta&#231;&#227;o%20RG_10_2025\Estatistica%201&#170;%20Semestre\Inspe&#231;&#227;o\Matriz%20de%20Gest&#227;o%20de%20Inspe&#231;&#245;es%20-%202025.xlsx" TargetMode="External"/></Relationships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Folha2!$D$2:$D$23</cx:f>
        <cx:nf>Folha2!$D$1</cx:nf>
        <cx:lvl ptCount="22" name="Concelho">
          <cx:pt idx="0">Tarrafal de São Nicolau</cx:pt>
          <cx:pt idx="1">Santa Catarina do Fogo</cx:pt>
          <cx:pt idx="2">Brava</cx:pt>
          <cx:pt idx="3">Paul</cx:pt>
          <cx:pt idx="4">Ribeira Brava</cx:pt>
          <cx:pt idx="5">Maio</cx:pt>
          <cx:pt idx="6">Ribeira Grande de Santiago</cx:pt>
          <cx:pt idx="7">São Lourenço dos Orgãos</cx:pt>
          <cx:pt idx="8">Boa Vista</cx:pt>
          <cx:pt idx="9">São Salvador do Mundo</cx:pt>
          <cx:pt idx="10">Mosteiros</cx:pt>
          <cx:pt idx="11">Sao Domingos</cx:pt>
          <cx:pt idx="12">São Miguel</cx:pt>
          <cx:pt idx="13">Porto Novo</cx:pt>
          <cx:pt idx="14">Tarrafal</cx:pt>
          <cx:pt idx="15">Ribeira Grande</cx:pt>
          <cx:pt idx="16">Sao Filipe</cx:pt>
          <cx:pt idx="17">Santa Cruz</cx:pt>
          <cx:pt idx="18">Sal</cx:pt>
          <cx:pt idx="19">Santa Catarina</cx:pt>
          <cx:pt idx="20">Sao Vicente</cx:pt>
          <cx:pt idx="21">Praia</cx:pt>
        </cx:lvl>
      </cx:strDim>
      <cx:numDim type="colorVal">
        <cx:f>Folha2!$H$2:$H$23</cx:f>
        <cx:nf>Folha2!$D$1</cx:nf>
        <cx:lvl ptCount="22" formatCode="0%" name="Concelho">
          <cx:pt idx="0">0.2857142857142857</cx:pt>
          <cx:pt idx="1">0</cx:pt>
          <cx:pt idx="2">0.20000000000000001</cx:pt>
          <cx:pt idx="3">0</cx:pt>
          <cx:pt idx="4">0.27272727272727271</cx:pt>
          <cx:pt idx="5">0.33333333333333331</cx:pt>
          <cx:pt idx="6">0</cx:pt>
          <cx:pt idx="7">0</cx:pt>
          <cx:pt idx="8">0.8571428571428571</cx:pt>
          <cx:pt idx="9">0</cx:pt>
          <cx:pt idx="10">0.40000000000000002</cx:pt>
          <cx:pt idx="11">0.090909090909090912</cx:pt>
          <cx:pt idx="12">0.25</cx:pt>
          <cx:pt idx="13">0.35294117647058826</cx:pt>
          <cx:pt idx="14">0.25</cx:pt>
          <cx:pt idx="15">0.3125</cx:pt>
          <cx:pt idx="16">0.88888888888888884</cx:pt>
          <cx:pt idx="17">0.16666666666666666</cx:pt>
          <cx:pt idx="18">2.6000000000000001</cx:pt>
          <cx:pt idx="19">0.53333333333333333</cx:pt>
          <cx:pt idx="20">4.25</cx:pt>
          <cx:pt idx="21">4.5263157894736841</cx:pt>
        </cx:lvl>
      </cx:numDim>
    </cx:data>
  </cx:chartData>
  <cx:chart>
    <cx:plotArea>
      <cx:plotAreaRegion>
        <cx:plotSurface>
          <cx:spPr>
            <a:ln>
              <a:noFill/>
            </a:ln>
          </cx:spPr>
        </cx:plotSurface>
        <cx:series layoutId="regionMap" uniqueId="{E2864E15-214F-4C55-9CC5-FA524F57670F}" formatIdx="1">
          <cx:tx>
            <cx:txData>
              <cx:f>Folha2!$H$1</cx:f>
              <cx:v>Relação Privado /Público</cx:v>
            </cx:txData>
          </cx:tx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900"/>
                </a:pPr>
                <a:endParaRPr lang="pt-PT" sz="900" b="0" i="0" u="none" strike="noStrike" baseline="0">
                  <a:solidFill>
                    <a:srgbClr val="000000">
                      <a:lumMod val="65000"/>
                      <a:lumOff val="35000"/>
                    </a:srgbClr>
                  </a:solidFill>
                  <a:latin typeface="Aptos" panose="02110004020202020204"/>
                </a:endParaRPr>
              </a:p>
            </cx:txPr>
            <cx:visibility seriesName="0" categoryName="0" value="1"/>
          </cx:dataLabels>
          <cx:dataId val="0"/>
          <cx:layoutPr>
            <cx:geography cultureLanguage="pt-PT" cultureRegion="PT" attribution="Com tecnologia Bing">
              <cx:geoCache provider="{E9337A44-BEBE-4D9F-B70C-5C5E7DAFC167}">
                <cx:binary>5HzZcty40uarOHw9VJMAsfDE6XMBcKlNVZJKkpcbRkkqcSe4b68xjzAX8yDnxSZLsmypJNvd5/c/
MY5ROLpLBYIE8AGZX36Z1D9vh3/cpvtd9W7I0rz+x+3w5/uwaYp//PFHfRvus119kkW3larVfXNy
q7I/1P19dLv/467a9VEe/IF0w/zjNtxVzX54/69/wt2CvVqp210Tqfy83Vfjxb5u06b+QdubTe92
d1mU21HdVNFtY/z5/iK62UfV7p1X7fK7/Tv4t93lTbQL1Pt3e/jQjJdjsf/z/Yt+79/9cXz3VyN5
l8Jgm/YO+hrmiWUQThAh79+lKg++fK8hfEJ1k5sGwvrDD3p66HqXQcf/bHAPQ9vd3VX7uob5Pvz/
x/d6MbkfX3qr2rw5LH8ASPz5Xu5u1LvrfXW3f/8uqpV8bJXqMG15/bBOf7xE71//PPoCVu7om2cA
Hy/zz5pe4XtAc/dOVu30tLS/AE9yYmBmWAaj1uPPK1gJNgg1mfEIq/H07EdY/9qY3obxed8j2J43
/aYw7ZpdFeW7d3fqnat+8RHk3LKwScwjrMwTZJmGQXT2Jkh/Y0Q/BOzVfd4G79Vlvx+QAF2URgUY
hF9oP7lFkEX1L8fNeoWhaVELU/70zC/n7N//668M5ju4Pe98DNbztt8NoctdVe3ud+mDrztMZB3d
qnTXPq3dL7CP9IRQanJE8Nv20TzBhDKLIvK1/XGvPOL2n4zwbRC/f6cjRL9/4e8Gr6h23e4XYmme
cHBjlOpgPh9+Xp09aoGr4wYcyucg/nQcbyP2pdsRPF++/d2wONu16dOq/IJjxU4MkxNsMvaVVrxg
k+QEaLPBDPrYrB/Rjp+N5m1AHnsd4fH45e8Gx/Zg7Vaqrfb5v/+3ApJRv9tUAXxZ/0KQAATKdGqY
wOVfoINPCLeMV+fkjUH9+3/+fFRvg/XDmx1h+MNrfzdonyKln1qdvxm50RNqEIY4BmrxAs0DbQQH
Z+pvU/y/PJ63cTzqfoTcUevvhtVZtYt+rYeyDIq4zl5H10S3CAD0jYY891A/Hcfb2HzpdoTJl29/
NyxOd9GvFDoeAmMCTghcz4vjgk+QYSDKzG8R83MofjaMt5F47HUExOOXvxsOQu3eXYMq9SvPBT0x
GLEY5tYjHzh2SAhUKWqBhvFFfDqiC39pSG8D86zrETrPWn43iB785XaXdrs7VR0UitM2v/u1h0fn
JmImOg5vQSXECJnoSB38+wN6G63v3ecIuu9d9rvheKrqBiTfX036gJYjYH1Hdg8iXcSYCf7pK2V/
Yff+yljeRu3ZNI6Aetbyu2Gz3al3tgKFPvjV8CDKOagNR/AAJ6cGNqlO3oTnYcv/lfG8DdFR9yOY
jlp/O6gOwdRpFLT7XxniAoEAG6iDev4aKcswQcF921k9LObPR/MDnJ46v4XSU9vvhtGZqhrQ91T3
K90UA5WBW4wbx3ziEPke8h7o7cP01wbzNkLP+x4B9Lzpd8PnSXX8pfIDYpBQJAct/IiBM4Ig1QEh
68PPEdv7K0N5G5tvPY+Q+dbwu+HyFGA/JoV/ITrsBDLbGD/Fo6/8ERwhy9CJab1NF/76uN6G6rj/
EWDHzb8bbEDOfyFW9IQRxizI3B+dJIibTGyYhIE7+qKIP+d0PxnF28g8dDqC4+G73w+Dh3z7lzzm
r4NDQ+wE+BsHwe1b0ui5gTP5CTENjnTyhSHgp4e/SLr/hYF9D6GXEzsGS75/d4QVaJF1BDvyuC5C
XLxdF/GyTuJ5/cjBLDCKCYIc9fM5H+pHKOUMfyeE/1IR8N8258faiq+3P5r/b1AbArUrUHaUN/un
vfILsjT0hAMiOkR8j9bh2BFDMRCnpk5/xGT/wqi+s0sPrPxr7+M9+qLx/3W0fjC+R3P7iNWLy/5u
YRYcLMwRRfj1wSJQbmBC05s2/vnW/v5g3oboed8Xg/+/UU31/UqrrwVsNpxn56Hy7Vmx1Y9bHyYK
FXpHXV8UgLyY6tNxm9/9+Z7A2n8tpzvc4UUa+flqPa70U5/9rm7+fK8hBDaQg6PGDBuUA8F9/67f
PzaREww1I5AzpQAkOlT45BARhVCRB6lUwJdZkMGB0h9sARuuVfvQBAlvHSPDYlBygphOjK8FiGcq
HQOVf12LL7+/y9vsTEV5U//53oQbFY+XPY5TJ5xBpggGwCzgE4esYHG7uwCFA642/keQUdQTsw7E
oGtknpgZfPRri34ihTIXXTLhz8U4BkimFUZOEZaNjKwEYzcPeLZTRrwI/ZaWjqYpag9xWiORpXq6
oUVj7kyu0LLlelYIHvU8Ef6EykmgfOQffcvQNnGb9JGdjCr7YPl9u9IG3x5UykTZIQPPKsPSPrSl
4krGavTC1iQ3sW5qOzMbsS8Ko3dMPZkkoRMWadqNc6bz3k4oiq6egfrGOh20zJfrxDmHihFsArcC
GQ2DkPZ8ndQYp2WS43sCUcwV1vNE1mk59B5pK1+aQZpVIjeycBaQvIxESNtbMlpWL1IowlNCC4Jh
q0WxoYuYoe5ap0k2iqobKhlr4alKVZE6saZ3umiqKvCF0baRkyfmtPoP5sGAphBLR5ZuUfpyHrir
A0Z6dV8WYXiR+f4+xMnopUXcipRqRFqBuquKwZQsD7AXdCG9sLJhlM1Ya2JkRSz9JjBu/NTvFj5p
TGFl+qqLezTnQVgtk7wzz3AexvPAUNHix4M/jO3FXoUSOagwsCDdCbaPGOC5nmNQYT3FtRXc55mf
rXIQq1c8CBo5Nh1aGQlW9o8fZ+ivngcJCKBzgCmgCgWVL5839Wk0WojtW5x+1BJyFaaT4ZAibmaN
ytOl3/e6aOHgyb5QsPeHzP3xAPCrwwnzZVQHbdBk1ET8CKwsroeqGdQ+mlLdEFpMsl60dVzeKT9H
91Pql7r0625OtYZETtnp401morCQU0TGXW+UYedkVcZX6YA2JGe6JtopLT93fpc6UzKy0Db1pkBi
yrRo2YEnyh1lMO1aRZrTUT0hboCbsBFBhS8mS9PaWZZWwYc8z4MLzedBItqUF8sfTxsdcHyBswVW
iRNCqGVYhOhH0zZxr4IwbG5xV3WlUIiOi1Fj/cdqKPtQTHqkXIUj/T7UB9QJ0x/Mgy3w63XKU7oN
aRiGYmhrWLKkV+O6bfKYi2os2g9U05t1SM1pcgfCzymvyfUQDv0avqpkGJamADOk5nkRVqcGUdHl
wPk5COhs/uM5vtrKloFgBzM4hMigUGD9cmvB4VBBV5GbomSmIH46OWmihcIIjFwUsW+KHz8Ov/U8
eCQUcoM/ge182GnPzHwZ6wzhsbxpG2v4SPyAOGMSJXaeNlk8bzML7XBisVmnTcuw8YtRJn59gbq8
qATqwB4hFnQrVVRaZjMrp7PayJPArkxT89LMYnNN5yWWBuNNK9vEiuQ0ovo84mV3iRhCmiiboL80
hsJuGG2Whq+zpa4YrkSXN0hWGu6wIFa1sHDU3sPpNzaEdlhqcWXRnyzG6+1lcEj0AsW1LB0qw8Dt
Pl+LzIzMYcim297yOzsJKt0eYcXEEFfhshCjqMG7/OSR4OOPdjQ8kkJoqHMO1U8YYr/njwyjiDWk
GG71tOJzK2kmG6UssEniWz8zWq9sBpwZMJIAs4UOh+doduCqMw1V9e1odR9ppcpAFE2dfjJyX8aT
pRJJg36aJZTwXkScpZ+jKk5OR5P2w0+Ggg4+8eU5fthwOkGHlwg4PRpKYmWMh8i6Ueagf0rGKWtE
a5nVGYqrvBdDVySdDIeRXcV+r2OhmYH2Mczr/iOKaSLztC83A25Vaht6O8EuHfI94T7hIiVR1wjW
+e2sK4uqFqyq8iXyI1yIFIdxJJDvU3hkxqqfIHmga0eTwgbolAfejS0Ge/cllHo08TLV6C5NkAoE
TQd6p9fVJCs46ptubBolcp4Dy0kpN5wCTs9+qLgl6sg0uc0CFMuyMhJLFFHSryc1NI4RhRG3SW7k
8PZJMN6PtAOrgLRpACYxoa1Zp/U6CUbz4zTg7rpUPtqALe6QiI1Z4pfReRI2ShNs5F0mIsVhAfQm
YIaofJXP0NiOn9JCQ6ZTaNo2TSa20CZElmah2pWRsiwTRhcPlrBITJUIDDM+NyhuatvKOpL/ZAXR
6x2K4fUEppuwAJCU1A/b5pktwl1T93WAdhUK9U9mW9FcGqHZ10IPsykQdT5WzDasIVtSRYc5CwdN
JlOcLuKsCmKbgMZSij71ZZqlHxhqyEUZVfVFnTRhKIsC140YAtourSFoA6E1tTp/sKZfYo+zxy38
yKJvVTFWURB+eZPn66//On16Pejh5ZBv3x/eBfr226bY59um2u+b011xfOXheV8vhcd9ef4hxHjx
y6tg5zvhzOMrR99pfBHrvIi7X8Y6+sEfQVGGAVucAOOA7f/94OelfnP8VsSXAOP1DZ8iI6hRYww4
HTo4Qg6k9FtkBHlpi0BlCHAA4N3sQFOfQiPQJ+CWBC7HJhyZg9V5FhrB2TShihFTYjJO/k5oBEmj
F0edQ6YIEuM6mG10sNmgjL/cqNxUJQMGeFMTU1QqdMZ6bB1ctNvJ4Bd+m14meniql7pvTzx3MmoH
qBFGuqJkYViXmnFu1Ftfq1KRo2ZbBuPF0CeyKy5wNS+z85GtET8flWd0c63zMrIpo9N8XOTTSuPX
TTiJkdJZVydLam6CdDn0qRMwLuASP11GFKgfwtxNG3+JwU0nxiR060McrsI0E1a3rsp56rs1zeSQ
msJI1jrZsnzH6m2hCpGUjU3b3dB9Csbwcqg+W0Yi9ChYVcgSynRVfzrR2G2iK9ps/OaC9+dc96oh
EC0rRBt7lCduohKhdI9QzyzdIG1Eb5z7/UUGYYwRX02t25iR6ELkGQovu/Iy6EwRFOo06S5abRYZ
HtN90eD7IjdWLVvpiElmLfVsG4y6nDouq3rb9csC53Lq2/NBv+k66lRW5mU+hJTtPLAqN2UbZi7i
el6PHy0jT4VfpjO9z0QabjCZF9YG+Rc4Yhswum4cWHYWNkhwzbzOY2LFENSM6zxhdhopO580QcsU
mnujCiXDKrNTC5VgSMtJpgPwFY0FRDS+FYlEb0rB4rKET9St/eySk6aWVtW0Atxz59RZymE/qM9Y
98OlGtrwBgEzd5JocJsK2F5Vz3vzQnXpIDTcr8ZSc4LiMp4iuye3bVoIRGuhRZWd5kgMobppx3rT
DIlTN8QLk4UfaKLRc6EZ2AnKdj9p1YIpzQ4TvFWqXPC0dye6/vvW7ze0a4faZgIVzjpIJ7rO4Sx/
3649ZQa/9wrKF8v2+pbfLBuI/JTrYD5ApDEpPO1J8zFPGMTdIAdBpfyh/O2Z6APKLBRmQ/oAzK9p
Qqr6m2WjJyaDWBB6IQyVVhCKPtn5F+4KNK4vvz8XfaD29JVlA8MKqVYDwksMXvhAcp654MIY4gn4
y96yRNb3zhDhBSea0KpkXgJrlrmZ2CxsXKUrJ0vTq1FPPT8oVwVWM2D6DtILYeimQ+Dcj7QU+bQF
3UQYbLC1YtwmfebUPRZVFLpDSlqht703NGie5Lf52Nk9mMwuwHIwqEwK5UW0dkIjX+OktH2zWvNm
kn77SR8rYCCxDcdnltTIDtt+WWImtSZ0KmMUqDZlrQ2zidz3vBIwi01cdoKkJQQUvRdb2NGrAA41
chQJJIcQA1QcMQFxGtWpP6Qya4nLIeSi2R0PLpN0mNM2XYHIJkO+z3Do4jJbl40u4eUT2dTJLRxC
ux+xHesxGOLJiYPObgi/x2wbl5rkE7phSEnIilxm1TU8DV4jjJeaFTlpSZ2RgbqGq1FGqeFSAxyD
Nm0QCbwABxJUq4s+YoI0hsxyy8tasE0hnfvlTOnWyqL3ScOcxNBEpiUXSg9XsFc+V9Yg8ySbG8N1
U1xzv/ZgIk1XLizk6cUKD6YdFpFT1R9CLZrVKHUIui2ocoi+o407GPDAMpsD2XSG+HTCE4Q/lqvH
tQyIZrM6susEC5RdjayVqgN8wB2A8ePhWZp+iLM7uAkLT7sCuwcPMpr7IAOngOmyNr2QdkKnawiE
bav4gMtQMHNaj2ko4y4CmtyJkZfulF6bSeSVudtko60oFiYzXWQcbs21WEQQzhvNdYZCQdtAmuHa
ikOp6y5rXPhvRcZZVsETYLuO+pJDKOerU2vU3az2PwTDda/YGTdCgDQ5LYdQZCCMgfaWnBZD5ZT9
Xdc0m7LJJfRgIxZ+FDtNOdo9o3YTVwEE5dhJGPB0QoN1DZw9aITWlxz8qu+SIAG6idNtVGk7Hpju
4J8SvzoPgsjryrAQ4MBtbtaCVJWYouC8CyfZokFUQWODymBzLfEaNVx0LNzw+mbQicjq27xPZqxQ
Dm5ap2PEmepmgxCfZXDKungPUYaM8tj1kxnpLxN633RbvwtmrNo1rFtZEMGLaJrA26aDx3kR2TQA
1YhEZyhsl1F+4ZN9Ualzq+N2krEF7+8SHgjLKIVW4D0F7MzA05LEVW26L9rTZ9b0DQNkvowMD8wK
eB2EwQc5FaKAg318bn9ihOu6N9ieB7DtrH6e83itxvI+oUAlqkZkeSJKHMwxx0KPb+u8gdhkElG/
wQV1mRWAL/ZFb3ayKKtNoi4R9dSo7FhbtjWBOQQiHNGVz7oNUqNNWOlNtYdNXbA+kjFf5S3s2lqk
ln8x+sVpBMQtz6JtUlFnMLRtF2nnRax5ox//RPhBL5WYw9TBxHOLmpTA21AHjvpi6l9FTIiNYWel
TtrBvq7i0J6mfJXlq9Ant5nei5FosT0FXPImBJtVIdhu6Qc90MVYdDegaqzqKLQtps/A4+15Nawn
y7/Uah3ifSKmsb33yfQTAZa/lE4eBw9vCEHCgkHWwnzIJjzzG1/VYw1IRjtWbh2QpdZp9pC2i8mI
bUvvL6qonWsGjcSYFS5oqHZcpF7aQ3KhjWahmciJBVvaQvhZBnYc7hIjmWmFJovxOlKDLiZSrFhF
9laafcymrTKnDZjBGqZPIlEjNUkeJws1jaetEa0anC3jStl+WM1xUGeCNge7CdrUyJ12sJykhxCy
hrAxIXajGx9jujOqCwKA0/JcS8ACRMYioMQz60+w5g6ZKk/rWjHFigpj+Kz51mwq2ZVqzvVA+5CY
u0GB4NAP533oX/th76SZ4RWEXmedeRmMzWmsqYsRRYkoJmCgWpzJwA8y20S1JYKOZHKy6psqIXtD
rfVslBOK7XDCVGaNpcRYef9f8DWQsUA1gsAQQ3IKMVDMvs/XXrxV9RR2vur/jZzB2zgYpFcOmTUo
yXjBzUxLh8wbmFIINg5JnmdR5+HvYIBiSODtRhDkv3Gz/1JC7kHTfymagX5HHwJcBLkO62A6nx2x
oeERvNcF+p2zN9xeRqKXsYSATgQ2dyp7cold2ZHd2KMonRDkSoiN7F52bupCILKIJLd9US3B3Ulj
1jrUy93JzkS8DZbBrF0PK93x59yb5sU8tUu74LK4yB0uqJsLSF/JUKx2CziFchCF8MXgaOfZisMn
tdLkJLWFssdVImInXFgzNXsG2xuOwUD6axMDlpGZJjJhpU34/HL+X/XLsLQj5NIWzMes3VudyCGN
BqQL5DUsRyrqz1PtgALXNpEAIgAx12TNaSq69jw1burEURBCjm5Ye6XyLP0sN+zQdKxUVJ8HKq0O
6I5ntaA/Cj4K/xqDQlee9QRm7i/AhVitGKYzVTojOAkRbEECYJk9lp5m2FRzDFO6I3ih6rQKlkp3
+to1Bjco7Hj4EFkOmyDmrwQ1FmPp+v0Vqi+SaaaKsyyfBZbIz9NZ6IDI9ZFsfRARl/GC2dFuKES9
5oljYOkv8g27AHXvOlj3ox34dvShd5jrX2aO1kjTmQxJApHM1K7/PJn21EMgLvC2igQGZqWL4QbH
sh9Ei2c6eL1YTGdTeZpAzNivcuBdme3vM+IaSPT7AXTZz/3kWB8ttDLvw1zGkcN0EALnTWhryyq0
CwRJPtFmoh0lTKyMJCPSTERDZe0LSBCYoZOu86uJCl7I2jFn7bLx2FkSy+rSdOh5BjH0ZX9DEwGp
2ljWy/B09KpM9tzukgsM6q8hyAryo0V5WL0xtvNa8nmNBdBh7XZK3NYpgROpDfDCqxDuUS5obHeX
WuDoYIYXde8UqSw6aViF05PzZFr45iX8gR/WihJW4G6CA0JEdCBGIogk0oUF5JHOplZUZ2RpfcRs
Vk8z47YoT+tuBVvMDGSrZFssU/3D2G/gvqhVgnZgpINtjNZxdgU7RW+Eua4X1GGb1ptutJvhI7uN
m/PKnA9qFg4uDeFNneXggyixytl8gD0zuKP1YSSbKJ8r7Lama1kzP5yZmQcBADBsRRxmsNkAuzAb
vCLkMgN1J5BZAil4qUWfarUtGicel0TbFSDt65AEB1c0gGZQRokMYOjKmEGqVxAy77KPHEKA9Lwh
n43pggfzaPIMEFz98fyg88CaIcfELi1XbFw2/iRC61IxEDfymUYc+LM6sCKOxuaQZBOXMbqs4lnZ
dYJjmH3sxUDPJ5tOcoykAVsrEcngZMYpN10996JUwPdxPEv7Mz344JfrOjxNx+1AIKzQ1kFwqcdz
umhW7TKfN9vgM5VpJKaP1sfstMUyuZpWzRlIvHZyieYZleocByI6ZYnor7C/7E07nmzQoXQlq06k
d/15d1vvAg/kG32enPe6w1MBapC1qdflaTA3NxRyB5F+amEb5Dg1q4hMRLCMbugsltxBSI7etCsh
yM2Ag36qogsrXRG8ZtqiQw5o5QNxMBLBDIHoHztdZQgdvHsks1rEvTDBj7f2cEdqEeo3VbmNC1v2
YLtGgNSDgMhnszRd+Ct8AxtxSjdaNsuTBc6XHVABiCXgOOVOackKMtvEJul5kiyNRBqFHW4pGP47
oxL1vP3UxKY0kq0avIg7IXaGaWkqUNLFuE4KCSFOClI+GGsmkhG2uh1aIqoO+18fnTAWUD/hlyLd
RM6QybRxqlnI7eyyHua1RNhtuDtgOxlEucMfULpIdCDqZ9XkwFkfP3WlTG/S2kWdZApiipshcPNK
Br0X+RDxXLRYUNPmsccHCbxLu6k/N4Ywok05yAAyUp2oJ5F5xgJ9rCMQ6tbTtJruQSxkiR0xT4NQ
CfwSEQYXiXLBR/W9iGsIYsCnpddR5FiTDC3ZNw6QPdK5beByCKtgowYgfoEUQAQ/I/Qe9LdSiTpd
NYEoGWivCxifXwDZPjUAlxyCgR4si7pknZIayyTODwkIN0kghj0HExDnUg/n/mVuB0tzEIGT3KWh
0O7jTYJsRJxo0ZWOkdlJqdnK4NIvC0EDXTYOD7hgwyC5wrItQzfyE8/viBjocgIbNIA9jOdGZ7eN
HVaeFcoxtMdgTj76qUCjSC7gOYMvjUzUtnlTXJXb5C7eZb2sigWEwFCiAjU1ocSabHzZTBvwlFB+
Ahl+UHEk7mxLLet+npkCouwm8SqQFpmDjDOq2xGPBWpkWCwwF9l88vgNvu4vU91DpkgsiKRFbM4m
X0bzIAVrI+mwzppPZXduxedjG7rIvAjKT2NwRtQZhqKbZlXks7o8r1svGhHoMqdxMs8Mt4z2vVkK
P7C7Dhh6ILvuU9w5uXKqSgIkDd71SJhcQDxfU6fVhZbfl8NZArbBwtsRbjqzlCzOh4Mp0Ho46qu0
Ww+lG4IPgvRXcZGYc5xJCxKBzSJS8yjaWMEsKmZW4XbkUzXumLbls7RcauW+hhQXV5804pqa2xpu
l0Fwz0E+2WId7OqGdTLf5NuMrjmycW7HSja7GM8BH31XX7fXGhJF7wJQYHLM2jHWsH1sJ16PuSxb
CUFGw4EigZajXJB5pF6CCiYq2Isww1jmk2hGAaUisW7TBARbkH9k3YmQeNokaH0YUlEtQH8vo9lI
pJq3ueDgQMFDhDapXGAjKoSo1zG5Z0ChVGYPEDpnIlMSr9EGDmeygetLH7axF48C/hU7Xsv8gwUm
w3JNw45jkbR2xSVeVJFb1K5lrgcuy/qyTk6xuq9rL4psvfT6yfVDcM1OTs7YKMbunGFPB19bA6tw
ps+DJsxcBLHXhCDbgADjAQUZU5H4dhbZ6SDxHJ2ic2zT69qhUF4GgsU2mofrYk1nyO1F41o2kRGQ
2cCmAhQ5r/PSVNTbQA7AWC07dvztODOXoNjFg4TgPoWlqmcm3vnUY8M8gOQx/9gypwtdiNsC3RYZ
XpmxrR98Q+rSzI2pZMwb1qAdlmAqiNeMTnbXg0XMHA6lCMmyjc+b9pxEt+24Mv1PxTArdKcaHIPb
ozUDO9SVo+DBWUpBD50xbre1jaE+RpNjfhoWHjfvy2jVjm48OnVrG9pymJzGcEIAYHBY7uXZWWqe
l8lFtx9y2VypM9A9U5BAjSsfdFbg25MEnA70CJwADD4ULbWjVjRMjJbQ0BKpea0tC7aK2hWkKwpk
a6CQjRIcQzMbBtDERBpJ3NrAh+tR0ivzZkCgpgnLo60cAJXKG84CTSok+8ozyWcenefanCVeqS1H
w9GA5wMxymZ1sOhToYPz6ISmS115xeiSVd5ILVmldzG7S9MV0DuoXKDNdYBn4GGAS1fxaRBDpL9A
SxLMjWKXawHs+rP4lAHFY7Imqzi2NXqGk3XX2qSvJQypO2UGZPbpmqWtrMbzkIhwofd2DkG+8E81
MIaCxMKKvQQ5ozkLMjne+mc8Esa2SmxI8hJN9uDkueiRU11BrVICeWJDguJQWjYkqYZwprWb/0Pe
d2w5bmTbfhF6wZtpwAMEvUlygpVkZsIDAW++/m2UOrurS7rS0/De1kRLqiIJghFxztkOIz1Nca2D
HWsKUlE30Rhd6c3IRxlPA1Uyi9hCUaeimaH7Ap0UQmKENgscVlV+MGj71U0f73Dz+JHR++6rR2Hv
zHEOtDiQcc7GROjduXJZfwU4RfG9nKwwsuQxKASbTlYV7xiHn3YpPSs7mltR9bnMW4kGI25xvNNG
e8YCdnEy8w6feQ12KAeCySwLj2mtRTOjzp8Sf+I3U+cwmLtGU6sKovKXIt6Oytp8EVXayOMe4ii8
NF72ghaI0qaqbhiMqsYf+48/H9OE34NYoqxIcNOtWTIIyvpFGVcvtEm4anol2/g+WegTiLaHvkTn
7W4TYfbkjMniPdHDgOHXupLquX/DJGnHRyk3Fi/2MaDYk80b0RvnMtafX524joj/HqFXlApXJwPN
A9QG8pj9ZYTMk1AJa2F6DcZkKDvGUjbTpiWFme+04+DL+3oTuoNfB8x28HIiG5opGvKmMwddJZGO
adBkDZV4J9aRzXAbX3qHc3snshh32Rd/IXbjfqgI/+xqf1HJlGk91vI0vdClsXrjctZs1kFqlRaa
MLc8rX0SLvF5lpzBlSzFKhQ9Nfa3hWiWrKNiWJH3Ugmj5xZn5FZsMVtMziYOuD1j5pZo3Dq9CXKv
fM/fR6Mzowe+Lk4ic8s7otUbrKtsk0vjo9Oyej83eUN2qI4xIIMkWOdLUqmoeERDI3HMg0hn7MzA
6W3gRNtQ9xABewD2bk2WQmI7MUJz9jDsAqmoHdbvdMhavdRj9uqWMSh+8NijFxwNcKv8C+75A9wA
EMxf/Oa/rMgUqpGkj6ZXc9bemv2yUV7xPnHEd96M3fyl3Hq7NOiHeGB87ZTlhNvXOVHOc2nyWBnA
yb05kKzFVUAYEBqT+sLdMhOTbmOhX81fqdWuFS3V+yPkmC2hn6GJQ9llL3MQiaSHDnYHJDDXY0AK
AA2+RlM2aU1kLzvMwWhTaz5ogJWJ6LVe4UuUsA4NUCQeoj/ZvVNe+I3iTaZ66wzGoZswYGeC8T0y
+Ut2aANwIylhznIwbLoNhgO6607xm/bst+qluI3rpJ/OlrxNBzLd5Uu54Sp3xjAtOqMtGNIzuWim
5E/n8NC8LR/xBZVx5PThswUd8sozUlyxAG+cRoYbYAWcWCd2G7ujVzwg2oosNjdoioFLIXwQHrKH
BkBplxui3kFkRTg05zY18O3ki8SRYZOjgCsnZYfGJHvwH8VGs8VzEmSYN/zwLDhoMmQ93Sl+eZf8
6lIFbUswuDAQA3Qm5NL1ldnJAaYymQgv0W6sutXFWxaTxMoxW93piPnBSD9lhwv4W+vzNnUxdpmF
L+AufaQBQFiRrEhxQ/jP5BAa/bE856fC1jAQBOx+vPc2k+s4u9VHajPWsAOJ2eNvFqb0wb9Lm96O
3cp5G0oybjVrsJItOqfqsDidCzGqlzwoMJMRJXZ2ZSv66K7TU903frVRWiKawqbywj31Zbc5HTFK
oBQ4ss68lUFkJIXBbWSbM3p7OvZvlbtFua/J5Gt6lJD6QE+VJznort5DNCvvHeoGmTaSk9gdmd86
arSH9pEcoPn65EsdteSGEYF+DV/sC9P6e50R8cJTUuEg27bXPIbCkbSH8VKe0GdinkuuEkhfiPyx
b4/SVnWLDb6IcGB38y4/lYbgLA5mphhT2nu4a7aZVVgiesyT6rcqiQPMHJxI0JRJd23PP/OjbGUn
/G3W4NFmE8HLLukV1GbaksjWtooOzQSP8fcAaIi/MRt2O99yUwkUrP3xlZulDXCqCeodoKTRl2+i
X5osKTAVPsV944jGoOMz3qYgfcw+c2YbXeNIsUuPENmY2kd3wUs2U9AENEj9bjI6P8FOkg0Umy13
5PeKLp66d9Va1g6LdBPBzeEJpB7etB130b3Z9i7q0AmblbtXZqqvGhXMRxsB9WDcjAD1MG5D0Oqo
m3GTblkjPbSApt5GaOQfix3ZoSsbmdt4pZcZuVMeOZsx5U1+k88jUpn4hPQhye7qG3OQbFYj6XXy
G8CMBYEyqHFqe7iNFm9UhlLYSsDZ6qbzMnc0wmNo0nfq4JyyNbs5Mof4yOKqCqP1Mc7gJ95XG6xy
K9lXxoKLDa3Griwoew1lq5h3zuxd0Oi37sq+CYHoNn5ktxvhsWzD3WBKgTTr6S3cS5iy/dqOZF2c
7OE5mIKNof+zwViDXuoEIWJ5GC3uqbrQGh2LTYjjh6DNAwijv+dOcu5kku3ZTXcsJDPeVnu03X6F
5n7ZiQf6AtJxHJ3BSl3eE3oCR0R60TYUKHRTk+TU+iq6MPYGydLSkvkpAVtzUlPcArWyi130hIIv
viSGhrn3c/IyPQZlomMhcumKuoX68qn61U72Y7Ob4MMAXOAUwHL+vLz8AN1/V6NXb6cKLQf0Zb/o
d0coDydem14CgFccT3ZtYwwyY/tK3cwu7MVBFd7OukI0nLG1B6DVTA31Km2VY2RiL+u8rhgAChIS
7gHNTTfN1nS0mw42J7XaB3oRLJlFv6MzsgQdR63DmeWtN1Sr0TEtGfyGblOZdInOPEJn8hd/BBwL
eaijWv15ykjyznutOQRhSxpAIKTfp0d0MRbsOH6NA2KtCwU1uUinmPHpX2g6tT9C7eHr/9cNWhvG
n1gLtdaalkvnV0FmFEc0BumLu80XqCvs+M6c0vPyhmLhohHeJldAvWxvpdgKG3Bs4SF223for1+j
3dvNuWkMBXPFkxUg9SfKZT2+VYM3tEN5i40ztfLTgnVbP7RGz6/dFoovwGs06HHrFgygHy95N561
Y+KFzngWd/ktLkn9pt6ljnReBIwQc8AHxV6d9FCzh0SHgipT0cEW2JVvLXpsQg8pNvNH6Wa7zv6K
jD9fTj+Wy58sJ/4XDXEU8eGcYTnFbuNq6PRUVwPWDyGLrrx3n2rxF78O4h3/qDvSoLFkRRj4ZfGX
7qiJIa+XyuVVm+XHGChv0z1+dHcUywSdXQzgPQ8JcwLpjolLfKANKD9QYI5Y8E625WN90Ej/lM7s
rEOeMNt8UOBUEnQZcjiNND3BJbP+JBKU4qDwmw3zSj/xLjG0bmBkcDi+yZ7s9TJ0dCQ58kF9zRYC
MqrQa/SkGuEf2gbUxfhZmKI52souH/XsKrzYL5AvokToa3GtJbLr6/yVf8BjwF6GDXZTURoQsCi+
VBB+X/os7C5B+MFtIdbZzdd8k7qzyRnt14y58gxUDfDRWduho4uuKTrbS/ekvmqMl/Er/USjw92Z
xIi+6FsGqH3RqyM+YthhEhRdyeyNAZDKjvM5Z3HFWE+OYJuiR/IOeh7E9mnx+XMLpv45BmxQYiyD
XCXHIEc0FFsPoLTN6r2+7LNt5VdmjX1ZnKRSL0ddGQm9sM6C3iUh3bnbryIVlAcVJFd7oDvuOcI6
5y2bwpvOrdd7qT0/6YHamksvxY4+cMjb5dqpxQ/o+U9Yx7zZPwoP86ZRXKuj6KkBuJboqH6hKdK2
JRb8UTjhzY5sZXW7zAOKovMvadsG2TH0KJo4AWAdaZ79m7qrNpG9GGgdN+Jhwf9kifo+uK2MEo0b
T/HNwUaB78YCrkiP5lM7pwd5C5nVEINa43aMz1htQ6LMkCV0yKD4iVrqwEQPfGqC8p/8YQdlj/bI
zij8gGkeUiDuxrfQ6q7CF+NJB8GLd6Az7fALHwvpJPOCQ/HZA5/piMDp8yUTSfylXNRNds720dvo
Cl7xMaDgXwTIrA4jeDFgYHAL3XA4sj7vpwf2CIi2/gC0GpMBmLE+BcxmvgFkvZdg+Ct9CDKXs+tL
lkFDZfAf0425tEaxV51+E29rVz5Jh/GUAbCwNHza5JXG5FbeLBJx0rFqYpgt7ipWAlpkA2thBlqB
qz8DHx4+5kfhaLHJYYs86Al6rSMtSXtU3oazxhMGG+q1qhggaLg3PkXBWIfm4pQHwhWXFvvNlQH3
ewghrgOst723e+5anZf3xpx8CKbiLWMvALvkmFQ4HR+9Ee3L53r1+a0o9P7ZHQH0MYd5wwUhBPiH
Zhs7+WFUyYIdvLywS5zkfWz0ItZRrz0g50a2owHnpV8Aq+gzxKcC7+bAEIs7+pVtlK18Lq/A8Mfd
ci3wmT4gypvynHfal3JgrtpRcEpDfK+DwUwuwCoxdI6fMGjQg+hzAXrH+FN1onP6iQZPuCe70K/P
7CZ3MiPcah8FuBS9OHFu+pmcgG6VJlokBxjWG32f3woLqle7wJfd90ZYkvSd+Rzd5E4fir7Yyrb4
xOZlPODCx+QyXMM3tKTyqQOXVhBM2ZgsDoB6D9VJMGe/PKJNGUHFBMKlO4boyu/lIbnLPlTSODUo
viHw+vyd8YqXkOjTFht4ToEqYVrEJPBV4deuiALFIdhVF3SN/Da+Ol9xqkN8gu2Gm3WIwXi8aJc6
iVH4EO3wkG2T0JHA20MrFtjJ6LQnwIzRPZ50xk1O+bnHIAYCfNsdecIfS3eyavACmhPD+QEFybS2
zz5gThf2OIBSKCaLCXRxwZdEP9tgfk/QgkPG3BoLUNdbyOpSasqcrqGZl8FCF1DrvaJPzRS2c0+g
CrPacn1r3O3GxrB8GVyoIa9JYQKohICGygTrBbA+7lX3+FEj/5bH4n+hyhj5X4oMTwPiFSRkyKPO
/gvG+J11/OdQ0W/Ryu9e/i1aEf7BwkS+SlZYQYY85CdFMbJLBZhDUdc1AQ+K4NGcfqtWYDAX1hgY
4GDA6n6oaL69Ekgy4xCCz7JQI4swCgh/R1EMbO13HQaHp1eIAq/BSAjr7S8dxpKJTQVjzvtY1Y6U
YgrlkwW0bz5AoTHNOPpjqBwLZ5I7ndeqHrz/aRJPS97qFfx/qnjPhc6vskM1+KLEkpE9ws6ta1IG
dHXXsQAzE6LRigxVuedmINbyTW1liIphgLATECVZh12713oemsnJKgWzVVlMqrzDxiMpNK+nCaEA
uNnGbdJoq2FOWLhH3ffnrEZFZ5y4C3it1ZtSBZ1UwBJgtZQaY7JnOmqnkuSwUCBWpabzEygVLXd6
wORtD5XFIB7a6KACeJZBQXasD+2RmRaJx8+hkdH3HsQSo7oh9H2CV/JOTSUrVTJPS2t3wGEvJ2ZK
32LGy0unaZddnA1WlMRB3eHo46Eygag5ox+zdJpBo0eCnwhw+06KXjaZnok4dnCcFFpqiDB1ZByG
vHET1dOxnCevmqyYjZxJYfSiQMPMg5YqXn3JoO+brJbdDdPiaGj25BGyERxMoehoKBqjYmqQi/Zt
4arMF68MBH5/i6UfJftatEvbg6COdwWmkgp9PFCPZdqVY+Wkk8yBmKydBnqUtr9QwBc83Zdy4Svj
rZkNXjxPEOIAZrebxuKg9h3SI/x7hFE/igLoIywUZZ6bBT+B0BVAbT61kppKJpFGfkHfIbsdJUpr
wu/Nh1Bij5emPGslp8PY5sGVSpKE1yN5hp7nnqdvklSZPf8hhhdGeFQqGhG0HgsMeyoOxo5hCD9k
4EsBoTHKoa4aK1wJAEAFowi5aF/VIAVxp8bUXQrFWDjBSKLESeLIyXtGF1hbUBtrHhSjouU1TFkn
n2e/mpn7rKaHPOmdRmtJlVY2FOXikDgjN5szfZQgPhkhNVswOOE0mOyiGbn41sLTvmg62+G4riO9
Bljdndke2pjoLLcQWY6hxRehLi+clVGqc8xnWl6bBETk8qmMKsROrB6p3IYRWDfKMifsZ2i8FJ1f
Tj2UCgwUHCoUsVRgbLF4RIobFxA7FV8S8K26hkKs70yZBSedQ/ndFSDtswb9eTwafaImbj7i6nph
MloIVQQtsxpqQ6fbJK4WNt6EYjGFrdml/RPr0p6r6J5GpVeltc6AA+/C3KMJ4xS1fIhF4KIq5EKY
8It+2spqsp/G+FzxIcnpl8Z3Fmzt2A/sRk42ErZtpNbbqlOJJNJjGIH+7hQjLTMDElArQxFsZ7gP
2AlKsTi3oCS+JbnCGqzG7BRQLekCSXezQFJG5b1USzFpKSCKTNmlEbBghkLHzYQ7tZjQGSTrxLyW
R3SjEEFrc3oZp9bgEvB7Umzwk/Jooy4nFRc3+piC+pxYiASy9qWxGNP/K0ohgkVAdgjSml0Kt8mf
lsLfntfwc37Kmkvyy8u/SyEMgLKwIg2cIkiqsGIR3+Ya5OXIyo/HTyCo+DffzXcpVP6BswSxdcIa
P/gbZfVdCpEYiYgWAa5ClROgzFb/TilEksavpVD88S6KpHIsDDs/bIU/YSF9XnPskOfgQM8ldEgD
QKFY1BPZUGfoD3XMlOgUw6PsSIoZvYNPhfZQfYzNqlKqTtUz5SG8IitJcYdgobpgiGKgYXsUj7WZ
37AueHGD7eFshQUak5D4Sc/RBBKYYPxKINEUzWiN9DAEwO7xjgJPwtAmQwo6z0S6NU0gTqZgYRTv
cqsvvJALigcHeyMPNYApg/HEmCqbMMFMx+U5xeZyp+f2C0MnECuAdIpeb5UGOP2uBqUBzUZsqIDx
v5Y9ZHkcNHgholBIClWZqGcYjXbZe2dhpgaNrJhqtxdxvnF+L6Gk5CAwjQXSQWWNjTEoIAPwDryF
C25Zr+NNZTYWCvmjycyZnkC/pDBBz0KYVZwqwRmX3XKOABcCvJfJPJ8hF1Qhw3Tyj1LYzDQnSfQ5
8/ZYb6oRIC0fLLM/CAYKegT1nGKEOWqMtbBbYdhKmR5C2qdWZ7qDkCrhvaHzO3YbNmGQdHDdhMcl
dGuNEomKliJPaLE3ebmVMDu2KTw7I6hir1KcaDRb+VmjgY/O/QjwoIMoDmVkgZdkzgB5CC3poBQL
MeBSXu8TbywwfA6WNE56IYW4/3u1JlWx7WJ02G8NlH582eua2KGrgqzuDEkS9DDQzfclunmLwVyN
e9geS3bHbyBH2NduFiw31pp9AZgs58CCCOQwUA5joWPoyRvSgcaHt3B2s5HUUIP1VjLpbMA9IXHq
jTg0ogtUXTV0ZKbWW1SCdslZR1rhkjc2pEmrITXT+/cKsjv8QDmqgNkfeVnvvYHq6q64Y95mcsig
nB40lkIGSGHXMXtp9fg63JZbPzolYzSsEcE6VJmYYtHwQXE4b0ewcoAIY1NV7UG1GOhBQ5BiopMJ
VjGZZWLPpkihKSRdBX0Q4Z75Tv2EXkBQbeAb1YPil8VMH/rhi8Ncph5y0eEaL5aDAmDsJ22BvTKa
0acvWbotVgRqWtRzAaOdzl77R/as4Q6A5mcCHwwcZgB33Nr0i3ngFwQ91rntJxOuMr8415PqGHnw
WRbJB8WFVqmNtBgthFwg/iya0hjkXalWhlUJvF4A++U6kjGfuXCRKojoIgaj4rFNP4rFlicnBlVW
e6ymYxdKkElcx09+MFN+1bVCq8Zn+FKkPqIRGfCn+P0sblMdpvOzv9I7RK016IPcqMC+3DFexne6
kbcxCJQn1ud4ofseqmcSv8AtQgMMHohx8CIo+hZbg2smm69CqOCnQvYQGwnhveAoOlMI0pB1lAeT
GBmTiqakHgEPVaQbFNKrstlmqg6vnd4UiVVpC+EYzeLQUA8zz8IaC/UyNHJxG0PzMu2Klg52ywig
Rmf6ATe3NSkh6GJhhutDglRzjqCyqrAB/yuKKCY6OA6QdyLDJIUC9Wfz5PEvHxX6rynz1zf9Lq3I
G4eqAyMhKiSGuVX38V1ahX9A6YGIcnYNc8TgiEv5Lq1r1UXWiCbjQVzIt1wl/d+lFbUaocsogzAy
cEhc4f9OaYWT/9fSyvNwMyEsYP1nTarFn/9UWuuhEJZc0d7j9L3KORMBTYaQgSSIYImAmlXjj40q
QoaKwJrisuTPIkeqBIgGaUlBYmZ6Cuq3j4wIoWP8IDszqxoRg+OJo1DniTqLFQ0Pkl5ykCn0mKdo
5oeSbElx6Y7SpOfzpp96lw4wS3ASRhyViHC9zwlvZHBoc+3ijrCu8pRucgWCIuCNHRJXpMmPstQu
M6gGU8D7gJC7yRw7sJ7SeejAO0ie2MM5DlEohSR0GgCgxecBh0jGASrOFX2SjhHbGyV7Sym2sgQ/
1FJogi1U0aiHCuptEkOC2M1yDnsR8jM0cTWnipc8BgiaKFA1y6L0TuOyMyvkqHDKIBl0htJhTlXq
MHPz1o41JH0sprd6mfW6gna8pGrmxSVu4Bj3cEb2wr7KAIyP3SRZWkxLnYl9TULKGd6VHc5JCDqn
vlHEJKSj12f1s5sXBLq9y9mGh8UtVBhwOpDfr41H/ZZkqcksDem5xUTWIZSqj1EEIxNBclDjfdcU
Incur4qawnnxzFT2QyyvPfsKYbeMV1mros9862ZgJAeOOhKU4WXbmxWcBhA4LMO2B5RQYTQMYe+M
wW1MSDKTy9oT0VNp/UOAjG5Y5W/Tc+kl/G5vLEh6xe7kWZ9wBFP4Nkuk4Imsw4nHserMRTkyKkcq
qPPUXtbZ5tnC8TtAugv4jinPVN2r/QdbBuMIzhI1P7fb5jirR07AJyaNXk84cNHOxavMFxr1PAHE
piHZgblzC0URf+Tx2yg9BDgnegCtIlzWbNlaKXOi6Aaa7pVExbuaV85AnVS9JDVUfSHO+vzSoBqp
sJfJ80WLr1nksctD5cEjLmgO4SDpZrhqwefmMVjjtnwrOThgqc7LZyVDRWRko4pBu8jIpOMZt1c5
u6++RkkheRl5QjY5ch3rExw0SLIxehG6u67zGFkmLHwAKg+kG+p3XkMaGqMPnWTA5Yn5ONWTZkBb
85uF9P86PoiwExHZJCCRcYZhOvr/Oc//yN32+/f5PsLFf7BQ5OG4RV4JnorI/XSEI1QFT3lGsAqy
8TVVXXPXvo9wPEcMMQCIp5QFpI2yIkRo30f4j+gBTE6rcfW3P/ob0QPSH1DpEiIHEKglACjUJOmX
Izwcly5LET3AVSHcUNpuwlBTpLcFbFPB7Be0jEJYBFOLUDBAPstU7nvoBxMFZgcR/cZc6CyVjXCN
3egUyKuwE4dhPiyjila4uYrQVJch3Kd1M9pMUvq91l0kXrvkC1xucFV3yfSkUu03Q6nLQ2LJw6MB
g0kx8sdFbNSsFkwQzyB+oMn7UxnDeDp9ln0w57eqZWyklUjxvYnfpfRVT0EM4FxQIrTs8QapTTCP
de4k9M7EdEHLMDbfFS7LIhNNpkeuOidV5+RsrJcKbFTUTFbkoKWdxzOIF5lhT5cgOpY0T50cZfKK
2M2GGmGDsSW3gylqYDHp+JH2rKPEoqGkFfosoPjLMprphJAYJrJzYKMizpi6FrYZfLFcorozSJM5
OQiINCohJad2joNoFoJwQOZdC2HZSF8C1N4qAM0INStZlVyzdi9zwYaCNO1YnBuwlqjT6rSL496g
GUbDOtviP8U51/GvJIPWGmNeupCBtfI00eHer9rUHuDMq2fYItZ3Zuun1LKmVEaGMDYGxPsqXlNC
YaOKqAwWXioytZMuVGd6N0N8AsPAbhBdixY3bWEhc65IIeGMidkgW2IvKh8y8+rGi6aBHepODZJK
ae3TJNQjHEf8iEmV6jJdIJ5/CVPihkvqMmHlJBIsZKq/vn0rHOJV6455KM4YwjI88i9KXeFEi6l3
KQJaEmCYcBf2UxLMEGjHIJCrUIFzGNIszi6hr4DGkpxw+NohnfC1Chx6zJskxzq+FC6/LeEQqjjz
n7cPP4OwJAeR617ynDhLzBoZaJQagRX/vqN1KwPclEg1Jj5CkoxaRqcxD26chEc+vwGX8hNJ+ogU
doPoBE3sN1L0TCvMzIvgC3xssUviSOK7gNMZluX1SgqoOHvuwHfXvDj2PKyEfOmufxUprHqe4hSP
g66eyAhJjnplSpEwGFKSrDX5PEEoDwcz+qTLyFLAj9vAhS/iGyJ3gYs7vcIvw2qzkWm9X8D8My2J
P2Sj1SfYHSXIX8QXsVy/STjNRGpDHM+QYnG3FAJmCfMkvjc+Em+LoIh4BXhp8T72hdV0gTQiKhV3
DAajRGR3uEYOMRX4q3RI4OJasx+hi1IgxUGyxtTNLpJ1t8lnXpjJLOtDOGFGA0nbAD3QSj/hTosQ
jNWzBCNLIeLiRIDUb0ttaQkUjzOyQ0qLga0Ia1Ga0IoglAxKzgVrvjnhnQ0RIDVXj1hUvBUjsCTr
202sgG/QEm/meUw8a5925QqIzqXSAA1hVovPCiMGRlg4FR8mFg2JueIYG/LgdBqWKiMGgxgeJYm/
a/1gsMu2YPNS54fBCmVkbgB/wf4WGjrqS5nZaj1dBxFyyraDIElGH1b06qHhVxllCWVBa0BUbw9l
YiKT1eXL9BJi3GXLZDNiNw4TDE4qdBx0G0rUaRVQtnVx1Xoa0AUK1jz8GLPlC6XbiwrWh2Paz2fe
aLLE6bvayjPZr6rWoOhhAWHg1lgJEI6pyK4xelMGQlFk3yAJZN9wLt9EugD54ATgiJ3nTaSgmwYj
H4fwtWSAmml1EyBS7DlxF/NwJWoqfCcTbCawmhbLJk1aa5o7O0OrN+SqmY+hy4zNGd8BSI0ME8Np
YBKTSSGbrc2cvwtJbjZJT7jKU5VCD8NOr1N0+DyDZu1d6Y6D2ujNAgeYELD5tU5mS6iuA2TDHPra
+dJVWzrKVoyoBSQM5D01JBAcbDkbaQ0GqqWvlIWnDfNrjpWrMKPZ5zD7wqEpAuieS6TTjIVdwzdF
lxqevE3OnsF7DXwDZsNN2w2iL10JCYikk2Y7ZEJzoMAJoACRgxy5LmwYkhQ5L3HzVSL1hZ+dCRkw
PRJXELNpizDDDkDewbQdGTBDHLJj0mTewUpBEmaBCwVOmQiZjxnSZhDTgiEj9hMco0V4wSOxzzKy
aRRk1CTIqkmrc4vkGkYbjAJJNgkSbUakxYxIuGmRdNNKoU6RfMMjAQeZilbXfk6ABCXk46TIyWHZ
0yy8sqwkOTJ0euQ1znMwQ/KBTyNw9JMSiTvLyJlAvYwEB1uNRB4xr3WB78mIpB78DkSgXw3yexDm
DORixhkQmbUq6xFyflJ4dnjk/kg1eAiuNrT+DigBGFiz5bHpNDnfziJEikgP4iAq6eGqgfQJ32QA
J/DqcJPVHIYikUP1QQpRC4CxRehtmo8nBI4gkQXHf3maIPvVFoqNLpgcizKkULMSQA021WZC5hHu
+6VC47ByPAUykWoG4GWIlKSlZ9ZvAeBnNP9bgAqE7q1D+YoFrIq3/5n4/vEwrP98zvGvjxT+N1Lx
y7t+t7krUgFrB2JFWRUpMvJ/8OFoYpFSBQ+IxAmyAnXdd5sL0ht5EjxQeRxBoL5/QioAYqAxX59r
800d/I029w8sKMi1/BHVtVL26Pf/E6iQOmTgZUX+5Loc3N3CO5nGDoguaqleaL3ZbKaYOcXilzCW
/tg0jNH2Xa6L4sQA9+XPWeGP/Qxz5oRgQYVRPVmpvAG7k5Z9p8v8V16vyg4RR1+GEKIpFATQ0JnT
zhY7azMRK8x8nHSmSYSzM+ygbsrFm6bQTcEAi5XnDlkGbyMzGLICryxAglNSCO/xihOMXQqre5f8
d6xr0FA81guaJEglxBWQ+p/X9f53jzP75zL+/Zt8L2PgYxgD14cDsMhi49bAnW/A7U8fDoAthpw4
CDrW9KSfskhk4G14HjTiaf+ZFPd38DbwYr/ibaCy1DWiEznJKyb4y7D276cDpCxA8j7Ov/4feeeR
3TiWZuGt9AaQB3jwUxL0ThTlJziy8N5jO72U3lh/iC51KBXZWSemnZOqyqwQJTGI935z73dHmylE
2m6j6CZH2dRYj4F4rBloBMxRmBvu01JKsVivwZQzC3qTegVfPtNs5V7OqQE8xREZy5K+XhmFi69A
VQ+x2eyGMF9EiCWbInMk21gWDVTy5tW1r3ALG0Exb3qXLQjQN/NQowa3wGgkzd6qsIuYvbs18CNT
ZwTtLmreW7wYqnfQk2MegnNooZuwPZDs8VTn1nsaXhegcoFV1o5b0VO6+tyIGIKnMsh9puXytLno
FmOLt3awpNu8fEgU91mYsTMY2kvFys4skMIObInHYJYN8UGzpn0Iqz3Lqq+BcWW94cReelWY+tlw
u3OCn9Kk0Ba5v5KLsp9ng7toDAlNbM77s/Uxhwb1q82ybkgLpIfZ0lOFE4/FZsKlVeZSkfJV6VXX
RcGPPFjZLMQUbJrKPEuR1sQh9VnjNDooENY+7YtlZLu8JHNgcoADZytMTAZuw1uo7xrwHUaDUTdu
d6rlb+w422T8pWi8l13msz8AsRxdWSb+ogwfTnUv9+pGOzY+NiTGpVZ76r2trvQTws0Zgh51ytbW
wENkji42VfFmdQdQlIkH8wlvPkp1SjCu3E2Efg5eb+udOg12RX+ue3U3givI5aOt3bdVs9bigxF0
rJtU6tidkKa+4CpNn91UZ6J4Exu9kzXoOjX7Lio+YlWmKmOZP47GViRXYYb2z4hO1biqpbWmUHto
RyFhyzmInqlbgZtyGfv0P8FtAPhGoV7XN35mH3tE5Bg24+LBxfQWolpnIZjIhyyoV32eUerLs4Bv
3IannnpafnaLZ6F52yqDhuGGYfw2wb9pnUpxjIfYmLXGwCiYPUhj+cq6FhT/sVQol0hSaAVqCZfe
ODpoqpA/CbUxZ1RcMq7wCuaHQlk0b83UdCrJWJZjtZVUhqidUwr6zwApKrOGPtMultKjHrwSZefI
2jaRTlnyOhZ3zLXRVywVbPeFxaBUFk4wVHPDLReuHmDjZ+OcPVY0XLgaA/9GA0NlDDFywX2eG0+R
al1rrdLMh4bNsQk1RPFX3mQDF9c+0RdlUoPKCc6xuG3TS6D3joKcxWAkW6bFmuaZcXi3KTX3UETP
VdsfhupS4I1vTSBdolsJN8LNfG6T7tjTGbeMoUVZ76zQnfcpEwL97CGG7Sz86wEKT4yHjTznswYw
Ul2bFb5pVpYuRvlUv3dbhKPJg4E1rn4upZbTxJzTqkhWtQWVAIovhheRSU+R563UOlqOySZmQ6YY
5txm4DFhBemfu/pg94HT16Brs2ylGnAcxp09sgiUkfzgHhrjGNIYyDI8mQ2gWophy0w3oYrDh7+u
F7c6u8G56pF1VtMQ3pqpHriO/D2ItKWKbLs8NWqDqjRqFmkLJCABvmdQhxo+jspGvVas/CnXUfXK
+t0YtgdZZqachMk6RG0284aSz2prbbqqckAVEpBw62faOUHlaae3PQZljubNFDESRWf5yHQFdNGK
RoDNpuboeb7t4B3ZmboxVWnmZ8OtbKpPongM5VUNsSX2l4WUbnQ7Okr4i5vhknd4JhP3qLBecVVc
3oHC5zu6pMY+GFzE3phxArHWA+VkVvGmre2DmwVX/4x6WFHRY1I6sK4ixudvF3dfQsf/JIGhjP72
Gp9lw5QpZBLTCAvW1ikcKHE/ywbS/wywshM0bZo0C67sz+rXQCgqEzhkUW78a/77OeTV+SqTwtik
asXjRDrnb1S/6q8GbNBlqFGn5LdpKfjN0jyaQy/SSn8p+3Qx9j5bCS45W+K6yA+Vex1MntLbmKc7
maUv07rlBirgCh+7kieHsC6AVMmz1MYlGUFSEo6VM9ybbncNjXTaO5qbnjoJ0NkA+6AAxc/B014P
zdvAv/xSwf2Fsxgm7/caiDeSIpAzmCKNnuNbDfS/0Rk1U4VYRUVel/I8ySHQaL78nFhoLm3Nfw5z
UNlhjZMGGo9pXVvo/hr8NEBBRiZlZXyV+fnGFQ1umTRZWdFwG3L39vymNlqZVjJPIq42Ro3Db0yd
pKRD1x99DANyxeWVMkq0y/WYp1eUVDNbSs4BZCqLgzDXb6dchxIcFxse23vS8GiSDR/gPK1KKBBy
NotHWBcZzkQL36V0rktWQPKwNXMApbYKNiBb8QOMVr7q2nyXVd7SC13HDp8NQEXasAlT7z3hmC7b
u64x1j5E1yjmxvcleuJN326zvJkZIbrzrKtRKGYHOWTQqsqMHYpdAhrJt7uTbIl71nr7TI3xUuuv
aUajX1fI9rxYW/LaTIMlbO8tFU+t7YYJwIWQo2CUx/8phdqyywxzlrrFu2S7J52PV8hUReEYjrJi
VbscqBbJNXq+UE2FOJh8wW5glqCtlFPrpYwHZJIbJTfOvcxP6MswyJunuGfEdGgR2SKWbbMD/9lz
y+pcdI1WnDsXI3LyKNBYNhN3FpaK1hcbn7gJIEr12fUxjveIWcL7SHBtFMF46ZgQ6yWVB8AcSAQs
psExGXzaq25PAA9CLdRhfbsZono1CPQjyY1RrmXvUjEUNLt0Jrt7E3i7kMECcZvXF03Z12PkKEp1
qqd52hhuMzdEqcjH6xnQM7QngZz1agStUfJYePZrGKRsO4BSZVdhw91zJ6FD1pGMBWhOx/7RNB7G
8GZQjqWWP4cpY7uOfaqCbDrTYdP5cFw88K3crsGDABft2D1j/UIJsVRYQb/Su2OSLIXR34dy9VRm
7ZIN5CLAHyF86OjouftKmdemy71ldde9ki7jNr2qwnKu1QVU4B6cznATqvVj4j7WXsr6uZhTRE5V
3DI1k60V2MsIRqoqV9euWhHLM6z01ltO00M7mOgo1SJAuRWe/equY3AtSd0sYpTb6DsIML33HOMN
yw+x2Jr+zmNYnY5XZrSJ6g8QOiJbSF20sFhCTGyNlBu+dhK8pQEraleuH2xAMmNSLFwLK2KIh7bG
JCU8amRGgaqojhLgn1CLmVkXC1V5rOxs4+rlvM+yhW/dKn1DWM6thVMzT8tlOjwTcHM0QO8xtKB1
CABPQzvm7yrnvoW9C80JOJ7mSg8yZZwVxLJToT5b57oj17XtaLXMhNxchqhjqvIQ6K+uB6AFOWBy
aAWNflFvCvhjrv/kNfklAuwzwLcbbnrlMY7PcXMdITMvLq217/Vt3DwqIWCe0lurHbwSBo9+cxdE
6q5wOYOk4DC69smnko0j5TzmNUNMD3aTfwi9jAltH171jbK29HiGUDzslK1ioO8KPOxZaSLdKAK9
mhRYV1Uh33eGWjug8OEGunG7qctJNGbRDZRccbOuNM5Mdx1hvWS+vzBqdxPq1gkYF/A5482Wh3c3
iK+8Xs63oc7s3WxysRrT1uaBwDZncC8YdnUoXJM9BHPFKrr++2uAlvobUkRMTbwBg13nFjC+XQKZ
6hpyM3QvUXrlaTsXe9O/ef2/ULZMDb1Nk0DPTdH/54FRUJV+KaMlaJcG1JTyxnLsC7OYJbPkWTbP
ANrleBBDcB/Ryl+yDNyUN3isYIytgO0tu515VOb+erzDh79E4eLkM2Sje2Scl/IYOCjZYTQwOvqf
9+X/+xoeWRU7cIvyigQR8++1yT+mlWQdt89vWTllnEBrfPvfwPovg8o/v+Bnqcag0mbRjTzKpKX4
gcr5LNXUP1ACkAel6goJkNQdn4Xa5M2xkEqQY8LX/Rhu/izUUEZj5BV8hTUZgX6nUPvxqfqzEVkQ
5814R7ZQRlPv//lTZyeFROmfvnSMxINng4mGkxgRSPi+3Nu9cS+nPYuKNK1XeXLb6WDLrYhgElhL
pVEv7F7e6h4IESsWdCreAMRbMPXJh4NbioWNlmmODYZO1oYZmcmyozQVFVy+tXDjOKl/GCNgk4ES
3Ac6Nu5hGFG0esNsWoTS+EBm8Y2FroilbgPST9fFmvPxx4P3//4DLBRVkN44CSloEyiw/++x5CGr
6vegzKpfk36+vcbnZ5ZgHpJ/ZAvhIdc9Yr+f7YX2B1gli7MQcjI+r0n8/vNTK+vk9aE9IVCC4LEv
w3XGnJqlTp0H4OUJff47n1r7V68ZuTyqTH4bVjCsb1PF/kUFmHSJESZp8Gr6BSWQXJh3mqs9hAjI
dd9k1cOMAMiXB5e0U0EPYlNtDJQN4PS7qr5RknTethKrRdxk9couJqL67VhA85NZTZdvRpI7MdK+
iGqnUh+04pBRUZhroF6y95wDQzLKYA8fC2GUfHJN9Az9cGUGhaOjO+lSe22pN/HwNIzVuh+PpouJ
162sc2S3SzN3KfWtZZEg8Rf2pnPhAItu2WnmystweLPCzu38jHDxaCrjzhL+TgvsdQomNhpwJWns
h6Gg+3e5gbNK7ettEeLHdAFDpjJtfp3sgy6C+4Z+bW50SC5Y0RmTO0qj1EnFUvXvi+kim3RnsloD
huwtFJQ/8m70KfrGzMmiIAsniUynJxvnn/G8qaRhsdkyFV0HLcY5+X8/bz8uDCdLyND99Zn75XU+
nzn1DzpvdaLqK4K7wvii2+KewE3KVcApzZb2m/SWnRuDgGmNwJKCx/HzpuCZM8nXmpYE5PuyJvid
Z078hW4L/bHQZBP2P4T0H6uCLw9dbmilUikmvQaNqYUSsTpVPYjh2FuOJvyVQmxiz7xoIl3H0lup
3uXwLmW3QuMOj1//KOqPsmvwA2CTCL1zrBfLyKzmDMiXWvQmaEBjT4CyZfZebbR0X4u7luE6ZDvJ
6ubVcBaIPrsbWn7anGIeIVjH5+VkuAASXseDve03gaPhSshIIIm6LfkIM9d/1ejPcQVGeJnd5pnE
YQwnmDAgRhN0SviDk9l0dioSRxwEjbhP3WauRxuvGGeFdar1c+8DG8VMbm8ivgnf4KiKjLnqUvKA
CqLb8ZViZ6D7KfPUsauCFpFsLg24RnltUdlXfbAYypPN0gTQ2uguOvrlqlpYrEXyoFwVvnxSwDpz
BmABSdkvl6sO0J/Csl/vgxXz2S6+znprGcIEZuxyTAa8aB64Oq1cWuF7Fhx1vdp22M1pxpPyrY+9
taKcypbRsinWFThA48rHpKe2cCxG9Fsjb3WkzlKwSd6b59K1sqdscfTovIX6OhuDZTiC8EZ92jTZ
LvEHLHZwLMznCChtaiw1966xV56GQo6J5FPAvtFumQPHixoxcITexgQKmQ8oRft2NVikNxMdXUeo
1eTrDCZqqkSOR6KDoV+6eh16B7W/U3qSCPkd++KRXsGRjbsgRniRM8K0AY0DAEumzEVfEH6y1SE+
jxQXhnwWwcqUL0FZwFUNFpTqVCSvccxYlXDmAlmsnbW0Qi8kwSz6LlwIbQCVbeGGbJYj9YsEcXkE
QCtJT6jztlab97dpPxqrLugjp7eZSbjUJIyOY3/lD9BiMXroeIKwYMZIepP4StNSuOcNkt/CiGIH
+nuyjn5orxFhW4ixpRLXhk4Az3wYIV7ak2abBMluPkw67nZSdBflXTu0y8RoeEu9rcjDTY5fqIPO
2adIbEoPLk7+KKnGSw5OM41kp0OYY8fgeOMaqrgxz7PsyszTHTLUHb3XxupvTZQVKdjMEZWyzuXV
jqT4ltFCcft1EZYrf2raOrj+o7QzK7ZwMkACxPTpIO4TnCAD3tgyx8iWAQcV8qsEDEZDJxRL5ANl
T2EULSJNWfR5Py/aWw8pSaPJV8HwoTH24pfj8eSpGYdN04wzjVtSlXs49YxxSuJxwuBoQiSSLa4p
ue+pF+N/SIWn4prk3CZkhQ30ZCL8NzfOIfCa9/h7jffLq/y8b5ABky9BrvSvVg8DmwedCdNj7cdA
9GeJxyyUWEaB95n8+S+3DS2LOq2kNZLsDXvKLvuNATKN0a/9NvlhOjJphTvsl6AZ2yeXuFPLl7wv
XlObUSTxaKjYGf7cDn4jVpGu9e9yf6NZzxbdSG/nG7tlOjPCJI5eJOYBpv+cklzdo51H2gC1/5Ib
9rwC9yil+8pbJfjHWxOxbAZWs3234r3LtdBFdzkbGNqzhcZes5ADdqrSRqAN6o2PLlRZ3ZAYdK3K
x5QnzTZmSS42jQ/Rm12j0mi4gd/V/t11ryqOczXcj5OYVjlZEVij/mSNHLVwb4sanC20VJFSsyKe
8xQg8liZlWipSjcVtP86SWdNTYiZzUj2pSGZiQhUR9ef/fyqzTetQGzML6SFd64B9Ny99O1d67pz
Vz9ilF76yjHy78buIdBgmaj7SrtEesUhfqlCwqaDexKcZ6q2K2pCpBgJencufotGXMvetepKcI9B
P0sxFu4L6dSzjv1kjGewd1+IPsfYv27dZR4zkVsXKJQ52pMUzwpzL+8pHJo1AQMjT7MUPquTYdzb
W2B3XNO+1ptFPEpO6KprjZAHlwlu/zTITwmL9yoelrHKhgCbZ5rN00Zb6f1tk1z77F35WSvckj7+
mgQtBfGIEAxtUqUdbj0iufaDn3UYZb2nghUIXCrjMZW0lVzrz7IZvvsUFl1SQykiyf7c6JzbPSmO
Tj+Jeb88e3+xMvgVtkVTTSFnGgqJz1iK/9yeaCKolNYrX4yDvoZOfg7f/yEltKypHGfoplWVrdiX
N/UXNMpnAOOvp9m3l/h5mhn6j8BrQ+c8Q4f2s2PFuGby7wj14S9DyJxMXzpW9YesZbK66SzFaCQ/
q2fOMypnhQ6Tw0xl7vc75xmm9784z9DPMG9igjglgf/5MyEZUWoNQ/9idMDvqhHrZuqJi8muAEpB
Ue8JLlZjGAsKBY2rReKVdflsCiOIJdCCsj6XUthUiGmj8MNLqu1oQDMg7EOjgsq7x0pG7lXVDKNR
enH45fl9kJ1jT2NGAx6EcIqhOOfjm8WBx+ZpRUwfEo3GJFYCtDGv13L4dMZ+gLtmkbcW7g08wl2D
vL8iAu4QmRdqFadle0EYc16UXOgPYtJR5sO2969rCEMthVQmI4vMUqcEM5EXZz8haLa7mPDfXeTh
aYD72OIALhA79LdysZlII4JKual4wIGm6COpbvjHm+DVprBWrOzJs4inZDYfXXNfQTqh6dU2sR2u
sYa7SoI6DnOpbq/UYHCaWJuXoneCyl3bY3PM0lele3XVbZ7dkC85H7pNJK8is1gEdrqKODfrutu1
/JR6Ak1NvesiYjy8VaOWR4llN7o4WhgfFS3LKEraWHudRv8ZJXBoWE6GS0BxOxKp44MOxWaKTJGD
WyW6qUAf5k8tpeYk58gMkE5JtVQn/pI4eH3sWETyVqwclK7eptRJrPx9g+QRmB9yA1YeXmMG774e
IifiuJQbsZfY0zGAmY0aAzcVnIwRIvFjCv6hl/Cc21uZk0xSb1Ijnenk6vbhc2Uqs5ywiFTdyEDm
hcoBaa+EFM0lz3G9t0ycDDVf120IeX0E34rHD7JVxbqV5G0nTcEPpDcEss2T4aERr2RpszjaKMaj
y9uQDq+MrfcMEWEP97hQSIRxeyen0QoHyjtjawKVqWRI58aHVOPL1DETqJfazEHa4KaUrlp55/Nn
RqjKA4EUHZtBsjRSGCfIWnQ0jUa8dHNoa/m7lj4olb9XJ2RAA8wNqE9gOxE2S9G6BAzX25Aezs+t
hevhbmlTkhFwuAx7Sz2UDQkoMPR0e1GFTM3HW5sAisLXHZ1/bJOLDXq36uKtHKxkqwTy764LiSBG
98YwUFMVC7u8bWH+GV2IF+MtbaKDhKZHph0LPELqqUPuDd7zJHrox5ssu2nUTe4ODnYUCgOIB9rC
ajClK9clfiB02R6XV+/yNteFI0ntMoNfl0nRW1+ia2/LRU1zltUhMRbkQGC991uxrwiLY7Wm7L2Y
bASbezRaDzFWE2KGUrZ2SRY7DVWPkJdST17nTYcguutZ+I3iJHdHxc3ObYFLhTWuSrZQvreVXVrt
GwGDYUIxytF8agODPMSqzcq0fwv759g3nEFqF0qnz/V8laW4ahS2VAF0dAORdbOuR1banjcXEqQ9
/752Scbaua0xa0DNYjxBQ8ZzItjT1EH9EeNp6Hp/hRBlZWBFnP9DLkcFgQGLHy4bIaaJ5t9U+89p
/fwf87IZf7kev7/Iz+uRemTaPgiGrxqX8Nfr0RAUz8yKWDaous63/lntKzi+UX1iCPyXG/zn9Ygl
nZETTQLq0N9EpiBq+dP1yEZt8pQzwJqkK+hQvu8hMuHHdRIEL4pINJQHgvRhht8sNEV/65vbrlNm
eF92CC5Q7XPcGNIcPRsJTOssloB+ywwE5I08BaihDouBSo3+/ZANsCcGwrDiZZe8BJO4AAxHaB7I
vo2qt64gRp3QoxgTXob9MFXSlZCHAJlJu68w4yay/a5K+hXe3TOQA1qK4KYRAMfBQfi3vbVKh3Qf
yFxmXAJNd9dI+rxTwXIBLU0yfNzTpLnHQRI9luDLWmizfbitEiwKiGJ8soB1MlLcelYqpyhpj63b
bsGoYUkke0YpDtiHFi5GP3SBaAAxKBFiooyIQ3vwF/ueVQp5uQoFRQEXO4RCyHY+ejE87uDqNEyb
+/6uIj+pAR1t415ce4q/RkxIBFuzzsnfMQjbkPqPwLzWvcdufJXtlx5fby09jto2UKtZJTFyKC1/
ZblI2FZjaQImTd+Qi4eAMVrO86o28V1etPIuQVSoY+FpJ5aXf99jq2LJw/wMkNuM4mYmcWEJoCby
KjNuQhzYOYqaYnC5b+z5wDw8rW4k5VkVZyl+qCqxjNKTRLBZXL1wEzlWlPfvhZqIlSZPgxDVgOWh
YpnvQveGQAh9HufiA87LLG7De+bf0X0uV5pTtUNPwYNUvu2H8WjpjOPjSVc/anI8x9PMzIKJzjDN
duxpyvOPOJDY8CB2IqicZ/zHwuZvDqQ/gye+HUq/vtDnoYTjQoFsge73By/J+nIo6SjV2ImyD+eP
KD84D5+HkvkHVmQ2TyyZ2JHqtBGfZxIYJ5TvGDzQ2UJ5+r2SHUDin84kUkR+ACs49/hfnHDfjcqe
O2iDXsIvtLoata1Z29RnvezEk3Q3nES8eaIqF9YG3aKeJL4C7gmysKnB/BCgjrQBHWkbwvRsarx7
PppKUSysKJYeWTJ4a5lZpg8gLnRPQ/8QWPeSRGSt3CKKSZeF/SwklTFaDa/aWHB4O1XSzJP4tpqo
OsiEMmsXq2TtXFDPm/1TjAbfnuir04QhmKiEyGGSbok8b1+1jGIbFb7sVNFKI/yXwfYfk7g+eRGI
V4S2YSS/dmm71oInhSbClfrdkK7sEerdWusgL7tLLAlzV9JBXAwrralvJPNVhwCAfmxl5mcksjBw
9l1LGp9xGnDYTa1H5e1VhhJhWO0KuHtUOLL2oUjqPMM8EBaXnKQy1QxOnlotW7wBPexWixkjyUVx
+K4Rst0ykY74JMxqDXaWf3HtZ7PFNafuUrjddb6ttDUwOpYI1UI373O93cIgYGd61NQcgyuJE6SW
B0WMdy3VL3pPsF+czgb6qwQ4gYLRJYluDDiwGBzJPQtYDjIbMMlXoXKqVQt5+WPUXwIDJlQx/VM4
z7z03OrhKnNdsYx7yNW2/GpH7Mz6fqmgwMrUO439QWk1tDbFAoriXHXJQEK3K1IJcZo71xlJp2iY
VADQBa9dCNVRentTVej3a+67RIVREm80KtTJfhbTSGhytZJaHVYUBEIDSHFQhbcxXEZmHydzJG10
tJdmuYfDsYgNotzJbWomFXmssObDmslrlJPK/B9xxKHKNbD1GEgB8Wj9m5rrv/4z+49lEAf5+7fz
7ddX+TzfwC0YHF025xjQddPmqPpUfmh/6Ew3GUpwksl4db7WXKzXObw4NgQ2tknZ+3m+kTM8uXGY
ZKD91Tkuf2fCavFC3xRNLNGRrICBAEdqTgrlr0v01ChqNEfSC2NTNnKatsgRNTUow5VqG6kGaw4Y
nG1D9nb24rNZ8sLSEXU9a6epQ/aWtlOTcFOQvEh3te+kDNs4QSDIMXWMsXHQL4VOjKmX2f6LOabB
Llfipzph64Iapl24JU5kWwf2WbsJ0YPGUiprDM1Wh5zfZmVoyhGJYKYB4pszZa7HRjFTWW/jiJgW
1ixF65WUkQ1W5iMEYgBkfbuTJvCpvDCr5j3yX6uxxYvvw3LY28HJrl/EiLh+qEBgpd1RMtoPX96X
6a4AeYLSfzWZhPOBNJICFJCJqXjVYA6QEBhXH2Z4FZZ3dnXszb0CN0HVVeL5xk1orlKGIyy0ShWA
msBZYBDGl218gvd0Gfv4CC1iyfpfr3KUrXdq+pJWjCz57cJJUKN0axP+ZKMGt2oOmdutbwolWEks
sTobpJmy08eT3nZOB0MlG2T0jFOGH+TyktBOy9gEuryztAikIFWdMCG4MDQBnZcXZDHJ/HbaS6bY
RzUiIjQq9lp0Ti33TVWY8TbPHam+OvzzWL42U5vmt54rQPBksP4hCNV4IuupGvmExBMEPaObRJwC
07plfv0oDWyVYNTsdBfoQMkbaXf6tZlFV0V5Ugl/6eWlFdWHqhCYGAGNpXZzKTwqOQ2LhtS0K1Uj
fFXWxSnVoAUW3nWqAzNlZRrq6pvv5k9oCbdCBEeXwEU1h5xvklCKxjahLCwg9JETf5Dk8F6H4KF5
vvOPONcszg94YdgJsSxSxf1tLzmda3fBK76D7wfbry/z82BDAMSh9iNeDc32z3ONkg5JEB2hPakY
ZYvR+GfdhjNRCJy61HSWbH+t2wwGtPR9fJkm0/3Kv0Wi5rf7dqwR/GbZJmWlQD5nfjvWagovzbTc
j7TbRQlEo/BJhh785S36iwE/CO3v3wWRhoYKFKjZDyXS1M9+EUPEdC65CNWPisTbaSTpVeyjJ9Am
0VCGDgyF4CuOmTQ5V9jdh8R9C23wJ2p4jFnWIhbXBqoDcd0Aca5dKpcStY6JmrhLUd+gdmPpC57M
xwBnPdboHxJ73FdSsui0eiU33iIwo49Wi181VbBUdeWzn15LRbXqTI0tFEHQMEUHgkNdxT0oFu1S
C8FXitt5BnkAwZ3TtFLEJuwHDwTd37bLcryAwUdAvM4ActPvs33V4TIMu2Xda+zXX3N05ykxm5I6
gZNR2or7EILXQN402j/UA+U5gpeQFBpypYpwg3pZFMpCBFwa4bUW7EpyJ1oY/VZNKYVbot63Ssfo
OUPDDr4X1VLcPNcyaWQ4AnXsTg2jqprUgcQjlhEDJfbP1Lyv6aWNrlwnKjDERjx4cI3dFGlx3xEn
IVnjFtLFS4UmbJbjzcssTF74vnBbEGn5NhbNIbQjR1VflK5ZEmWrtyi4UbQYQb7pmM0V3lXPah33
IwjHygQvruELjNW1X3bvnRldF02CiAs+qLDuPKm6gYCHHEhsUpMw45FqkY15hmZfyr0leLVD0QHk
KKM1yhLga+W+qpVXWUPHpdT5YxKsY2JKEF1a47FBZR9TeiY+51261stzCvhGz5C8eyqMuNKxOgAe
HYNPmVEBSRb23lTqeXOMFgE8CNGHzDiKko8cRHB+zKBxVxUR3GQiQnbtn80hwCGClFiRjrKkooy5
l4iQyIrBsQlZ6djp3U/yhMTi9bV8NdhIrOXhFJXyrK6jKw8YgsnaTHCZiucajXhdHuCAgaZkcSnP
9Jysu+a9Qf5pdA++bb/w7G/BOpdB75DnWwrd8TIwDyNXLchbRX0I5GChQj1NSPbQKmNuwbWdrrQ6
3gqCEUI7ned+CzlPnzOTEdWjIU4Zg2Az3hXsXSvxYfu3RXss7UtnrCpFfRpMad8AZ6oT87o0wgtT
9MeIrl+4T72WLhMJulAlzgH6fFHobGevBq+68seVHsl7M8ZYbwxrdYRZVGJ47spNncCpjtKdm1aL
QW0uknW0/WGduDwQ8UFkDbCIcBW3IF9VfU1xwVWHoFaW71G5LGKlOla9sQgbyCPIhKpcO7upv84Y
lGCvW4R4ADOYmqOoHWGf+0K98duBl20x9x2E/yZ38tYQr3Y8bguSt5OWmJmIPIoaV7SkOQKQTWvZ
rHzXckwkZIamRBjbalJgGBcl8Z8KOVyoyYtlkZeV35pGs6pliCPV2eOEwXo4K9jQIDlZGJLxbvT5
a6ZWl9Qyjp1H8HXm+JnrgJzR+Qu26quGYXZAeFopH8yA555iTZsYMgonFbgi/AVFeCUN4RL43JXf
GEc7NVCqv/isRzodly14JIX2CwPRPKzZtpdqQqQfVmLFgmfPetptzTWMbUzJ3tqCMG4jrKpZukig
jTN4OUoWPkf5lVEbpKmaq9zDr2zDYeWP/yMqABgAOhY/ZLjAedhtfrneflm1omz/3tH88tWfF7/4
A7kYQyHWqPq/hIifHQ22Q5vvhMAXabqJuP7rzW8xVjaQ/toUdvDnfrY0xh/0MXwJtjpGN5r9W3hQ
CAffr2WEMpPInp+OLurHGP3rtSybPvPqvnqtMwi0wC2yLnmQfBrt0fBOfuExBlRnOlbVrLScOikP
fVdcPANyVK4uJMK0K2R5eHVYZ2DsmWBGUOFEdW3LLybzDlzMXEWEC5gZU5Q+uS/Q5DWtmbHd6x5N
Fcu6lhHkTrxwxX8r/f0kH4tJWFEbG6i9sbPT+E0kyVNVerfNeDD1reey6cM2F2in1JeXIRGJaJgl
qYbwy82hPgwqj40pJTeydZgG2x2D6wDMNYan7t60b+S6XheavJCyh9KOTjp4I8V8FRTxPLXgm+tj
2bibakIMBZ0uo9sEH1lkR3h4hGqrq0LNnZ64dk3Jl4I2I0TA2Na3Xg/72CvQBbJgFtA4oQ24qKkj
l1Mh6zdWSroPfrtc3nveATwJHB2ftOuc8ZfqWCCIGr/dhKW58zN9UxCa3DXXRUwKJOSshuTymqmF
fVF98hnhHQiGUxkOuyB/802dgsr0D7LCDd65r1ZzrUT5YlROIcVD1w9vth7fCu9a0p9dWIAJfcaY
PkFeu6PM/G/yzqs5cWyJ419l675rSzk83H0g44jTOLxQOElCEWXp09+f8HjGBps1w9RdqpatfbE9
CDVHp/t0/0O/9vHDCQYVFYruns+l5kCRLgtQ3kkmMEOr0BBS+y5UPuahvtGxHavjovMfJyPPBKgN
g6yQZnoR98L0RA7pxBmT0ExB5ZUdlDc6lYGHtoQ/fHwnMuETCVkUXomCO3Rw1RSYRqAqR2tekoJh
KEs3um2fUar3DHrtWXqRAYJTQNDQmOo0kDdNHejLfTAdNmLLabVQBRdOgDTx6VAHsDx9YiNh5dfk
FLvQRmZ9WKoJggtVDrkQ3epMAdh+Z0ljsS4YrsKNVbH5XACimfcDNYdHeqdH817UaJfTMLmvNDy1
JPURlmdfcmB/ZhZyzN43UZpkdMGqrKtG5anq+Ad2VR3IFeZQzq0sXM0VNA7EUepdOvVpEd8bknyV
6+pxiLZhitZUDP6GabGPnzacA7jkNwX0c7P8ZgZHhYB37nxxwNd+3RjkXAC++twfZoU2ELPmSkE9
LiSTozg7STW8YqLRNEAy1DoLMHsxEatPIsAMujsI54+ZIfdDdZAxbA6DtG9Id5TpjBjb4rWbCheK
cq7U1pFkOUNVxUHbl2BrYZRowhXNkI2LyKVibt1GqM5HQtNvMvyuUuVG0BYjI3cRfWSKvpDMS8uf
5RIKH6rEEKbGudUtzxNZ6fOPe3pcnut5Ns4ycpKNK6hwoc2NjlpSfMvhVYvj5AE2jWKUALyVEAo3
4+eFQ/1coiOHVLs3KJvFeY5e/NRiXhQy37G0Z0sQxpr1FFTBs3TcuXAU71JAg7BKJy40GR0DG8mZ
dxr7MnOvNZTGFD6OUhzmrQs63WVTOUcxcZiGykTEK8t38kHRQPpiQDQXtdNAQ77PtDuNYPXnXtlV
hVs9KPoCk2bAKR2vPprGt1r26GILmDvcJHiUxnpMzWIsm0PfO7Hra1FEE8FuTsqqL1nVdYiyTY/v
yuhMwU57fAbFvTDKA3puvUhuxqJr9RNfHLsLCreWUTFFYT0JqtswkA7eJK0PzmQfAAY5cjI5BITI
1GDJGXlzInPK6dT0XOkhNq9St+w6tHR8bO0cqbtI/x1tAThvhgaxEHIhgtzq5rbAy4h5hmKGG85W
64O1N3qtDyAqtIJbcHIsCQxcyyF4rQ9AYTFSIdN/xGFAK4uszbFdUjSwWj/rg5bDAAS17bHyzoax
TcsTjNl6eYBGLOwjxMFE+G4rwLwA6kIkW8G9EyMHXYaqNoCu1nTzXMNxkSrY99jCMGbyD1wX9Edq
KgyPCSt+RhiB2/nNQp0vRnDYnE6VotRaBp7Vt/Uo61VlAfZB0sRe42mXJuOgQzlX+igJduK59lzW
2Ova5HytnVdmLb7Shizfib25faUudOjYMYcq3wwf6haP6DveFHMjFMFQ6jqrlrDFlhlhzrHI0+UZ
LkRDe6rfJi3S0S7su6bFPpotmmxuNBdiVKSdBdpAHaMFWEzJ8hWICy3OB5gOPMstFKNoQRlRJZE9
BmGqoEfajqewcbaTW4tWYeRq3QQXiorTuxTW2ARdGAhb2lZKhtKZgKBjyXxHr/CEiHzoF3Q3OKnZ
iQ5Doa/r4cDQj6z28YuuPa25BcgJfwk6xxjdzUO5BJp6PtX8Eey+Hl3NY829cKJHAxX1FB2S/Lqg
TpiCsRLzQxnYi4jRpJDMnGgiY/kgX8rVQ5qhElp8A0yOTi01FESR0B00nn+Y13c2Kj2kF8MUx0Xc
HOia/zBtCpgaCqd0qaOSX0oKHQS9OsJcH7EoImZn1QK22HOsi132kH6Z42oJh7lObu1wZnMCzutJ
2ULCPPkkFQ9L5RTKAfB2CS8Vjr8p//tWV9CQZ4jh96PsUHAMV3NnoBn5eEH3RU1w05P0zsI+UYV4
3KrMVHk59Ep1GKJFU9cPRnIi6c4ozAcceHs2Ttx29eSraPfU1bEn6B3Jumy8YcY5cu7JEMDGBofD
OdI9NG6coBoDie1pJfRyZ4RYrACMj7PmQStwWT2XnJ0UjfjCDFcdnE2lRyc+F2wVBO29SvFY3yny
k2TfLBpUfOY9KUADQiazzGlkeefx9FmPHpUA+3kBpBgXmcs3CyUZTt1xoOONUlx5+nG8eHAxMNUa
pet4Tw64X8ddHEiYCKb0iwPMZWIxGgsFOjUK3XClowSnC2niF2eKdpnBBTAAaSgx6Ct5MTJR+RfM
AKeXYCKgJx4gtJl0jVMTx9VEG8RKNIgrv980fFslZQBSEnrak+1JnCUoZ12Y9ZFWXugJTrviQd72
e6STIDoUbKwqjHtZwUK0hlDi9CoERxvrWFaRT2gCvFGSISZ8R15DXrONnjNnGBCQOI3JlBmfjTuP
juL0NA0GZtDS5yicXaTu3dY9DVK8jf8VrCX7vplDMbRuMLXopnSwanFkugeiPNbDdkBK/eVcB+FJ
g/mU1Nyp+XO0eCyCA4nOv9z2sVRK53MEgo449A+oEFOYJAVaqf+OYy5kOs6PEphiS1liaj8HTeG0
7q4nstV//zORcXQG5A8oivEgfIa3iUwzTUZ3dMA5YdPO/nnQJVuhn65Q9PCfsmQJvpndtT1xjrpk
Mvh9W+nrrNc6+HdIAB3owXNyltvu9JtaR45BSImGPpvmPnOw+DRAWnLuR0MbR93EG24urKALrqVN
iRvVAYJxQOcEtZI2hencBB+mzzQkJ3yK+gyTpJh2tHyQINSONFVF6R2IUd/CUUm2W9U0vydAXJtn
p45wGYZpN2XgvaCrHDkYyi1MOGo0T92BXRvHi9b8ITkDvN3RveYqKsNr7J6maLUWIJ9Df4LU2Zmm
esyggm4jYc4IGDG1OPKp5riZktlOQp53F2NJy8AyaB4M6fmdV0o1nMujJIf9gMesGxojvs+jgIM9
2q1nuhmApcADToiO08bEs8g+bVTy8Bw7rqwCwKr2JeFqwRkyLXqldppKIwmvKrmm9/ika0c2JYGf
WYM8owPms5clKDrPsbiqUeGxSZTTcBjifGSA1pXB1Rbo7yDboVTmUaY/QpXntHBe42Rda7dSDACN
7Z+PnPon3oIN4zLLeU9AJAtONwLASlm4URD29Aitz5dQ6GZHjI+SqQ0R0e6FrkZDW+jVVjhyGCM4
XJFmGlgK9lPPPYlaqlVr2WcUxYUGBytguKfByQrhZmEk0rFDm+HFc6DVEwcGV+1e1fC5kM+Fygdv
OLoLYHtpsL4MDVy6+JC2ZLAUVlhDr3uacZaCLWaSDX3YYzossmhqHdI8xm+d4Bsxkm/VSF7M+0aY
Mfxw8M6ycaFtqTHcFN4VjY42kopuOV1dOGyFjFE0nLbKlc/VRupFNOQlQZ00c/VeMm4WTDQyDZC0
TZ6QkFsLkFIqzSl60xka3sVgMUXeT+oawbUA3VHKzmNMVDwx7OeYqkzFC0bK36LWagXVSgXrlcBV
D/Jsoqf4sSTHItLWBjYtCq7gmLYIbP5SdJgismRKwHNUxIKxeIHTxqimGqc1JshYwChYwRQAn5tI
HUVYxGQVEvZIXtsVyTYcy7Y5aGUi/RrLXwxmHIxmAG2iTqR2BZGW9LRiMoPwDsY0togePUY1QjSJ
TXEEllyjAVCiICToI7JpaZ1YAoHBaZIRM0f2gVUeWyaWAxQA0VWannnMCeJpMHINu1PgblVJRTdW
tatY8448aEqN9y1E1NoVrrGxHTSZ0k3LxzI/yAUB/emr0kORC0K9ZdzrYjx2JKZCLSoJZPj+pJ7v
IhBty7Mfgi2uz/KnpD5/SnM/S1/BE+1vJ5EbZpfRr/3R5jf6g8kqV76s46f//mf2CCkc9kGWuA/Z
+qmK3fxTp6flR1x+/k3v6DNyyfJHLiWRjDhvaWS4//zhR6H9/ecUSX8uQXetl8fyRQIjbb6J1WfR
2HyjL2Hd/DfvPvpDlIdZ+3XYbhS+D8abDPXj61m/95U3eHPvrZazCRGx1cVYuXfwxUjcIVH98vqH
7n3zQthoIb31QoDJBLMJtCTH4ZVgUMHKOgfi/Q0G9RLDAwRqZEoe0eQW3pV4WweDgQNwVhM5hR/3
/C4mrUUOdUBbou3vAqEbQn0poS2pUZ+uNnK2jgm4MgAbUA+oI1eCwUwGR3GRx+gf2SI2PSbgilf8
YXdbGfjDwpFQGES9bIurT0uLVoaKDWL5x+/3LiaU6eCp8cdT6AItC/ndYsLKAB6MixTrY/laWyAc
jXicJEZ6exeMlqW+wWpr68cEiyyJAQ/UurUoAGmSActLe7wyEDyD0f+ZPcPWweBpoM+LjRnVw7s9
A7mzds/eyxVBe5mdU/5Mk3frIOh/0lFnJ27109rXaiyYibc7NYosL79/yV7//0pr0zb6N0p4W8ek
RQBioAHhem1hYL8tq/I/VW5uDMJmNbVfCQKJBHjkekZVWjkLSW99Rnjt54qgrPhc6upXgiGz81BQ
ra0IfFEUVccxdo+DAZbkcxWWXwhGK+yICMH6qUwDr0MZtsd7BSUXm+enXihbBwPCFgo0L2Chd0mk
zS4aMZL3e2WoG+Qstg4GlDdg25DeVssLJqcaYac839/HZJ3kt1vh2ZL8oM68HtLWtg4WCEQ/0G37
vI9uphdtvUAoxmEF0b74Xouvbqcoc6IuS5G3h7U4RgWbJjW/EAsqK9lEjHA9p0AuoBB/XTp7GYxV
mv5uD8uywcOIhkLzw1MaJTl7qY7wzv5uIH+DWN16gcAp0dC+pAW6skCoyWH0whsm1y5f+7lANiF1
tg5Gu1siWqrJ6+1QvZUQRvdhf1fGOg1pt6dFp9tloDYhf99HV9MtfXMTszOmt1vH5Asnux9jh67j
+o/LgYP7hN7Y+lzisz947bCv//57d/1FkfwHUmr5d+344eXSP8cRf707ES0HAG9++ToQePvPv9/f
+pU//EyvPxy5T8kseXDq5d3W3z/lySxgSrGtcsDns5Qfi2LT5SazfBXsvt5G/BmEtYHN1y6yhQvg
jvezVBr+Mntvx4u9arL98fj0x/LCJ+5DBAj2/eimFWZY6djvGtDXRdJJZsVs7WqrTb5dr/YlPsSO
odzC8GnXK30Qs/Uu8a4x20Jhfsf7WS68r/Lwd73WOxBs6/wwiOw144e1YcyuwXx9zlZWOjl65by5
64WWsfyqauxvjeXara0ik3/Lrf2CZ8fvucsvKXPteqmWuP2rHso7Xvt1Qx4ms5Bk0OYDHhV3tv5w
KAyk3mEafssXC5n2i9r6O97oF0GDO17leOau7Sp4zaGDhvcGk2rg6q8PzIcwEqqSjyqzj3/6ptT8
2z+gYmzf+MF/miV//Q8AAP//</cx:binary>
              </cx:geoCache>
            </cx:geography>
          </cx:layoutPr>
        </cx:series>
      </cx:plotAreaRegion>
    </cx:plotArea>
    <cx:legend pos="r" align="min" overlay="0"/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0ACF6A1-1D2E-AAD2-BA9E-C82384B742B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281DE0-1F5D-453F-9918-119832CB9B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9497A2-FCD8-6447-A9D8-129098BE81C4}" type="datetimeFigureOut">
              <a:rPr lang="pt-PT" smtClean="0"/>
              <a:t>22/10/2025</a:t>
            </a:fld>
            <a:endParaRPr lang="pt-P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C61FBF-B3A3-0B15-1E46-9ADDBD24EB2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7291CE-18C9-79F6-CEA7-7C265902CA8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4E2CCC-8656-A84C-8892-B3747A4D465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14083469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DFD7EC-6568-4BB8-ACBF-890DB118FA73}" type="datetimeFigureOut">
              <a:rPr lang="pt-PT" smtClean="0"/>
              <a:t>22/10/2025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813A20-141D-4817-B872-62279ED9AA4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86719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Ilhas atlânticas, de origem vulcânica, Cabo Verde dista cerca de 500 km do promontório de Cabo Verde no Senegal, de onde lhe adveio o nome. </a:t>
            </a:r>
          </a:p>
          <a:p>
            <a:r>
              <a:rPr lang="pt-P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Descoberto entre 1460 e 1462 por navegadores ao serviço da coroa portuguesa, o arquipélago esteve sob a soberania de Portugal por um período de 513 anos, (1462-1975), tendo servido de palco de uma grande miscigenação e cruzamento de influências, dando origem a uma cultura, um modo de estar e ser cabo-verdianos. </a:t>
            </a:r>
          </a:p>
          <a:p>
            <a:r>
              <a:rPr lang="pt-P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5 de julho de 1975, o país tornou-se independente, e, desde então, tem feito um percurso virado para o desenvolvimento, tendo efetuado diversas conquistas em diferentes frentes, o que lhe permitiu estar hoje colocado entre os Países de Desenvolvimento Médio. 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813A20-141D-4817-B872-62279ED9AA40}" type="slidenum">
              <a:rPr lang="pt-PT" smtClean="0"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86817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813A20-141D-4817-B872-62279ED9AA40}" type="slidenum">
              <a:rPr lang="pt-PT" smtClean="0"/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42547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6455A7-2A5A-F0C2-C300-E5CA73A695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586EFF94-D80A-0738-D2EA-A73D671921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A12D4CF9-1B2C-C757-8932-C214535D1E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 entanto, a implementação regulamentar continua a ser desafiante e é tipicamente fraca devido a enquadramentos legais inadequados,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pt-PT" sz="1200" b="1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restrições de capacidade </a:t>
            </a:r>
            <a:r>
              <a:rPr lang="pt-PT" sz="1200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(equipa reguladora e recursos financeiros limitados),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pt-PT" sz="1200" b="1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governação fragmentada </a:t>
            </a:r>
            <a:r>
              <a:rPr lang="pt-PT" sz="1200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(fragmentação entre agências – sistema de saúde, profissionais, farmácia, reguladores de seguros),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pt-PT" sz="1200" b="1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regulamentação mal harmonizada entre sectores </a:t>
            </a:r>
            <a:r>
              <a:rPr lang="pt-PT" sz="1200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(saúde, comércio, farmácia),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pt-PT" sz="1200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pt-PT" sz="1200" b="1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factores de economia política </a:t>
            </a:r>
            <a:r>
              <a:rPr lang="pt-PT" sz="1200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(por exemplo, relutância política em encerrar instalações não conformes que preencham lacunas de serviço),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pt-PT" sz="1200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pt-PT" sz="1200" b="1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falta de dados de monitorização de rotina sobre conformidade e qualidade em instalações privadas, envolvimento limitado de prestadores privados 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pt-PT" sz="1200" b="1" dirty="0">
                <a:solidFill>
                  <a:schemeClr val="tx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informais em quadros regulamentares e corrupção.</a:t>
            </a:r>
          </a:p>
          <a:p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3B20AC05-DA41-D095-CF79-9FB6047EC0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813A20-141D-4817-B872-62279ED9AA40}" type="slidenum">
              <a:rPr lang="pt-PT" smtClean="0"/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680911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6ACF3F-4913-9511-7688-ADAE562C48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E5E0ECA9-0EF9-A028-59A6-7091E21F14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3D5358CA-6FC6-4F74-4A9E-3144ABE173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PT" sz="1200" dirty="0">
              <a:solidFill>
                <a:schemeClr val="tx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Programa de reformas, que permita a</a:t>
            </a:r>
            <a:r>
              <a:rPr lang="pt-PT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melhoria do desempenho do setor da</a:t>
            </a:r>
            <a:r>
              <a:rPr lang="pt-PT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saúde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PT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1- Criação</a:t>
            </a:r>
            <a:r>
              <a:rPr lang="pt-PT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uma autoridade específica para o setor da saúde que favoreça a integração do setor privado no SNS.</a:t>
            </a:r>
            <a:endParaRPr lang="pt-PT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P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pt-PT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pós proceder à definição das principais orientações em ordem à «reforma do setor da saúde», o Programa do Governo para a IX Legislatura optou pela criação de “uma Entidade Reguladora de Saúde, que poderá abarcar outras entidades reguladoras existentes em domínios afins”</a:t>
            </a:r>
            <a:r>
              <a:rPr lang="pt-P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endParaRPr lang="pt-PT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PT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Nota</a:t>
            </a:r>
            <a:r>
              <a:rPr lang="pt-P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O Plano Estratégico de</a:t>
            </a:r>
            <a:r>
              <a:rPr lang="pt-PT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Desenvolvimento Sustentável (PEDS)</a:t>
            </a:r>
            <a:r>
              <a:rPr lang="pt-PT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2017 – 2021 é o documento que</a:t>
            </a:r>
            <a:r>
              <a:rPr lang="pt-PT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materializou, em termos programáticos</a:t>
            </a:r>
            <a:r>
              <a:rPr lang="pt-PT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 operacionais</a:t>
            </a:r>
            <a:r>
              <a:rPr lang="pt-PT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Programa do</a:t>
            </a:r>
            <a:r>
              <a:rPr lang="pt-PT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Governo da IX Legislatura. </a:t>
            </a:r>
          </a:p>
          <a:p>
            <a:endParaRPr lang="pt-PT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PT" dirty="0"/>
              <a:t>Plano Nacional de Desenvolvimento Sanitário (2012-2016)</a:t>
            </a:r>
            <a:r>
              <a:rPr lang="pt-PT" baseline="0" dirty="0"/>
              <a:t> e (</a:t>
            </a:r>
            <a:r>
              <a:rPr lang="pt-PT" dirty="0"/>
              <a:t>2017-2021). As orientações estratégicas dos PNDS 2012-estão harmonizadas com o Programa do Governo.</a:t>
            </a:r>
          </a:p>
          <a:p>
            <a:endParaRPr lang="pt-PT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P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2 - A</a:t>
            </a:r>
            <a:r>
              <a:rPr lang="pt-P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través do Decreto-Lei nº 03/2019, B. O. nº 03, de 10 de janeiro, I Série, 1º Supl.</a:t>
            </a:r>
            <a:r>
              <a:rPr lang="pt-PT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 ERIS foi criada, </a:t>
            </a:r>
            <a:r>
              <a:rPr lang="pt-P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extinguindo-se a ARFA, DGF e IGS, integrando grande parte das atribuições anteriormente desempenhadas por essas.</a:t>
            </a:r>
          </a:p>
          <a:p>
            <a:endParaRPr lang="pt-PT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P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3 - O</a:t>
            </a:r>
            <a:r>
              <a:rPr lang="pt-PT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caminho da ERIS está associado ao de 04 outras entidades (compreendendo no seu leque de atribuições as anteriormente desempenhadas por estas: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sz="1200" b="1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ARFA</a:t>
            </a:r>
            <a:r>
              <a:rPr lang="pt-PT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(excetuando a vertente da segurança alimentar no que concerne à ajuda alimentar e abastecimento dos bens de primeira necessidade),;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sz="1200" b="1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DGF</a:t>
            </a:r>
            <a:r>
              <a:rPr lang="pt-PT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(com exceção da política farmacêutica e gestão de bens patrimoniais do MS)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sz="1200" b="1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IGS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sz="1200" b="1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DNS</a:t>
            </a:r>
            <a:r>
              <a:rPr lang="pt-PT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(funções relativas ao licenciamento dos EPCS e registo de profissionais da saúde)</a:t>
            </a:r>
          </a:p>
          <a:p>
            <a:endParaRPr lang="pt-PT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PT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4 - Em maio de 2019, os membros do Conselho de Administração foram nomeados e empossados, dando início às suas funções.</a:t>
            </a:r>
          </a:p>
          <a:p>
            <a:endParaRPr lang="pt-PT" sz="1200" b="0" i="0" u="none" strike="noStrike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PT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5 - Já em setembro de 2019, decorreu a Sessão Constitutiva e primeira Reunião Ordinária do Conselho Consultivo da ERIS.</a:t>
            </a:r>
            <a:endParaRPr lang="pt-PT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3369E3D7-892F-97D1-B362-A813294F84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813A20-141D-4817-B872-62279ED9AA40}" type="slidenum">
              <a:rPr lang="pt-PT" smtClean="0"/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944418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>
                <a:latin typeface="Calibri (corpo)"/>
              </a:rPr>
              <a:t>1</a:t>
            </a:r>
            <a:r>
              <a:rPr lang="pt-PT" baseline="0" dirty="0">
                <a:latin typeface="Calibri (corpo)"/>
              </a:rPr>
              <a:t> - </a:t>
            </a:r>
            <a:r>
              <a:rPr lang="pt-PT" sz="1200" dirty="0">
                <a:latin typeface="Calibri (corpo)"/>
              </a:rPr>
              <a:t>Criada a partir do </a:t>
            </a:r>
            <a:r>
              <a:rPr lang="pt-PT" sz="1200" b="1" dirty="0">
                <a:latin typeface="Calibri (corpo)"/>
              </a:rPr>
              <a:t>Decreto-Lei n.º 3/2019</a:t>
            </a:r>
            <a:r>
              <a:rPr lang="pt-PT" sz="1200" dirty="0">
                <a:latin typeface="Calibri (corpo)"/>
              </a:rPr>
              <a:t>, de 10 de janeiro, publicado no BO n.º 3, I Série, 1.º Suplemento.</a:t>
            </a:r>
          </a:p>
          <a:p>
            <a:endParaRPr lang="pt-PT" sz="1200" dirty="0">
              <a:latin typeface="Calibri (corpo)"/>
            </a:endParaRPr>
          </a:p>
          <a:p>
            <a:r>
              <a:rPr lang="pt-PT" sz="1200" dirty="0">
                <a:latin typeface="Calibri (corpo)"/>
              </a:rPr>
              <a:t>2</a:t>
            </a:r>
            <a:r>
              <a:rPr lang="pt-PT" sz="1200" baseline="0" dirty="0">
                <a:latin typeface="Calibri (corpo)"/>
              </a:rPr>
              <a:t> - </a:t>
            </a:r>
            <a:r>
              <a:rPr lang="pt-PT" dirty="0">
                <a:latin typeface="Calibri (corpo)"/>
              </a:rPr>
              <a:t>Por meio da prestação de um serviço público em benefício dos seus utentes, a população de Cabo Verde, assim como os operadores dos setores sob a sua regulação, a ERIS goza de autonomia administrativa, financeira e patrimonial.</a:t>
            </a:r>
          </a:p>
          <a:p>
            <a:r>
              <a:rPr lang="pt-PT" dirty="0">
                <a:latin typeface="Calibri (corpo)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dirty="0">
                <a:latin typeface="Calibri (corpo)"/>
              </a:rPr>
              <a:t>3 - </a:t>
            </a:r>
            <a:r>
              <a:rPr lang="pt-PT" dirty="0"/>
              <a:t>A ERIS tem por </a:t>
            </a:r>
            <a:r>
              <a:rPr lang="pt-PT" b="1" dirty="0"/>
              <a:t>finalidade a regulação técnica e económica dos setores farmacêutico e alimentar</a:t>
            </a:r>
            <a:r>
              <a:rPr lang="pt-PT" dirty="0"/>
              <a:t>, assim como</a:t>
            </a:r>
            <a:r>
              <a:rPr lang="pt-PT" baseline="0" dirty="0"/>
              <a:t> </a:t>
            </a:r>
            <a:r>
              <a:rPr lang="pt-PT" dirty="0"/>
              <a:t>da </a:t>
            </a:r>
            <a:r>
              <a:rPr lang="pt-PT" b="1" dirty="0"/>
              <a:t>atividade dos estabelecimentos prestadores de cuidados de saúde</a:t>
            </a:r>
            <a:r>
              <a:rPr lang="pt-PT" dirty="0"/>
              <a:t>, nos termos da Lei e dos seus Estatutos.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PT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dirty="0"/>
              <a:t>O compromisso de Cabo Verde com a reforma da administração pública, a relativa estabilidade política e a menor escala administrativa facilitaram a criação do ERIS, apoiado por assistência técnica externa de parceiros alinhados com as estruturas de governação da OMS e do Banco Mundial, que defendem a independência regulatória. A necessidade percebida de neutralidade regulamentar, aliada a um quadro jurídico favorável e a uma clara priorização governamental, permitiu a operacionalização do ERIS.</a:t>
            </a:r>
          </a:p>
          <a:p>
            <a:endParaRPr lang="pt-PT" dirty="0">
              <a:latin typeface="Calibri (corpo)"/>
            </a:endParaRPr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813A20-141D-4817-B872-62279ED9AA40}" type="slidenum">
              <a:rPr lang="pt-PT" smtClean="0"/>
              <a:t>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041614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b="1" dirty="0"/>
              <a:t>Assimetria de oferta por território</a:t>
            </a:r>
            <a:endParaRPr lang="pt-PT" dirty="0"/>
          </a:p>
          <a:p>
            <a:r>
              <a:rPr lang="pt-PT" dirty="0"/>
              <a:t>O setor privado concentra-se sobretudo nas ilhas com maior poder económico (Santiago, São Vicente, Sal e Boa Vista), enquanto o setor público mantém responsabilidades nacionais sem a mesma capacidade de crescimento.</a:t>
            </a:r>
          </a:p>
          <a:p>
            <a:r>
              <a:rPr lang="pt-PT" b="1" dirty="0"/>
              <a:t>Desigualdade no acesso</a:t>
            </a:r>
            <a:endParaRPr lang="pt-PT" dirty="0"/>
          </a:p>
          <a:p>
            <a:r>
              <a:rPr lang="pt-PT" dirty="0"/>
              <a:t>O aumento da oferta privada favorece quem pode pagar, enquanto populações com menor rendimento ficam dependentes de serviços públicos nem sempre suficientes ou disponíveis.</a:t>
            </a:r>
          </a:p>
          <a:p>
            <a:r>
              <a:rPr lang="pt-PT" b="1" dirty="0"/>
              <a:t>Dificuldade de fiscalização e licenciamento</a:t>
            </a:r>
            <a:endParaRPr lang="pt-PT" dirty="0"/>
          </a:p>
          <a:p>
            <a:r>
              <a:rPr lang="pt-PT" dirty="0"/>
              <a:t>O número crescente de clínicas, laboratórios, farmácias e outros operadores privados coloca pressão sobre a capacidade regulatória e inspetiva da ERIS.</a:t>
            </a:r>
          </a:p>
          <a:p>
            <a:r>
              <a:rPr lang="pt-PT" b="1" dirty="0"/>
              <a:t>Risco de dupla prática e competição por recursos humanos</a:t>
            </a:r>
            <a:endParaRPr lang="pt-PT" dirty="0"/>
          </a:p>
          <a:p>
            <a:r>
              <a:rPr lang="pt-PT" dirty="0"/>
              <a:t>Muitos profissionais transitam entre os dois setores, o que enfraquece a capacidade operacional do SNS e dificulta a fixação de médicos e técnicos em zonas menos atrativas.</a:t>
            </a:r>
          </a:p>
          <a:p>
            <a:r>
              <a:rPr lang="pt-PT" b="1" dirty="0"/>
              <a:t>Assimetria na qualidade e padrões de prestação</a:t>
            </a:r>
            <a:endParaRPr lang="pt-PT" dirty="0"/>
          </a:p>
          <a:p>
            <a:r>
              <a:rPr lang="pt-PT" dirty="0"/>
              <a:t>Sem uma regulação firme, podem surgir diferenças significativas nos protocolos, na segurança do doente e na proteção dos direitos dos utentes.</a:t>
            </a:r>
          </a:p>
          <a:p>
            <a:r>
              <a:rPr lang="pt-PT" b="1" dirty="0"/>
              <a:t>Falta de integração e referenciação</a:t>
            </a:r>
            <a:endParaRPr lang="pt-PT" dirty="0"/>
          </a:p>
          <a:p>
            <a:r>
              <a:rPr lang="pt-PT" dirty="0"/>
              <a:t>A articulação entre o setor privado e o SNS ainda é débil, o que compromete continuidade de cuidados, partilha de dados e rastreabilidade.</a:t>
            </a:r>
          </a:p>
          <a:p>
            <a:endParaRPr lang="pt-PT" dirty="0"/>
          </a:p>
          <a:p>
            <a:r>
              <a:rPr lang="pt-PT"/>
              <a:t>“O crescimento acelerado e concentrado dos prestadores privados, comparativamente aos públicos, está a criar desequilíbrios na oferta de cuidados, pressão sobre a fiscalização e novas desigualdades no acesso, exigindo mecanismos mais robustos de licenciamento, monitorização e integração.”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813A20-141D-4817-B872-62279ED9AA40}" type="slidenum">
              <a:rPr lang="pt-PT" smtClean="0"/>
              <a:t>11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78680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svg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6876E-E10D-C1F6-0775-3656BCBAA4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pt-P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855F6E-0D57-1A2C-281C-FAFDB2DB3D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18FF1B-0BAD-9957-8FD9-2B2494D49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E2CC4-228B-5945-81ED-114BF56953BF}" type="datetimeFigureOut">
              <a:rPr lang="pt-PT" smtClean="0"/>
              <a:t>22/10/2025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9273DE-7378-6108-08DD-67F192A1F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22C8A4-5B13-6479-77AA-7C86CBCCE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E44D8-6C8B-2049-8EE5-0F143B55EE5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739455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o_Escur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04606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o_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85200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o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FA313B7E-9C3B-791E-4456-4C5E18A15D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" y="4261412"/>
            <a:ext cx="2596587" cy="2596587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B0E0D66C-8F19-47C8-AB3C-549BF589296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596588" y="4261412"/>
            <a:ext cx="2596587" cy="2596587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5B1BD5D3-B034-C53A-C147-1A77877ADE7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5193176" y="4261412"/>
            <a:ext cx="2596587" cy="259658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0CBF775-5133-9ACA-0EF6-B669C54F3CC0}"/>
              </a:ext>
            </a:extLst>
          </p:cNvPr>
          <p:cNvSpPr/>
          <p:nvPr userDrawn="1"/>
        </p:nvSpPr>
        <p:spPr>
          <a:xfrm>
            <a:off x="7789763" y="4261412"/>
            <a:ext cx="4402237" cy="2596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773304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o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5B79ACA-DE5C-21C6-D363-E74E6E6FFCEE}"/>
              </a:ext>
            </a:extLst>
          </p:cNvPr>
          <p:cNvGrpSpPr/>
          <p:nvPr userDrawn="1"/>
        </p:nvGrpSpPr>
        <p:grpSpPr>
          <a:xfrm>
            <a:off x="2" y="1"/>
            <a:ext cx="2286000" cy="6857999"/>
            <a:chOff x="1" y="1"/>
            <a:chExt cx="2596587" cy="7789761"/>
          </a:xfrm>
        </p:grpSpPr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FA313B7E-9C3B-791E-4456-4C5E18A15D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" y="1"/>
              <a:ext cx="2596587" cy="2596587"/>
            </a:xfrm>
            <a:prstGeom prst="rect">
              <a:avLst/>
            </a:prstGeom>
          </p:spPr>
        </p:pic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B0E0D66C-8F19-47C8-AB3C-549BF589296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1" y="2596588"/>
              <a:ext cx="2596587" cy="2596587"/>
            </a:xfrm>
            <a:prstGeom prst="rect">
              <a:avLst/>
            </a:prstGeom>
          </p:spPr>
        </p:pic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5B1BD5D3-B034-C53A-C147-1A77877ADE7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1" y="5193175"/>
              <a:ext cx="2596587" cy="2596587"/>
            </a:xfrm>
            <a:prstGeom prst="rect">
              <a:avLst/>
            </a:prstGeom>
          </p:spPr>
        </p:pic>
      </p:grpSp>
      <p:sp>
        <p:nvSpPr>
          <p:cNvPr id="12" name="Title 11">
            <a:extLst>
              <a:ext uri="{FF2B5EF4-FFF2-40B4-BE49-F238E27FC236}">
                <a16:creationId xmlns:a16="http://schemas.microsoft.com/office/drawing/2014/main" id="{D3E7BCA9-165E-04C8-132C-2F99185B4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1963" y="2893858"/>
            <a:ext cx="8087097" cy="1070284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pt-PT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4A79BA4-4291-144A-3412-D8F4240886C4}"/>
              </a:ext>
            </a:extLst>
          </p:cNvPr>
          <p:cNvSpPr/>
          <p:nvPr userDrawn="1"/>
        </p:nvSpPr>
        <p:spPr>
          <a:xfrm>
            <a:off x="2286003" y="4571998"/>
            <a:ext cx="9905998" cy="2286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779772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corpo1_cDo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DBA1B114-3631-FC2F-2526-37D8C3797C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3151" y="6173800"/>
            <a:ext cx="12045824" cy="614234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6425E6BD-0A0F-B6E1-2B3F-3DE4D385EF9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182" r="182"/>
          <a:stretch>
            <a:fillRect/>
          </a:stretch>
        </p:blipFill>
        <p:spPr>
          <a:xfrm>
            <a:off x="0" y="0"/>
            <a:ext cx="12191999" cy="68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1696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corpo2_cDo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6CC797CF-F9C1-94C6-D664-05F3B621EC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3151" y="6173800"/>
            <a:ext cx="12045824" cy="61423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57724A8F-EB3D-7384-0962-08AEFA8B83A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t="181" b="195"/>
          <a:stretch>
            <a:fillRect/>
          </a:stretch>
        </p:blipFill>
        <p:spPr>
          <a:xfrm>
            <a:off x="0" y="0"/>
            <a:ext cx="688396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2875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corpo3_cDo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FB95CA0A-2633-7A40-BD65-0D87F69550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3151" y="6173800"/>
            <a:ext cx="12045824" cy="614234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D20A6CA2-0B33-B044-94FB-F32C195C857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0" y="0"/>
            <a:ext cx="12192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3976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oVermelh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39370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o_Ver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8874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o_Azul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94002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3A7E8B-5B0A-A565-C871-7AB56A6E5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pt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DE2B1A-BD3B-8D31-8B61-AC1AA086E5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90845"/>
            <a:ext cx="10515600" cy="4186117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4E4CD3-CB93-6883-0C2E-120E73E413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A3E2CC4-228B-5945-81ED-114BF56953BF}" type="datetimeFigureOut">
              <a:rPr lang="pt-PT" smtClean="0"/>
              <a:pPr/>
              <a:t>22/10/2025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57FBFE-8C5F-958F-E3F7-7553EA6EC7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5C4ABB-822C-4196-C3B0-4FE4A51EA5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16E44D8-6C8B-2049-8EE5-0F143B55EE58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35316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0" r:id="rId4"/>
    <p:sldLayoutId id="2147483654" r:id="rId5"/>
    <p:sldLayoutId id="2147483655" r:id="rId6"/>
    <p:sldLayoutId id="2147483651" r:id="rId7"/>
    <p:sldLayoutId id="2147483657" r:id="rId8"/>
    <p:sldLayoutId id="2147483658" r:id="rId9"/>
    <p:sldLayoutId id="2147483659" r:id="rId10"/>
    <p:sldLayoutId id="2147483656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spcAft>
          <a:spcPts val="300"/>
        </a:spcAft>
        <a:buFont typeface="Arial" panose="020B0604020202020204" pitchFamily="34" charset="0"/>
        <a:buChar char="•"/>
        <a:defRPr sz="14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defRPr sz="14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defRPr sz="14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defRPr sz="14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defRPr sz="14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8.sv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14/relationships/chartEx" Target="../charts/chartEx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Relationship Id="rId9" Type="http://schemas.openxmlformats.org/officeDocument/2006/relationships/image" Target="../media/image24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sv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44894BEA-D4B5-95BE-7B30-7F4E6871F5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450497" y="1006992"/>
            <a:ext cx="5158464" cy="2174566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FACFA7E4-394B-AC0A-770A-F3DED44515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988801" y="1131395"/>
            <a:ext cx="2313877" cy="2050163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285900AB-6396-8319-5E69-5A84EE2389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9086609" y="5017232"/>
            <a:ext cx="1831694" cy="957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3986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A5AEFF-C862-88C9-2E34-5AC1A3FA17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4B26BBD4-66C8-6ED1-7145-EFE68E15B968}"/>
              </a:ext>
            </a:extLst>
          </p:cNvPr>
          <p:cNvSpPr txBox="1"/>
          <p:nvPr/>
        </p:nvSpPr>
        <p:spPr>
          <a:xfrm>
            <a:off x="876136" y="904747"/>
            <a:ext cx="10889672" cy="5909310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 algn="just">
              <a:buNone/>
            </a:pPr>
            <a:r>
              <a:rPr lang="pt-PT" b="1" dirty="0">
                <a:solidFill>
                  <a:srgbClr val="001D35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6. Baixa literacia em saúde da população</a:t>
            </a:r>
          </a:p>
          <a:p>
            <a:pPr algn="just">
              <a:buNone/>
            </a:pPr>
            <a:r>
              <a:rPr lang="pt-PT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 falta de informação acessível e campanhas consistentes limita a capacidade dos utentes de conhecer e defender os seus direitos, identificar riscos ou exigir qualidade.</a:t>
            </a:r>
          </a:p>
          <a:p>
            <a:pPr algn="just">
              <a:buNone/>
            </a:pPr>
            <a:endParaRPr lang="pt-PT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r>
              <a:rPr lang="pt-PT" b="1" dirty="0">
                <a:solidFill>
                  <a:srgbClr val="001D35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7. Sistemas de informação desintegrados</a:t>
            </a:r>
          </a:p>
          <a:p>
            <a:pPr algn="just">
              <a:buNone/>
            </a:pPr>
            <a:r>
              <a:rPr lang="pt-PT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 ausência de dados unificados e interoperáveis dificulta a monitorização de eventos adversos, reclamações, indicadores de qualidade e cumprimento de normas.</a:t>
            </a:r>
          </a:p>
          <a:p>
            <a:pPr algn="just">
              <a:buNone/>
            </a:pPr>
            <a:endParaRPr lang="pt-PT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buNone/>
            </a:pPr>
            <a:r>
              <a:rPr lang="pt-PT" b="1" dirty="0">
                <a:solidFill>
                  <a:srgbClr val="001D35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8. Sustentabilidade financeira e taxas</a:t>
            </a:r>
          </a:p>
          <a:p>
            <a:pPr algn="just">
              <a:buNone/>
            </a:pPr>
            <a:r>
              <a:rPr lang="pt-PT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As taxas moderadoras continuam a ser barreira para alguns grupos, e os mecanismos de isenção nem sempre são claros ou devidamente aplicados.</a:t>
            </a:r>
          </a:p>
          <a:p>
            <a:pPr algn="just">
              <a:buNone/>
            </a:pPr>
            <a:endParaRPr lang="pt-PT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r>
              <a:rPr lang="pt-PT" b="1" dirty="0">
                <a:solidFill>
                  <a:srgbClr val="001D35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9. Integração público-privado pouco regulada</a:t>
            </a:r>
          </a:p>
          <a:p>
            <a:pPr algn="just">
              <a:buNone/>
            </a:pPr>
            <a:r>
              <a:rPr lang="pt-PT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Com o crescimento do setor privado, torna-se desafiante garantir padrões de qualidade, equidade e articulação com o SNS sem uma regulação mais assertiva.</a:t>
            </a:r>
          </a:p>
          <a:p>
            <a:pPr algn="just">
              <a:buNone/>
            </a:pPr>
            <a:endParaRPr lang="pt-PT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buNone/>
            </a:pPr>
            <a:r>
              <a:rPr lang="pt-PT" b="1" dirty="0">
                <a:solidFill>
                  <a:srgbClr val="001D35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10. Capacitação institucional limitada</a:t>
            </a:r>
          </a:p>
          <a:p>
            <a:pPr algn="just">
              <a:buNone/>
            </a:pPr>
            <a:r>
              <a:rPr lang="pt-PT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Para garantir proteção efetiva dos utentes, é necessário reforçar a autoridade, autonomia e meios da entidade reguladora, bem como a articulação com o Ministério da Saúde</a:t>
            </a:r>
            <a:r>
              <a:rPr lang="pt-PT" dirty="0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 algn="just">
              <a:buNone/>
            </a:pPr>
            <a:endParaRPr lang="pt-PT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r>
              <a:rPr lang="pt-PT" b="1" dirty="0">
                <a:solidFill>
                  <a:srgbClr val="001D35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11. Fatores Culturais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2423BB48-4496-5626-4450-5737324A7A0A}"/>
              </a:ext>
            </a:extLst>
          </p:cNvPr>
          <p:cNvSpPr txBox="1">
            <a:spLocks/>
          </p:cNvSpPr>
          <p:nvPr/>
        </p:nvSpPr>
        <p:spPr>
          <a:xfrm>
            <a:off x="652536" y="299438"/>
            <a:ext cx="11539464" cy="60530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pt-PT" sz="32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Desafio entre a Proteção dos Utentes e a Transformação do </a:t>
            </a:r>
            <a:r>
              <a:rPr lang="pt-PT" sz="3200" b="1" dirty="0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Setor</a:t>
            </a:r>
            <a:endParaRPr lang="pt-PT" sz="32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8873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599E06-A6BC-913D-D001-628BD08121CB}"/>
              </a:ext>
            </a:extLst>
          </p:cNvPr>
          <p:cNvSpPr txBox="1">
            <a:spLocks/>
          </p:cNvSpPr>
          <p:nvPr/>
        </p:nvSpPr>
        <p:spPr>
          <a:xfrm>
            <a:off x="652536" y="156934"/>
            <a:ext cx="11539464" cy="60530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pt-PT" sz="32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Desafio entre a Proteção dos Utentes e a Transformação do </a:t>
            </a:r>
            <a:r>
              <a:rPr lang="pt-PT" sz="3200" b="1" dirty="0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Setor</a:t>
            </a:r>
            <a:endParaRPr lang="pt-PT" sz="32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mc:AlternateContent xmlns:mc="http://schemas.openxmlformats.org/markup-compatibility/2006">
        <mc:Choice xmlns:cx4="http://schemas.microsoft.com/office/drawing/2016/5/10/chartex" xmlns="" Requires="cx4">
          <p:graphicFrame>
            <p:nvGraphicFramePr>
              <p:cNvPr id="4" name="Gráfico 3">
                <a:extLst>
                  <a:ext uri="{FF2B5EF4-FFF2-40B4-BE49-F238E27FC236}">
                    <a16:creationId xmlns:a16="http://schemas.microsoft.com/office/drawing/2014/main" id="{A0CAD757-35A4-F103-834F-9CF7665358C2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427294703"/>
                  </p:ext>
                </p:extLst>
              </p:nvPr>
            </p:nvGraphicFramePr>
            <p:xfrm>
              <a:off x="5470649" y="1472491"/>
              <a:ext cx="6721351" cy="3913018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>
          <p:pic>
            <p:nvPicPr>
              <p:cNvPr id="4" name="Gráfico 3">
                <a:extLst>
                  <a:ext uri="{FF2B5EF4-FFF2-40B4-BE49-F238E27FC236}">
                    <a16:creationId xmlns:a16="http://schemas.microsoft.com/office/drawing/2014/main" id="{A0CAD757-35A4-F103-834F-9CF7665358C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70649" y="1472491"/>
                <a:ext cx="6721351" cy="3913018"/>
              </a:xfrm>
              <a:prstGeom prst="rect">
                <a:avLst/>
              </a:prstGeom>
            </p:spPr>
          </p:pic>
        </mc:Fallback>
      </mc:AlternateContent>
      <p:sp>
        <p:nvSpPr>
          <p:cNvPr id="6" name="CaixaDeTexto 5">
            <a:extLst>
              <a:ext uri="{FF2B5EF4-FFF2-40B4-BE49-F238E27FC236}">
                <a16:creationId xmlns:a16="http://schemas.microsoft.com/office/drawing/2014/main" id="{629432C0-84D4-FF4C-9DCD-BF8826B514AD}"/>
              </a:ext>
            </a:extLst>
          </p:cNvPr>
          <p:cNvSpPr txBox="1"/>
          <p:nvPr/>
        </p:nvSpPr>
        <p:spPr>
          <a:xfrm>
            <a:off x="882762" y="1305341"/>
            <a:ext cx="4815596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Crescimento desproporcional do setor privado face ao setor público apresenta risco como</a:t>
            </a:r>
            <a:r>
              <a:rPr lang="pt-PT" sz="2000" dirty="0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:</a:t>
            </a:r>
          </a:p>
          <a:p>
            <a:endParaRPr lang="pt-PT" sz="20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pt-PT" sz="2000" dirty="0" smtClean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pt-PT" sz="20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pt-PT" sz="2000" dirty="0" smtClean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pt-PT" sz="20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pt-PT" sz="2000" dirty="0" smtClean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pt-PT" sz="20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pt-PT" sz="2000" dirty="0" smtClean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pt-PT" sz="20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pt-PT" sz="2000" dirty="0" smtClean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pt-PT" sz="20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pt-PT" sz="20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CCEF1648-51D5-9A45-35B4-D701AF34FC92}"/>
              </a:ext>
            </a:extLst>
          </p:cNvPr>
          <p:cNvSpPr txBox="1"/>
          <p:nvPr/>
        </p:nvSpPr>
        <p:spPr>
          <a:xfrm>
            <a:off x="882762" y="2025537"/>
            <a:ext cx="635141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PT" sz="2400" dirty="0" smtClean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2400" dirty="0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Assimetria </a:t>
            </a:r>
            <a:r>
              <a:rPr lang="pt-PT"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 oferta por território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Desigualdade no acesso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Dificuldade de fiscalização e licenciamento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Risco de dupla prática e competição por recursos humanos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Assimetria na qualidade e padrões de prestação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Falta de integração e referenciação</a:t>
            </a:r>
          </a:p>
        </p:txBody>
      </p:sp>
    </p:spTree>
    <p:extLst>
      <p:ext uri="{BB962C8B-B14F-4D97-AF65-F5344CB8AC3E}">
        <p14:creationId xmlns:p14="http://schemas.microsoft.com/office/powerpoint/2010/main" val="8202801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427797-417D-9000-0170-0BC45F6607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BBE20BBC-2985-DDF6-9804-B0AA57C1800F}"/>
              </a:ext>
            </a:extLst>
          </p:cNvPr>
          <p:cNvSpPr txBox="1">
            <a:spLocks/>
          </p:cNvSpPr>
          <p:nvPr/>
        </p:nvSpPr>
        <p:spPr>
          <a:xfrm>
            <a:off x="7275259" y="2139445"/>
            <a:ext cx="3376907" cy="805425"/>
          </a:xfrm>
          <a:prstGeom prst="rect">
            <a:avLst/>
          </a:prstGeom>
        </p:spPr>
        <p:txBody>
          <a:bodyPr/>
          <a:lstStyle/>
          <a:p>
            <a:pPr>
              <a:buClr>
                <a:schemeClr val="tx2"/>
              </a:buClr>
              <a:buSzPct val="60000"/>
              <a:defRPr/>
            </a:pPr>
            <a:r>
              <a:rPr lang="pt-PT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/</a:t>
            </a:r>
            <a:r>
              <a:rPr lang="pt-PT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ReguladorERIS</a:t>
            </a:r>
            <a:endParaRPr lang="pt-PT" sz="32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id="{92869907-A1B0-B9F6-D11F-CAAD07F70ED7}"/>
              </a:ext>
            </a:extLst>
          </p:cNvPr>
          <p:cNvSpPr txBox="1">
            <a:spLocks/>
          </p:cNvSpPr>
          <p:nvPr/>
        </p:nvSpPr>
        <p:spPr>
          <a:xfrm>
            <a:off x="2615819" y="1052588"/>
            <a:ext cx="7560197" cy="864096"/>
          </a:xfrm>
          <a:prstGeom prst="rect">
            <a:avLst/>
          </a:prstGeom>
        </p:spPr>
        <p:txBody>
          <a:bodyPr/>
          <a:lstStyle>
            <a:defPPr>
              <a:defRPr lang="en-PT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PT" sz="32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Nossas redes sociais: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B131FC6B-BD14-048F-75D8-616ED0209967}"/>
              </a:ext>
            </a:extLst>
          </p:cNvPr>
          <p:cNvSpPr txBox="1">
            <a:spLocks/>
          </p:cNvSpPr>
          <p:nvPr/>
        </p:nvSpPr>
        <p:spPr>
          <a:xfrm>
            <a:off x="7275259" y="4966251"/>
            <a:ext cx="3733167" cy="924766"/>
          </a:xfrm>
          <a:prstGeom prst="rect">
            <a:avLst/>
          </a:prstGeom>
        </p:spPr>
        <p:txBody>
          <a:bodyPr/>
          <a:lstStyle/>
          <a:p>
            <a:pPr marL="319088" indent="-319088">
              <a:spcBef>
                <a:spcPts val="700"/>
              </a:spcBef>
              <a:buClr>
                <a:schemeClr val="tx2"/>
              </a:buClr>
              <a:buSzPct val="60000"/>
              <a:defRPr/>
            </a:pPr>
            <a:r>
              <a:rPr lang="en-GB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www.</a:t>
            </a:r>
            <a:r>
              <a:rPr lang="en-GB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eris</a:t>
            </a:r>
            <a:r>
              <a:rPr lang="en-GB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.cv</a:t>
            </a:r>
            <a:endParaRPr lang="en-GB" sz="4000" b="1" dirty="0">
              <a:solidFill>
                <a:srgbClr val="B1005B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4D33E4EA-8D87-DA0F-E947-8E11B3DBD5D2}"/>
              </a:ext>
            </a:extLst>
          </p:cNvPr>
          <p:cNvSpPr txBox="1">
            <a:spLocks/>
          </p:cNvSpPr>
          <p:nvPr/>
        </p:nvSpPr>
        <p:spPr>
          <a:xfrm>
            <a:off x="2666747" y="3995671"/>
            <a:ext cx="7560197" cy="769824"/>
          </a:xfrm>
          <a:prstGeom prst="rect">
            <a:avLst/>
          </a:prstGeom>
        </p:spPr>
        <p:txBody>
          <a:bodyPr/>
          <a:lstStyle>
            <a:defPPr>
              <a:defRPr lang="en-PT"/>
            </a:defPPr>
            <a:lvl1pPr algn="r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 baseline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pt-PT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Nosso site: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E9C69FA2-01DD-3981-8B50-8134923298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540" y="2148118"/>
            <a:ext cx="580727" cy="580727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E390B08F-8A04-319C-6AEA-E2381D36B8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0651" y="2147910"/>
            <a:ext cx="585267" cy="585267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68209D5D-CDDA-6BBB-48FD-0CAAFD21E9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844" y="2147084"/>
            <a:ext cx="580727" cy="580727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464211C8-61FE-4BFE-783B-34D4877CE2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452" y="2147084"/>
            <a:ext cx="580727" cy="580727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40CEDC18-B9B2-3106-2100-BF2F6DB3E6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236" y="2147084"/>
            <a:ext cx="580727" cy="580727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62BF3C6E-36EE-24DB-CFA1-D78F82212A0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rgbClr val="00778B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452" y="4906280"/>
            <a:ext cx="792807" cy="79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0497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BCC331A7-4D2A-C61B-FC64-12EFF0D9E947}"/>
              </a:ext>
            </a:extLst>
          </p:cNvPr>
          <p:cNvGrpSpPr/>
          <p:nvPr/>
        </p:nvGrpSpPr>
        <p:grpSpPr>
          <a:xfrm>
            <a:off x="1" y="2420867"/>
            <a:ext cx="12192000" cy="2016270"/>
            <a:chOff x="0" y="5497976"/>
            <a:chExt cx="8223808" cy="1360024"/>
          </a:xfrm>
        </p:grpSpPr>
        <p:pic>
          <p:nvPicPr>
            <p:cNvPr id="2" name="Graphic 1">
              <a:extLst>
                <a:ext uri="{FF2B5EF4-FFF2-40B4-BE49-F238E27FC236}">
                  <a16:creationId xmlns:a16="http://schemas.microsoft.com/office/drawing/2014/main" id="{C10DC0B4-577F-5606-2C0E-6CBD3AD2F3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4143736" y="5497976"/>
              <a:ext cx="1360024" cy="1360024"/>
            </a:xfrm>
            <a:prstGeom prst="rect">
              <a:avLst/>
            </a:prstGeom>
          </p:spPr>
        </p:pic>
        <p:pic>
          <p:nvPicPr>
            <p:cNvPr id="3" name="Graphic 2">
              <a:extLst>
                <a:ext uri="{FF2B5EF4-FFF2-40B4-BE49-F238E27FC236}">
                  <a16:creationId xmlns:a16="http://schemas.microsoft.com/office/drawing/2014/main" id="{1E586026-6E70-762A-9E7C-50FA72EC46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5503760" y="5497976"/>
              <a:ext cx="1360024" cy="1360024"/>
            </a:xfrm>
            <a:prstGeom prst="rect">
              <a:avLst/>
            </a:prstGeom>
          </p:spPr>
        </p:pic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DAB564B5-AE30-A493-893C-46937EB245D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6863784" y="5497976"/>
              <a:ext cx="1360024" cy="1360024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7778BC5-7321-BBBF-2CA7-37A7404F3295}"/>
                </a:ext>
              </a:extLst>
            </p:cNvPr>
            <p:cNvSpPr/>
            <p:nvPr/>
          </p:nvSpPr>
          <p:spPr>
            <a:xfrm>
              <a:off x="0" y="5497976"/>
              <a:ext cx="4143736" cy="1360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FCF4EBD0-04EF-360F-5ED9-505D1822A07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826943" y="5953097"/>
              <a:ext cx="2489850" cy="449779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A11C563F-F176-74C3-2DDF-E525E2E688AC}"/>
              </a:ext>
            </a:extLst>
          </p:cNvPr>
          <p:cNvSpPr txBox="1"/>
          <p:nvPr/>
        </p:nvSpPr>
        <p:spPr>
          <a:xfrm>
            <a:off x="4143737" y="-6597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8030018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E1BFE2D7-CF1A-A928-FF84-6C83861EEC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398924" y="595543"/>
            <a:ext cx="1130547" cy="595947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E96BFEAC-8BB6-ADE7-9D6A-ED5768600A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921329" y="756494"/>
            <a:ext cx="2231917" cy="403185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1276B95-C8AC-0C02-A43E-999CADD8C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6950" y="1793174"/>
            <a:ext cx="8453763" cy="2446317"/>
          </a:xfrm>
        </p:spPr>
        <p:txBody>
          <a:bodyPr anchor="b">
            <a:normAutofit/>
          </a:bodyPr>
          <a:lstStyle/>
          <a:p>
            <a:pPr>
              <a:lnSpc>
                <a:spcPct val="100000"/>
              </a:lnSpc>
            </a:pPr>
            <a:r>
              <a:rPr lang="pt-PT" b="1" dirty="0">
                <a:solidFill>
                  <a:schemeClr val="accent5"/>
                </a:solidFill>
              </a:rPr>
              <a:t>Regulação em Saúde e Desafios – perspetiva europeia e internacional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36962441-EE9B-5787-D6AC-4612A8831C49}"/>
              </a:ext>
            </a:extLst>
          </p:cNvPr>
          <p:cNvSpPr txBox="1">
            <a:spLocks/>
          </p:cNvSpPr>
          <p:nvPr/>
        </p:nvSpPr>
        <p:spPr>
          <a:xfrm>
            <a:off x="2921329" y="5286212"/>
            <a:ext cx="3649153" cy="380010"/>
          </a:xfrm>
          <a:prstGeom prst="rect">
            <a:avLst/>
          </a:prstGeom>
        </p:spPr>
        <p:txBody>
          <a:bodyPr vert="horz" lIns="0" tIns="0" rIns="9000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pt-PT" sz="2400" b="1" dirty="0">
                <a:solidFill>
                  <a:schemeClr val="bg1"/>
                </a:solidFill>
              </a:rPr>
              <a:t>Eduardo Tavares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43FC55F2-7AAC-18F1-926A-E00D6A5B1A47}"/>
              </a:ext>
            </a:extLst>
          </p:cNvPr>
          <p:cNvSpPr txBox="1">
            <a:spLocks/>
          </p:cNvSpPr>
          <p:nvPr/>
        </p:nvSpPr>
        <p:spPr>
          <a:xfrm>
            <a:off x="2921328" y="5725600"/>
            <a:ext cx="7891215" cy="340281"/>
          </a:xfrm>
          <a:prstGeom prst="rect">
            <a:avLst/>
          </a:prstGeom>
        </p:spPr>
        <p:txBody>
          <a:bodyPr vert="horz" lIns="0" tIns="0" rIns="9000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pt-PT" sz="1200" dirty="0">
                <a:solidFill>
                  <a:schemeClr val="bg1"/>
                </a:solidFill>
              </a:rPr>
              <a:t>Presidente do Conselho de Administração/ Entidade Reguladora Independente da Saúde – Cabo Verde</a:t>
            </a:r>
          </a:p>
        </p:txBody>
      </p:sp>
    </p:spTree>
    <p:extLst>
      <p:ext uri="{BB962C8B-B14F-4D97-AF65-F5344CB8AC3E}">
        <p14:creationId xmlns:p14="http://schemas.microsoft.com/office/powerpoint/2010/main" val="6415530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EB95DB9A-5814-EA69-0988-A59D0A6FD50E}"/>
              </a:ext>
            </a:extLst>
          </p:cNvPr>
          <p:cNvSpPr txBox="1">
            <a:spLocks/>
          </p:cNvSpPr>
          <p:nvPr/>
        </p:nvSpPr>
        <p:spPr>
          <a:xfrm>
            <a:off x="2868550" y="147782"/>
            <a:ext cx="7716323" cy="38792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pt-PT" sz="1400" b="1">
                <a:solidFill>
                  <a:schemeClr val="bg1"/>
                </a:solidFill>
              </a:rPr>
              <a:t>Regulação em Saúde e Desafios – perspetiva europeia e internacional</a:t>
            </a:r>
            <a:endParaRPr lang="pt-PT" sz="1400" b="1" dirty="0">
              <a:solidFill>
                <a:schemeClr val="bg1"/>
              </a:solidFill>
            </a:endParaRP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8DD0363C-445D-3AAC-C9CF-4BDD697F4538}"/>
              </a:ext>
            </a:extLst>
          </p:cNvPr>
          <p:cNvSpPr txBox="1">
            <a:spLocks/>
          </p:cNvSpPr>
          <p:nvPr/>
        </p:nvSpPr>
        <p:spPr>
          <a:xfrm>
            <a:off x="711201" y="1179263"/>
            <a:ext cx="4941454" cy="523220"/>
          </a:xfrm>
          <a:prstGeom prst="rect">
            <a:avLst/>
          </a:prstGeom>
        </p:spPr>
        <p:txBody>
          <a:bodyPr wrap="square" lIns="0" anchor="b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pt-PT" sz="2800" b="1" dirty="0"/>
              <a:t>Apresentação do País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E847AFA6-7C80-D85C-2AF4-D80E6415BE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9940" y="1677131"/>
            <a:ext cx="4703680" cy="4703680"/>
          </a:xfrm>
          <a:prstGeom prst="rect">
            <a:avLst/>
          </a:prstGeom>
        </p:spPr>
      </p:pic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28FBFA15-F8CB-0011-2325-0CF4BE1600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4400716"/>
              </p:ext>
            </p:extLst>
          </p:nvPr>
        </p:nvGraphicFramePr>
        <p:xfrm>
          <a:off x="711201" y="1838174"/>
          <a:ext cx="6707956" cy="466032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163215">
                  <a:extLst>
                    <a:ext uri="{9D8B030D-6E8A-4147-A177-3AD203B41FA5}">
                      <a16:colId xmlns:a16="http://schemas.microsoft.com/office/drawing/2014/main" val="874038153"/>
                    </a:ext>
                  </a:extLst>
                </a:gridCol>
                <a:gridCol w="3544741">
                  <a:extLst>
                    <a:ext uri="{9D8B030D-6E8A-4147-A177-3AD203B41FA5}">
                      <a16:colId xmlns:a16="http://schemas.microsoft.com/office/drawing/2014/main" val="3579817616"/>
                    </a:ext>
                  </a:extLst>
                </a:gridCol>
              </a:tblGrid>
              <a:tr h="477000">
                <a:tc>
                  <a:txBody>
                    <a:bodyPr/>
                    <a:lstStyle/>
                    <a:p>
                      <a:r>
                        <a:rPr lang="pt-PT" dirty="0">
                          <a:solidFill>
                            <a:schemeClr val="tx1"/>
                          </a:solidFill>
                        </a:rPr>
                        <a:t>Nome Oficial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b="0" dirty="0">
                          <a:solidFill>
                            <a:schemeClr val="tx1"/>
                          </a:solidFill>
                        </a:rPr>
                        <a:t>República de Cabo Verde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072254"/>
                  </a:ext>
                </a:extLst>
              </a:tr>
              <a:tr h="477000">
                <a:tc>
                  <a:txBody>
                    <a:bodyPr/>
                    <a:lstStyle/>
                    <a:p>
                      <a:r>
                        <a:rPr lang="pt-PT" b="1" dirty="0">
                          <a:solidFill>
                            <a:schemeClr val="tx1"/>
                          </a:solidFill>
                        </a:rPr>
                        <a:t>Superfície </a:t>
                      </a:r>
                      <a:r>
                        <a:rPr lang="pt-PT" b="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pt-PT" sz="1400" b="0" dirty="0">
                          <a:solidFill>
                            <a:schemeClr val="tx1"/>
                          </a:solidFill>
                        </a:rPr>
                        <a:t>Terrestre)</a:t>
                      </a:r>
                      <a:endParaRPr lang="pt-PT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>
                          <a:solidFill>
                            <a:schemeClr val="tx1"/>
                          </a:solidFill>
                        </a:rPr>
                        <a:t>4033Km</a:t>
                      </a:r>
                      <a:r>
                        <a:rPr lang="pt-PT" baseline="30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2011444"/>
                  </a:ext>
                </a:extLst>
              </a:tr>
              <a:tr h="477000">
                <a:tc>
                  <a:txBody>
                    <a:bodyPr/>
                    <a:lstStyle/>
                    <a:p>
                      <a:r>
                        <a:rPr lang="pt-PT" b="1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Composição</a:t>
                      </a:r>
                      <a:r>
                        <a:rPr lang="pt-PT" b="1" dirty="0">
                          <a:solidFill>
                            <a:schemeClr val="tx1"/>
                          </a:solidFill>
                        </a:rPr>
                        <a:t> das ilhas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800" b="0" u="none" strike="noStrike" kern="1200" baseline="0" dirty="0">
                          <a:solidFill>
                            <a:schemeClr val="dk1"/>
                          </a:solidFill>
                        </a:rPr>
                        <a:t>10 Ilhas e 5 principais ilhéus </a:t>
                      </a:r>
                      <a:endParaRPr lang="pt-PT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6114992"/>
                  </a:ext>
                </a:extLst>
              </a:tr>
              <a:tr h="477000">
                <a:tc>
                  <a:txBody>
                    <a:bodyPr/>
                    <a:lstStyle/>
                    <a:p>
                      <a:r>
                        <a:rPr lang="pt-PT" b="1" dirty="0">
                          <a:solidFill>
                            <a:schemeClr val="tx1"/>
                          </a:solidFill>
                        </a:rPr>
                        <a:t>Ano da Descoberta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>
                          <a:solidFill>
                            <a:schemeClr val="tx1"/>
                          </a:solidFill>
                        </a:rPr>
                        <a:t>1460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6637229"/>
                  </a:ext>
                </a:extLst>
              </a:tr>
              <a:tr h="477000">
                <a:tc>
                  <a:txBody>
                    <a:bodyPr/>
                    <a:lstStyle/>
                    <a:p>
                      <a:r>
                        <a:rPr lang="pt-PT" b="1" dirty="0">
                          <a:solidFill>
                            <a:schemeClr val="tx1"/>
                          </a:solidFill>
                        </a:rPr>
                        <a:t>Data de Independência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>
                          <a:solidFill>
                            <a:schemeClr val="tx1"/>
                          </a:solidFill>
                        </a:rPr>
                        <a:t>5 de julho de 1975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3191315"/>
                  </a:ext>
                </a:extLst>
              </a:tr>
              <a:tr h="477000">
                <a:tc>
                  <a:txBody>
                    <a:bodyPr/>
                    <a:lstStyle/>
                    <a:p>
                      <a:r>
                        <a:rPr lang="pt-PT" b="1" dirty="0">
                          <a:solidFill>
                            <a:schemeClr val="tx1"/>
                          </a:solidFill>
                        </a:rPr>
                        <a:t>População residente </a:t>
                      </a:r>
                      <a:r>
                        <a:rPr lang="pt-PT" sz="1400" dirty="0">
                          <a:solidFill>
                            <a:schemeClr val="tx1"/>
                          </a:solidFill>
                        </a:rPr>
                        <a:t>(2021)</a:t>
                      </a:r>
                      <a:endParaRPr lang="pt-PT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>
                          <a:solidFill>
                            <a:schemeClr val="tx1"/>
                          </a:solidFill>
                        </a:rPr>
                        <a:t>491 233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7595928"/>
                  </a:ext>
                </a:extLst>
              </a:tr>
              <a:tr h="477000">
                <a:tc>
                  <a:txBody>
                    <a:bodyPr/>
                    <a:lstStyle/>
                    <a:p>
                      <a:r>
                        <a:rPr lang="pt-PT" b="1" dirty="0">
                          <a:solidFill>
                            <a:schemeClr val="tx1"/>
                          </a:solidFill>
                        </a:rPr>
                        <a:t>Língua Oficial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>
                          <a:solidFill>
                            <a:schemeClr val="tx1"/>
                          </a:solidFill>
                        </a:rPr>
                        <a:t>Português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4319268"/>
                  </a:ext>
                </a:extLst>
              </a:tr>
              <a:tr h="477000">
                <a:tc>
                  <a:txBody>
                    <a:bodyPr/>
                    <a:lstStyle/>
                    <a:p>
                      <a:r>
                        <a:rPr lang="pt-PT" b="1" dirty="0">
                          <a:solidFill>
                            <a:schemeClr val="tx1"/>
                          </a:solidFill>
                        </a:rPr>
                        <a:t>Capital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>
                          <a:solidFill>
                            <a:schemeClr val="tx1"/>
                          </a:solidFill>
                        </a:rPr>
                        <a:t>Cidade da Praia</a:t>
                      </a:r>
                      <a:r>
                        <a:rPr lang="pt-PT" sz="1400" dirty="0">
                          <a:solidFill>
                            <a:schemeClr val="tx1"/>
                          </a:solidFill>
                        </a:rPr>
                        <a:t> (Ilha de Santiago)</a:t>
                      </a:r>
                      <a:endParaRPr lang="pt-PT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0634452"/>
                  </a:ext>
                </a:extLst>
              </a:tr>
              <a:tr h="477000">
                <a:tc>
                  <a:txBody>
                    <a:bodyPr/>
                    <a:lstStyle/>
                    <a:p>
                      <a:r>
                        <a:rPr lang="pt-PT" b="1" dirty="0">
                          <a:solidFill>
                            <a:schemeClr val="tx1"/>
                          </a:solidFill>
                        </a:rPr>
                        <a:t>Bandeira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5400655"/>
                  </a:ext>
                </a:extLst>
              </a:tr>
            </a:tbl>
          </a:graphicData>
        </a:graphic>
      </p:graphicFrame>
      <p:pic>
        <p:nvPicPr>
          <p:cNvPr id="8" name="Picture 5" descr="cv-flag1">
            <a:extLst>
              <a:ext uri="{FF2B5EF4-FFF2-40B4-BE49-F238E27FC236}">
                <a16:creationId xmlns:a16="http://schemas.microsoft.com/office/drawing/2014/main" id="{D71D1E6F-47B6-94EC-2B9E-95258CD568F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676" y="5633276"/>
            <a:ext cx="1593273" cy="995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6C40369A-5DF8-11D4-B11C-579DBB6BA362}"/>
              </a:ext>
            </a:extLst>
          </p:cNvPr>
          <p:cNvSpPr txBox="1"/>
          <p:nvPr/>
        </p:nvSpPr>
        <p:spPr>
          <a:xfrm>
            <a:off x="479395" y="6630447"/>
            <a:ext cx="686874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000" b="1" dirty="0"/>
              <a:t>Fonte: </a:t>
            </a:r>
            <a:r>
              <a:rPr lang="pt-PT" sz="1000" dirty="0"/>
              <a:t>V Recenseamento Geral da População e Habitação, Instituto Nacional de Estatística  (INE), outubro 2022</a:t>
            </a:r>
          </a:p>
        </p:txBody>
      </p:sp>
    </p:spTree>
    <p:extLst>
      <p:ext uri="{BB962C8B-B14F-4D97-AF65-F5344CB8AC3E}">
        <p14:creationId xmlns:p14="http://schemas.microsoft.com/office/powerpoint/2010/main" val="16599385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7">
            <a:extLst>
              <a:ext uri="{FF2B5EF4-FFF2-40B4-BE49-F238E27FC236}">
                <a16:creationId xmlns:a16="http://schemas.microsoft.com/office/drawing/2014/main" id="{8B7D17D1-A7D8-1BF6-7CE0-F7D49794BB20}"/>
              </a:ext>
            </a:extLst>
          </p:cNvPr>
          <p:cNvSpPr txBox="1"/>
          <p:nvPr/>
        </p:nvSpPr>
        <p:spPr>
          <a:xfrm>
            <a:off x="821635" y="1058930"/>
            <a:ext cx="6573078" cy="5263362"/>
          </a:xfrm>
          <a:prstGeom prst="rect">
            <a:avLst/>
          </a:prstGeom>
          <a:noFill/>
        </p:spPr>
        <p:txBody>
          <a:bodyPr wrap="square" lIns="0" rtlCol="0" anchor="t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pt-PT" sz="1600" dirty="0">
                <a:solidFill>
                  <a:schemeClr val="tx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 regulação nos sistemas de saúde tem sido objecto de crescente ênfase desde o início da década de 1990. O Relatório sobre o Desenvolvimento Mundial de 1993 do Banco Mundial, "Investir na Saúde", marcou um momento crucial ao defender um quadro regulamentar robusto para abordar as falhas de mercado e garantir o acesso equitativo aos serviços de saúde nos países em desenvolvimento (Banco Mundial, 1993). </a:t>
            </a:r>
          </a:p>
          <a:p>
            <a:pPr algn="just">
              <a:lnSpc>
                <a:spcPct val="150000"/>
              </a:lnSpc>
            </a:pPr>
            <a:endParaRPr lang="pt-PT" sz="1600" dirty="0">
              <a:solidFill>
                <a:schemeClr val="tx2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PT" sz="1600" dirty="0">
                <a:solidFill>
                  <a:schemeClr val="tx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O relatório enfatizou a necessidade de os governos utilizarem instrumentos regulamentares para melhorar a eficiência e a equidade nos sistemas de saúde, particularmente no contexto da expansão do envolvimento do sector privado e dos mercados de seguros. Esta perspectiva foi ainda reforçada pelo relatório de 2000 da Organização Mundial de Saúde (OMS) sobre os sistemas de saúde, que sublinhou a importância da administração e das funções reguladoras para manter os objectivos de saúde pública no meio da diversidade de prestadores de serviços (OMS, 2000).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BC238D5D-F885-2774-7329-0E7D65FCFD25}"/>
              </a:ext>
            </a:extLst>
          </p:cNvPr>
          <p:cNvSpPr txBox="1">
            <a:spLocks/>
          </p:cNvSpPr>
          <p:nvPr/>
        </p:nvSpPr>
        <p:spPr>
          <a:xfrm>
            <a:off x="949039" y="535709"/>
            <a:ext cx="5352470" cy="523220"/>
          </a:xfrm>
          <a:prstGeom prst="rect">
            <a:avLst/>
          </a:prstGeom>
        </p:spPr>
        <p:txBody>
          <a:bodyPr wrap="square" lIns="0" anchor="b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pt-PT" sz="28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Regulação da Saúde em </a:t>
            </a:r>
            <a:r>
              <a:rPr lang="pt-PT" sz="2800" b="1" dirty="0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África</a:t>
            </a:r>
            <a:endParaRPr lang="pt-PT" sz="2800" b="1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1E81701-4206-5793-0C7B-473FEF7C8D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9010" y="0"/>
            <a:ext cx="45999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6936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0267E6-649D-D331-F57F-16B3F05124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7">
            <a:extLst>
              <a:ext uri="{FF2B5EF4-FFF2-40B4-BE49-F238E27FC236}">
                <a16:creationId xmlns:a16="http://schemas.microsoft.com/office/drawing/2014/main" id="{EC34BFFC-B16D-D02E-5099-7CC3CD0D6F28}"/>
              </a:ext>
            </a:extLst>
          </p:cNvPr>
          <p:cNvSpPr txBox="1"/>
          <p:nvPr/>
        </p:nvSpPr>
        <p:spPr>
          <a:xfrm>
            <a:off x="856273" y="1097440"/>
            <a:ext cx="9000245" cy="5263363"/>
          </a:xfrm>
          <a:prstGeom prst="rect">
            <a:avLst/>
          </a:prstGeom>
          <a:noFill/>
        </p:spPr>
        <p:txBody>
          <a:bodyPr wrap="square" lIns="0" rtlCol="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pt-PT" dirty="0">
                <a:solidFill>
                  <a:schemeClr val="tx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Os países da África Subsariana (SSA) possuem alguns quadros regulamentares formais, incluindo:</a:t>
            </a:r>
          </a:p>
          <a:p>
            <a:pPr marL="742950" lvl="1" indent="-285750">
              <a:lnSpc>
                <a:spcPct val="150000"/>
              </a:lnSpc>
              <a:buClr>
                <a:schemeClr val="tx2">
                  <a:lumMod val="90000"/>
                  <a:lumOff val="10000"/>
                </a:schemeClr>
              </a:buClr>
              <a:buFont typeface="Arial" panose="020B0604020202020204" pitchFamily="34" charset="0"/>
              <a:buChar char="•"/>
            </a:pPr>
            <a:r>
              <a:rPr lang="pt-PT" dirty="0">
                <a:solidFill>
                  <a:schemeClr val="tx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Licenciamento de instalações e profissionais (Ministérios da Saúde, Ordens  profissionais); </a:t>
            </a:r>
          </a:p>
          <a:p>
            <a:pPr marL="742950" lvl="1" indent="-285750">
              <a:lnSpc>
                <a:spcPct val="150000"/>
              </a:lnSpc>
              <a:buClr>
                <a:schemeClr val="tx2">
                  <a:lumMod val="90000"/>
                  <a:lumOff val="10000"/>
                </a:schemeClr>
              </a:buClr>
              <a:buFont typeface="Arial" panose="020B0604020202020204" pitchFamily="34" charset="0"/>
              <a:buChar char="•"/>
            </a:pPr>
            <a:r>
              <a:rPr lang="pt-PT" dirty="0">
                <a:solidFill>
                  <a:schemeClr val="tx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Normas para a prestação de serviços (qualidade, prevenção de infeções); </a:t>
            </a:r>
          </a:p>
          <a:p>
            <a:pPr marL="742950" lvl="1" indent="-285750">
              <a:lnSpc>
                <a:spcPct val="150000"/>
              </a:lnSpc>
              <a:buClr>
                <a:schemeClr val="tx2">
                  <a:lumMod val="90000"/>
                  <a:lumOff val="10000"/>
                </a:schemeClr>
              </a:buClr>
              <a:buFont typeface="Arial" panose="020B0604020202020204" pitchFamily="34" charset="0"/>
              <a:buChar char="•"/>
            </a:pPr>
            <a:r>
              <a:rPr lang="pt-PT" dirty="0">
                <a:solidFill>
                  <a:schemeClr val="tx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Controlos de preços (raros e inconsistentemente aplicados); e,</a:t>
            </a:r>
          </a:p>
          <a:p>
            <a:pPr marL="742950" lvl="1" indent="-285750">
              <a:lnSpc>
                <a:spcPct val="150000"/>
              </a:lnSpc>
              <a:buClr>
                <a:schemeClr val="tx2">
                  <a:lumMod val="90000"/>
                  <a:lumOff val="10000"/>
                </a:schemeClr>
              </a:buClr>
              <a:buFont typeface="Arial" panose="020B0604020202020204" pitchFamily="34" charset="0"/>
              <a:buChar char="•"/>
            </a:pPr>
            <a:r>
              <a:rPr lang="pt-PT" dirty="0">
                <a:solidFill>
                  <a:schemeClr val="tx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Raramente, mecanismos de acreditação, muitas vezes ligados a contratos e planos de seguro de saúde. </a:t>
            </a:r>
          </a:p>
          <a:p>
            <a:pPr>
              <a:lnSpc>
                <a:spcPct val="150000"/>
              </a:lnSpc>
            </a:pPr>
            <a:r>
              <a:rPr lang="pt-PT" dirty="0" smtClean="0">
                <a:solidFill>
                  <a:schemeClr val="tx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No </a:t>
            </a:r>
            <a:r>
              <a:rPr lang="pt-PT" dirty="0">
                <a:solidFill>
                  <a:schemeClr val="tx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entanto, a implementação regulamentar continua a ser desafiante e é tipicamente fraca devido a enquadramentos legais inadequados, restrições de capacidade , governação fragmentada, regulamentação mal harmonizada entre sectores, factores de economia política, falta de dados de monitorização de rotina sobre conformidade e qualidade em instalações privadas, envolvimento limitado de prestadores privados e informais em quadros regulamentares e corrupção.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8B4197E6-CCA7-9AF7-4ADA-05E7FF56B5A6}"/>
              </a:ext>
            </a:extLst>
          </p:cNvPr>
          <p:cNvSpPr txBox="1">
            <a:spLocks/>
          </p:cNvSpPr>
          <p:nvPr/>
        </p:nvSpPr>
        <p:spPr>
          <a:xfrm>
            <a:off x="949039" y="535709"/>
            <a:ext cx="5352470" cy="523220"/>
          </a:xfrm>
          <a:prstGeom prst="rect">
            <a:avLst/>
          </a:prstGeom>
        </p:spPr>
        <p:txBody>
          <a:bodyPr wrap="square" lIns="0" anchor="b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pt-PT" sz="28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Regulação da Saúde em </a:t>
            </a:r>
            <a:r>
              <a:rPr lang="pt-PT" sz="2800" b="1" dirty="0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África</a:t>
            </a:r>
            <a:endParaRPr lang="pt-PT" sz="2800" b="1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4507BAC8-82AA-13D5-370A-0A132116C5E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00824" y="2229827"/>
            <a:ext cx="3302408" cy="388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3540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E6C195-7257-E458-7356-99BFD16EA4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62CC78A2-800E-689A-7B71-FCF686ECE88B}"/>
              </a:ext>
            </a:extLst>
          </p:cNvPr>
          <p:cNvSpPr txBox="1">
            <a:spLocks/>
          </p:cNvSpPr>
          <p:nvPr/>
        </p:nvSpPr>
        <p:spPr>
          <a:xfrm>
            <a:off x="949039" y="535709"/>
            <a:ext cx="6547136" cy="523220"/>
          </a:xfrm>
          <a:prstGeom prst="rect">
            <a:avLst/>
          </a:prstGeom>
        </p:spPr>
        <p:txBody>
          <a:bodyPr wrap="square" lIns="0" anchor="b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pt-PT" sz="2800" b="1" dirty="0"/>
              <a:t>Regulação da Saúde em Cabo Verde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9D59792E-1693-8639-DF5D-AB9D1BB2DA5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73961" y="853395"/>
            <a:ext cx="5429785" cy="3591871"/>
          </a:xfrm>
          <a:prstGeom prst="rect">
            <a:avLst/>
          </a:prstGeom>
        </p:spPr>
      </p:pic>
      <p:grpSp>
        <p:nvGrpSpPr>
          <p:cNvPr id="21" name="Agrupar 20">
            <a:extLst>
              <a:ext uri="{FF2B5EF4-FFF2-40B4-BE49-F238E27FC236}">
                <a16:creationId xmlns:a16="http://schemas.microsoft.com/office/drawing/2014/main" id="{71B2E336-12C5-A738-1B7E-7B1470A4F08C}"/>
              </a:ext>
            </a:extLst>
          </p:cNvPr>
          <p:cNvGrpSpPr/>
          <p:nvPr/>
        </p:nvGrpSpPr>
        <p:grpSpPr>
          <a:xfrm>
            <a:off x="600765" y="942007"/>
            <a:ext cx="6491726" cy="3545875"/>
            <a:chOff x="790770" y="843341"/>
            <a:chExt cx="6491726" cy="3545875"/>
          </a:xfrm>
        </p:grpSpPr>
        <p:sp>
          <p:nvSpPr>
            <p:cNvPr id="4" name="CaixaDeTexto 7">
              <a:extLst>
                <a:ext uri="{FF2B5EF4-FFF2-40B4-BE49-F238E27FC236}">
                  <a16:creationId xmlns:a16="http://schemas.microsoft.com/office/drawing/2014/main" id="{402EB1EC-C0BB-9ECE-0E75-D389D49488CC}"/>
                </a:ext>
              </a:extLst>
            </p:cNvPr>
            <p:cNvSpPr txBox="1"/>
            <p:nvPr/>
          </p:nvSpPr>
          <p:spPr>
            <a:xfrm>
              <a:off x="904890" y="843341"/>
              <a:ext cx="5151525" cy="451759"/>
            </a:xfrm>
            <a:prstGeom prst="rect">
              <a:avLst/>
            </a:prstGeom>
            <a:noFill/>
          </p:spPr>
          <p:txBody>
            <a:bodyPr wrap="square" lIns="0" rtlCol="0" anchor="t">
              <a:noAutofit/>
            </a:bodyPr>
            <a:lstStyle/>
            <a:p>
              <a:pPr>
                <a:lnSpc>
                  <a:spcPct val="150000"/>
                </a:lnSpc>
              </a:pPr>
              <a:r>
                <a:rPr lang="pt-PT" dirty="0">
                  <a:solidFill>
                    <a:schemeClr val="tx2"/>
                  </a:solidFill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rPr>
                <a:t>Transições Políticas e Económicas e Regulatórias</a:t>
              </a:r>
            </a:p>
          </p:txBody>
        </p:sp>
        <p:sp>
          <p:nvSpPr>
            <p:cNvPr id="11" name="Seta para a direita 15">
              <a:extLst>
                <a:ext uri="{FF2B5EF4-FFF2-40B4-BE49-F238E27FC236}">
                  <a16:creationId xmlns:a16="http://schemas.microsoft.com/office/drawing/2014/main" id="{56F168F6-1DA5-2A76-1D17-E0DE950616EF}"/>
                </a:ext>
              </a:extLst>
            </p:cNvPr>
            <p:cNvSpPr/>
            <p:nvPr/>
          </p:nvSpPr>
          <p:spPr>
            <a:xfrm>
              <a:off x="2268864" y="1793866"/>
              <a:ext cx="4173137" cy="854823"/>
            </a:xfrm>
            <a:prstGeom prst="rightArrow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>
                <a:lnSpc>
                  <a:spcPct val="107000"/>
                </a:lnSpc>
                <a:spcAft>
                  <a:spcPts val="800"/>
                </a:spcAft>
                <a:buClr>
                  <a:srgbClr val="000000"/>
                </a:buClr>
                <a:defRPr/>
              </a:pPr>
              <a:r>
                <a:rPr lang="pt-PT" sz="2400" b="1" kern="0" dirty="0"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rPr>
                <a:t>Liberalização Económica</a:t>
              </a:r>
              <a:endParaRPr kumimoji="0" lang="pt-PT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3" name="Elipse 86">
              <a:extLst>
                <a:ext uri="{FF2B5EF4-FFF2-40B4-BE49-F238E27FC236}">
                  <a16:creationId xmlns:a16="http://schemas.microsoft.com/office/drawing/2014/main" id="{F86935EF-F5B4-6981-7E01-592F400DBA6D}"/>
                </a:ext>
              </a:extLst>
            </p:cNvPr>
            <p:cNvSpPr/>
            <p:nvPr/>
          </p:nvSpPr>
          <p:spPr>
            <a:xfrm>
              <a:off x="901248" y="1492419"/>
              <a:ext cx="1508413" cy="1447870"/>
            </a:xfrm>
            <a:prstGeom prst="ellipse">
              <a:avLst/>
            </a:prstGeom>
            <a:solidFill>
              <a:schemeClr val="tx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rPr>
                <a:t>Transição para o Sistema Multipartidário</a:t>
              </a:r>
            </a:p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400" b="0" i="0" u="none" strike="noStrike" kern="0" cap="none" spc="0" normalizeH="0" baseline="0" noProof="0" dirty="0">
                  <a:ln w="9525" cap="flat" cmpd="sng" algn="ctr">
                    <a:solidFill>
                      <a:srgbClr val="000000"/>
                    </a:solidFill>
                    <a:prstDash val="solid"/>
                    <a:round/>
                  </a:ln>
                  <a:solidFill>
                    <a:schemeClr val="bg1"/>
                  </a:solidFill>
                  <a:effectLst>
                    <a:outerShdw blurRad="38100" dist="19050" dir="2700000" algn="tl">
                      <a:sysClr val="windowText" lastClr="000000">
                        <a:alpha val="40000"/>
                      </a:sysClr>
                    </a:outerShdw>
                  </a:effectLst>
                  <a:uLnTx/>
                  <a:uFillTx/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rPr>
                <a:t> </a:t>
              </a:r>
              <a:endParaRPr kumimoji="0" lang="pt-PT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pic>
          <p:nvPicPr>
            <p:cNvPr id="14" name="Imagem 13">
              <a:extLst>
                <a:ext uri="{FF2B5EF4-FFF2-40B4-BE49-F238E27FC236}">
                  <a16:creationId xmlns:a16="http://schemas.microsoft.com/office/drawing/2014/main" id="{4180A8A5-1BA1-3AB8-2F99-6F230E76F1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duotone>
                <a:prstClr val="black"/>
                <a:srgbClr val="16A7D6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410"/>
            <a:stretch/>
          </p:blipFill>
          <p:spPr>
            <a:xfrm>
              <a:off x="790770" y="2838154"/>
              <a:ext cx="4399170" cy="857799"/>
            </a:xfrm>
            <a:prstGeom prst="rect">
              <a:avLst/>
            </a:prstGeom>
            <a:ln>
              <a:noFill/>
            </a:ln>
          </p:spPr>
        </p:pic>
        <p:sp>
          <p:nvSpPr>
            <p:cNvPr id="15" name="CaixaDeTexto 14">
              <a:extLst>
                <a:ext uri="{FF2B5EF4-FFF2-40B4-BE49-F238E27FC236}">
                  <a16:creationId xmlns:a16="http://schemas.microsoft.com/office/drawing/2014/main" id="{3267B6E5-9E90-D60F-F938-0C7321FD2AB0}"/>
                </a:ext>
              </a:extLst>
            </p:cNvPr>
            <p:cNvSpPr txBox="1"/>
            <p:nvPr/>
          </p:nvSpPr>
          <p:spPr>
            <a:xfrm>
              <a:off x="2296199" y="2479412"/>
              <a:ext cx="205923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600" dirty="0">
                  <a:solidFill>
                    <a:srgbClr val="16A7D6"/>
                  </a:solidFill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rPr>
                <a:t>1990 - 1991</a:t>
              </a:r>
            </a:p>
          </p:txBody>
        </p:sp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EA80DE01-BFC0-E220-3741-1B8A959ABFD8}"/>
                </a:ext>
              </a:extLst>
            </p:cNvPr>
            <p:cNvSpPr txBox="1"/>
            <p:nvPr/>
          </p:nvSpPr>
          <p:spPr>
            <a:xfrm>
              <a:off x="2072797" y="2762976"/>
              <a:ext cx="209641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600" dirty="0">
                  <a:solidFill>
                    <a:schemeClr val="tx2"/>
                  </a:solidFill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rPr>
                <a:t>Reformas constitucionais de 1990; </a:t>
              </a:r>
            </a:p>
            <a:p>
              <a:r>
                <a:rPr lang="pt-PT" sz="1600" dirty="0">
                  <a:solidFill>
                    <a:schemeClr val="tx2"/>
                  </a:solidFill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rPr>
                <a:t>Primeiras </a:t>
              </a:r>
              <a:r>
                <a:rPr lang="pt-PT" sz="1400" dirty="0">
                  <a:solidFill>
                    <a:schemeClr val="tx2"/>
                  </a:solidFill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rPr>
                <a:t>eleições</a:t>
              </a:r>
              <a:r>
                <a:rPr lang="pt-PT" sz="1600" dirty="0">
                  <a:solidFill>
                    <a:schemeClr val="tx2"/>
                  </a:solidFill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rPr>
                <a:t> multipartidárias em 1991.</a:t>
              </a:r>
            </a:p>
          </p:txBody>
        </p:sp>
        <p:sp>
          <p:nvSpPr>
            <p:cNvPr id="17" name="CaixaDeTexto 16">
              <a:extLst>
                <a:ext uri="{FF2B5EF4-FFF2-40B4-BE49-F238E27FC236}">
                  <a16:creationId xmlns:a16="http://schemas.microsoft.com/office/drawing/2014/main" id="{A8DAA714-75BF-3C02-13E2-92460430C269}"/>
                </a:ext>
              </a:extLst>
            </p:cNvPr>
            <p:cNvSpPr txBox="1"/>
            <p:nvPr/>
          </p:nvSpPr>
          <p:spPr>
            <a:xfrm>
              <a:off x="4882194" y="2819556"/>
              <a:ext cx="240030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600" dirty="0">
                  <a:solidFill>
                    <a:schemeClr val="tx2"/>
                  </a:solidFill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rPr>
                <a:t>Início da liberalização gradual na década de </a:t>
              </a:r>
              <a:r>
                <a:rPr lang="pt-PT" sz="1600" dirty="0" smtClean="0">
                  <a:solidFill>
                    <a:schemeClr val="tx2"/>
                  </a:solidFill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rPr>
                <a:t>1990; </a:t>
              </a:r>
              <a:r>
                <a:rPr lang="pt-PT" sz="1600" dirty="0">
                  <a:solidFill>
                    <a:schemeClr val="tx2"/>
                  </a:solidFill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rPr>
                <a:t>S</a:t>
              </a:r>
              <a:r>
                <a:rPr lang="pt-PT" sz="1600" dirty="0" smtClean="0">
                  <a:solidFill>
                    <a:schemeClr val="tx2"/>
                  </a:solidFill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rPr>
                <a:t>etor privado incipiente </a:t>
              </a:r>
              <a:r>
                <a:rPr lang="pt-PT" sz="1600" dirty="0">
                  <a:solidFill>
                    <a:schemeClr val="tx2"/>
                  </a:solidFill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rPr>
                <a:t>com influência significativa </a:t>
              </a:r>
              <a:r>
                <a:rPr lang="pt-PT" sz="1600" dirty="0" smtClean="0">
                  <a:solidFill>
                    <a:schemeClr val="tx2"/>
                  </a:solidFill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rPr>
                <a:t>de financiadores externos.</a:t>
              </a:r>
              <a:endParaRPr lang="pt-PT" sz="1600" dirty="0">
                <a:solidFill>
                  <a:schemeClr val="tx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9" name="CaixaDeTexto 18">
              <a:extLst>
                <a:ext uri="{FF2B5EF4-FFF2-40B4-BE49-F238E27FC236}">
                  <a16:creationId xmlns:a16="http://schemas.microsoft.com/office/drawing/2014/main" id="{4A24F820-2624-DC91-F023-09D9E2567263}"/>
                </a:ext>
              </a:extLst>
            </p:cNvPr>
            <p:cNvSpPr txBox="1"/>
            <p:nvPr/>
          </p:nvSpPr>
          <p:spPr>
            <a:xfrm>
              <a:off x="4809208" y="2573386"/>
              <a:ext cx="205923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600" dirty="0">
                  <a:solidFill>
                    <a:srgbClr val="16A7D6"/>
                  </a:solidFill>
                  <a:latin typeface="+mj-lt"/>
                </a:rPr>
                <a:t>1991 - 1993</a:t>
              </a:r>
            </a:p>
          </p:txBody>
        </p:sp>
      </p:grpSp>
      <p:grpSp>
        <p:nvGrpSpPr>
          <p:cNvPr id="22" name="Agrupar 21">
            <a:extLst>
              <a:ext uri="{FF2B5EF4-FFF2-40B4-BE49-F238E27FC236}">
                <a16:creationId xmlns:a16="http://schemas.microsoft.com/office/drawing/2014/main" id="{454B66F4-AABE-487F-27D8-09EB2C44E468}"/>
              </a:ext>
            </a:extLst>
          </p:cNvPr>
          <p:cNvGrpSpPr/>
          <p:nvPr/>
        </p:nvGrpSpPr>
        <p:grpSpPr>
          <a:xfrm>
            <a:off x="2419132" y="4158731"/>
            <a:ext cx="9650801" cy="2164623"/>
            <a:chOff x="2419132" y="4158731"/>
            <a:chExt cx="9650801" cy="2164623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488E67AD-2CD4-51AD-FA77-29627FBF2B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410"/>
            <a:stretch/>
          </p:blipFill>
          <p:spPr>
            <a:xfrm>
              <a:off x="2800350" y="4988739"/>
              <a:ext cx="6610526" cy="1062993"/>
            </a:xfrm>
            <a:prstGeom prst="rect">
              <a:avLst/>
            </a:prstGeom>
          </p:spPr>
        </p:pic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8C5714B0-2450-7D42-9235-AB5A1529C5E5}"/>
                </a:ext>
              </a:extLst>
            </p:cNvPr>
            <p:cNvSpPr txBox="1"/>
            <p:nvPr/>
          </p:nvSpPr>
          <p:spPr>
            <a:xfrm>
              <a:off x="4648506" y="5055049"/>
              <a:ext cx="2010764" cy="3498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PT"/>
              </a:defPPr>
              <a:lvl1pPr>
                <a:defRPr sz="1600">
                  <a:solidFill>
                    <a:srgbClr val="16A7D6"/>
                  </a:solidFill>
                  <a:latin typeface="+mj-lt"/>
                </a:defRPr>
              </a:lvl1pPr>
            </a:lstStyle>
            <a:p>
              <a:r>
                <a:rPr lang="pt-PT" dirty="0"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rPr>
                <a:t>2016 - 2018</a:t>
              </a:r>
            </a:p>
          </p:txBody>
        </p:sp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212C30D2-D904-E62D-C177-77BDEBF504A8}"/>
                </a:ext>
              </a:extLst>
            </p:cNvPr>
            <p:cNvSpPr txBox="1"/>
            <p:nvPr/>
          </p:nvSpPr>
          <p:spPr>
            <a:xfrm>
              <a:off x="7534757" y="5008980"/>
              <a:ext cx="156028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600" dirty="0">
                  <a:solidFill>
                    <a:srgbClr val="16A7D6"/>
                  </a:solidFill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rPr>
                <a:t>2019</a:t>
              </a:r>
            </a:p>
          </p:txBody>
        </p: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73B6FFC8-3787-6610-1AB3-CB245F1A6E04}"/>
                </a:ext>
              </a:extLst>
            </p:cNvPr>
            <p:cNvSpPr txBox="1"/>
            <p:nvPr/>
          </p:nvSpPr>
          <p:spPr>
            <a:xfrm>
              <a:off x="4642141" y="5379378"/>
              <a:ext cx="295094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b="1" dirty="0">
                  <a:solidFill>
                    <a:schemeClr val="tx2"/>
                  </a:solidFill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rPr>
                <a:t>R</a:t>
              </a:r>
              <a:r>
                <a:rPr lang="pt-PT" b="1" dirty="0" smtClean="0">
                  <a:solidFill>
                    <a:schemeClr val="tx2"/>
                  </a:solidFill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rPr>
                <a:t>ealização </a:t>
              </a:r>
              <a:r>
                <a:rPr lang="pt-PT" b="1" dirty="0">
                  <a:solidFill>
                    <a:schemeClr val="tx2"/>
                  </a:solidFill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rPr>
                <a:t>de um estudo de viabilidade </a:t>
              </a:r>
              <a:r>
                <a:rPr lang="pt-PT" dirty="0">
                  <a:solidFill>
                    <a:schemeClr val="tx2"/>
                  </a:solidFill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rPr>
                <a:t>(Necessidade e implicações financeiras).</a:t>
              </a:r>
            </a:p>
          </p:txBody>
        </p:sp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81E7D1CD-F56B-9D0D-FD8D-0F178CCB257D}"/>
                </a:ext>
              </a:extLst>
            </p:cNvPr>
            <p:cNvSpPr txBox="1"/>
            <p:nvPr/>
          </p:nvSpPr>
          <p:spPr>
            <a:xfrm>
              <a:off x="7880876" y="5246136"/>
              <a:ext cx="418905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600" b="1" dirty="0"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rPr>
                <a:t>Criação da </a:t>
              </a:r>
              <a:r>
                <a:rPr lang="pt-PT" sz="1600" b="1" dirty="0">
                  <a:solidFill>
                    <a:srgbClr val="05788D"/>
                  </a:solidFill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rPr>
                <a:t>ERIS</a:t>
              </a:r>
              <a:r>
                <a:rPr lang="pt-PT" sz="1600" b="1" dirty="0"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rPr>
                <a:t>, através do </a:t>
              </a:r>
              <a:r>
                <a:rPr lang="pt-PT" sz="1600" b="1" dirty="0">
                  <a:solidFill>
                    <a:srgbClr val="05788D"/>
                  </a:solidFill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rPr>
                <a:t>Decreto-Lei </a:t>
              </a:r>
              <a:r>
                <a:rPr lang="pt-PT" sz="1600" b="1" dirty="0" smtClean="0">
                  <a:solidFill>
                    <a:srgbClr val="05788D"/>
                  </a:solidFill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rPr>
                <a:t>n.º </a:t>
              </a:r>
              <a:r>
                <a:rPr lang="pt-PT" sz="1600" b="1" dirty="0">
                  <a:solidFill>
                    <a:srgbClr val="05788D"/>
                  </a:solidFill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rPr>
                <a:t>03/2019, de 10 de </a:t>
              </a:r>
              <a:r>
                <a:rPr lang="pt-PT" sz="1600" b="1" dirty="0" smtClean="0">
                  <a:solidFill>
                    <a:srgbClr val="05788D"/>
                  </a:solidFill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rPr>
                <a:t>janeiro,</a:t>
              </a:r>
              <a:r>
                <a:rPr lang="pt-PT" sz="1600" dirty="0" smtClean="0"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pt-PT" sz="1600" b="1" dirty="0"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rPr>
                <a:t>com um leque de </a:t>
              </a:r>
              <a:r>
                <a:rPr lang="pt-PT" sz="1600" b="1" dirty="0" smtClean="0"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rPr>
                <a:t>competências </a:t>
              </a:r>
              <a:r>
                <a:rPr lang="pt-PT" sz="1600" b="1" dirty="0"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rPr>
                <a:t>anteriormente desempenhadas pela ARFA, DGF,  IGS e </a:t>
              </a:r>
              <a:r>
                <a:rPr lang="pt-PT" sz="1600" b="1" dirty="0" smtClean="0"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rPr>
                <a:t>DNS (parcialmente).</a:t>
              </a:r>
              <a:endParaRPr lang="pt-PT" sz="16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8" name="Seta para a direita 15">
              <a:extLst>
                <a:ext uri="{FF2B5EF4-FFF2-40B4-BE49-F238E27FC236}">
                  <a16:creationId xmlns:a16="http://schemas.microsoft.com/office/drawing/2014/main" id="{790FBCE8-7466-1346-826B-1DB22B7F6819}"/>
                </a:ext>
              </a:extLst>
            </p:cNvPr>
            <p:cNvSpPr/>
            <p:nvPr/>
          </p:nvSpPr>
          <p:spPr>
            <a:xfrm>
              <a:off x="3655198" y="4408185"/>
              <a:ext cx="5715561" cy="765141"/>
            </a:xfrm>
            <a:prstGeom prst="rightArrow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>
                <a:lnSpc>
                  <a:spcPct val="107000"/>
                </a:lnSpc>
                <a:spcAft>
                  <a:spcPts val="800"/>
                </a:spcAft>
                <a:buClr>
                  <a:srgbClr val="000000"/>
                </a:buClr>
                <a:defRPr/>
              </a:pPr>
              <a:r>
                <a:rPr lang="pt-PT" b="1" kern="0" dirty="0">
                  <a:solidFill>
                    <a:srgbClr val="000000"/>
                  </a:solidFill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rPr>
                <a:t>Plano Estratégico de Desenvolvimento Sustentável</a:t>
              </a:r>
              <a:r>
                <a:rPr lang="pt-PT" kern="0" dirty="0">
                  <a:solidFill>
                    <a:srgbClr val="000000"/>
                  </a:solidFill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rPr>
                <a:t> (</a:t>
              </a:r>
              <a:r>
                <a:rPr lang="pt-PT" b="1" kern="0" dirty="0">
                  <a:solidFill>
                    <a:srgbClr val="000000"/>
                  </a:solidFill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rPr>
                <a:t>PEDS</a:t>
              </a:r>
              <a:r>
                <a:rPr lang="pt-PT" kern="0" dirty="0">
                  <a:solidFill>
                    <a:srgbClr val="000000"/>
                  </a:solidFill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rPr>
                <a:t>)</a:t>
              </a:r>
              <a:endParaRPr kumimoji="0" lang="pt-PT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20" name="Elipse 86">
              <a:extLst>
                <a:ext uri="{FF2B5EF4-FFF2-40B4-BE49-F238E27FC236}">
                  <a16:creationId xmlns:a16="http://schemas.microsoft.com/office/drawing/2014/main" id="{F2968092-2F2B-561F-A7CF-4F26CD26A63B}"/>
                </a:ext>
              </a:extLst>
            </p:cNvPr>
            <p:cNvSpPr/>
            <p:nvPr/>
          </p:nvSpPr>
          <p:spPr>
            <a:xfrm>
              <a:off x="2419132" y="4158731"/>
              <a:ext cx="1397570" cy="1338211"/>
            </a:xfrm>
            <a:prstGeom prst="ellipse">
              <a:avLst/>
            </a:prstGeom>
            <a:solidFill>
              <a:schemeClr val="tx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rPr>
                <a:t>Programa do Governo de Cabo Verde</a:t>
              </a:r>
              <a:r>
                <a:rPr kumimoji="0" lang="pt-PT" sz="1100" b="0" i="0" u="none" strike="noStrike" kern="0" cap="none" spc="0" normalizeH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rPr>
                <a:t>  </a:t>
              </a:r>
              <a:r>
                <a:rPr kumimoji="0" lang="pt-PT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rPr>
                <a:t>IX Legislatura</a:t>
              </a:r>
              <a:r>
                <a:rPr kumimoji="0" lang="pt-PT" sz="1100" b="0" i="0" u="none" strike="noStrike" kern="0" cap="none" spc="0" normalizeH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rPr>
                <a:t> 2016-2021</a:t>
              </a:r>
              <a:endParaRPr kumimoji="0" lang="pt-PT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050" b="0" i="0" u="none" strike="noStrike" kern="0" cap="none" spc="0" normalizeH="0" baseline="0" noProof="0" dirty="0">
                  <a:ln w="9525" cap="flat" cmpd="sng" algn="ctr">
                    <a:solidFill>
                      <a:srgbClr val="000000"/>
                    </a:solidFill>
                    <a:prstDash val="solid"/>
                    <a:round/>
                  </a:ln>
                  <a:solidFill>
                    <a:schemeClr val="bg1"/>
                  </a:solidFill>
                  <a:effectLst>
                    <a:outerShdw blurRad="38100" dist="19050" dir="2700000" algn="tl">
                      <a:sysClr val="windowText" lastClr="000000">
                        <a:alpha val="40000"/>
                      </a:sysClr>
                    </a:outerShdw>
                  </a:effectLst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  <a:endParaRPr kumimoji="0" lang="pt-PT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5053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750E6E-EA41-D382-141B-49404F8D1F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59FD773D-31D8-F3DC-0D19-593F3BFA9E5F}"/>
              </a:ext>
            </a:extLst>
          </p:cNvPr>
          <p:cNvSpPr txBox="1">
            <a:spLocks/>
          </p:cNvSpPr>
          <p:nvPr/>
        </p:nvSpPr>
        <p:spPr>
          <a:xfrm>
            <a:off x="474836" y="818184"/>
            <a:ext cx="4941454" cy="646331"/>
          </a:xfrm>
          <a:prstGeom prst="rect">
            <a:avLst/>
          </a:prstGeom>
        </p:spPr>
        <p:txBody>
          <a:bodyPr wrap="square" lIns="0" anchor="b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pt-PT" sz="36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Quem somos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88B838A0-A0EF-D0B8-662C-F44F0FF7EEC7}"/>
              </a:ext>
            </a:extLst>
          </p:cNvPr>
          <p:cNvSpPr txBox="1">
            <a:spLocks/>
          </p:cNvSpPr>
          <p:nvPr/>
        </p:nvSpPr>
        <p:spPr>
          <a:xfrm>
            <a:off x="2820925" y="119207"/>
            <a:ext cx="7716323" cy="38792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pt-PT" sz="1400" b="1" dirty="0">
                <a:solidFill>
                  <a:schemeClr val="bg1"/>
                </a:solidFill>
              </a:rPr>
              <a:t>Regulação em Saúde e Desafios – perspetiva europeia e internacional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9DA9895E-9FF0-5884-691C-5C990FACB64C}"/>
              </a:ext>
            </a:extLst>
          </p:cNvPr>
          <p:cNvSpPr txBox="1"/>
          <p:nvPr/>
        </p:nvSpPr>
        <p:spPr>
          <a:xfrm>
            <a:off x="474836" y="1617671"/>
            <a:ext cx="6096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pt-PT" sz="2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 </a:t>
            </a:r>
            <a:r>
              <a:rPr lang="pt-PT" sz="20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Entidade Reguladora Independente da Saúde (ERIS) </a:t>
            </a:r>
            <a:r>
              <a:rPr lang="pt-PT" sz="2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é uma autoridade pública da administração </a:t>
            </a:r>
            <a:r>
              <a:rPr lang="pt-PT" sz="2000" dirty="0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independente </a:t>
            </a:r>
            <a:r>
              <a:rPr lang="pt-PT" sz="2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do Estado, de </a:t>
            </a:r>
            <a:r>
              <a:rPr lang="pt-PT" sz="2000" dirty="0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caráter </a:t>
            </a:r>
            <a:r>
              <a:rPr lang="pt-PT" sz="2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nacional, que visa garantir a </a:t>
            </a:r>
            <a:r>
              <a:rPr lang="pt-PT" sz="20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qualidade de vida</a:t>
            </a:r>
            <a:r>
              <a:rPr lang="pt-PT" sz="2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da população de Cabo Verde.</a:t>
            </a:r>
          </a:p>
        </p:txBody>
      </p:sp>
      <p:pic>
        <p:nvPicPr>
          <p:cNvPr id="9" name="Imagem 8" descr="Uma imagem com Tipo de letra, texto, logótipo, Gráficos&#10;&#10;Os conteúdos gerados por IA podem estar incorretos.">
            <a:extLst>
              <a:ext uri="{FF2B5EF4-FFF2-40B4-BE49-F238E27FC236}">
                <a16:creationId xmlns:a16="http://schemas.microsoft.com/office/drawing/2014/main" id="{BD5B4286-FB03-02C3-6E80-3720645F7F7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68262" y="1299596"/>
            <a:ext cx="4599813" cy="1800888"/>
          </a:xfrm>
          <a:prstGeom prst="rect">
            <a:avLst/>
          </a:prstGeom>
        </p:spPr>
      </p:pic>
      <p:sp>
        <p:nvSpPr>
          <p:cNvPr id="10" name="Marcador de Posição de Conteúdo 2">
            <a:extLst>
              <a:ext uri="{FF2B5EF4-FFF2-40B4-BE49-F238E27FC236}">
                <a16:creationId xmlns:a16="http://schemas.microsoft.com/office/drawing/2014/main" id="{AC8DE379-5B40-54DA-8C8C-F76B564A240C}"/>
              </a:ext>
            </a:extLst>
          </p:cNvPr>
          <p:cNvSpPr txBox="1">
            <a:spLocks/>
          </p:cNvSpPr>
          <p:nvPr/>
        </p:nvSpPr>
        <p:spPr>
          <a:xfrm>
            <a:off x="1292004" y="3196911"/>
            <a:ext cx="82296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PT"/>
            </a:defPPr>
            <a:lvl1pPr indent="0" algn="just">
              <a:buNone/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2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 </a:t>
            </a:r>
            <a:r>
              <a:rPr lang="pt-PT" sz="2000" dirty="0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sua </a:t>
            </a:r>
            <a:r>
              <a:rPr lang="pt-PT" sz="2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missão é </a:t>
            </a:r>
            <a:r>
              <a:rPr lang="pt-PT" sz="2000" dirty="0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 de contribuir </a:t>
            </a:r>
            <a:r>
              <a:rPr lang="pt-PT" sz="2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para a </a:t>
            </a:r>
            <a:r>
              <a:rPr lang="pt-PT" sz="20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proteção da saúde pública </a:t>
            </a:r>
            <a:r>
              <a:rPr lang="pt-PT" sz="2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 dos interesses do cidadão, assegurando um elevado nível </a:t>
            </a:r>
            <a:r>
              <a:rPr lang="pt-PT" sz="20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 segurança sanitária </a:t>
            </a:r>
            <a:r>
              <a:rPr lang="pt-PT" sz="2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dos setores objeto de regulação.</a:t>
            </a:r>
          </a:p>
        </p:txBody>
      </p:sp>
      <p:graphicFrame>
        <p:nvGraphicFramePr>
          <p:cNvPr id="12" name="Tabela 11">
            <a:extLst>
              <a:ext uri="{FF2B5EF4-FFF2-40B4-BE49-F238E27FC236}">
                <a16:creationId xmlns:a16="http://schemas.microsoft.com/office/drawing/2014/main" id="{D9C4EF73-6017-1073-A05B-A6AD849951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1666171"/>
              </p:ext>
            </p:extLst>
          </p:nvPr>
        </p:nvGraphicFramePr>
        <p:xfrm>
          <a:off x="1913110" y="4334868"/>
          <a:ext cx="9315451" cy="238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15193">
                  <a:extLst>
                    <a:ext uri="{9D8B030D-6E8A-4147-A177-3AD203B41FA5}">
                      <a16:colId xmlns:a16="http://schemas.microsoft.com/office/drawing/2014/main" val="3360797522"/>
                    </a:ext>
                  </a:extLst>
                </a:gridCol>
                <a:gridCol w="2895107">
                  <a:extLst>
                    <a:ext uri="{9D8B030D-6E8A-4147-A177-3AD203B41FA5}">
                      <a16:colId xmlns:a16="http://schemas.microsoft.com/office/drawing/2014/main" val="1735061662"/>
                    </a:ext>
                  </a:extLst>
                </a:gridCol>
                <a:gridCol w="3105151">
                  <a:extLst>
                    <a:ext uri="{9D8B030D-6E8A-4147-A177-3AD203B41FA5}">
                      <a16:colId xmlns:a16="http://schemas.microsoft.com/office/drawing/2014/main" val="4227416902"/>
                    </a:ext>
                  </a:extLst>
                </a:gridCol>
              </a:tblGrid>
              <a:tr h="929575">
                <a:tc>
                  <a:txBody>
                    <a:bodyPr/>
                    <a:lstStyle/>
                    <a:p>
                      <a:pPr algn="ctr"/>
                      <a:endParaRPr lang="pt-PT" sz="1600" b="1" dirty="0">
                        <a:solidFill>
                          <a:schemeClr val="tx2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b="1" dirty="0">
                        <a:solidFill>
                          <a:schemeClr val="tx2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b="1" dirty="0">
                        <a:solidFill>
                          <a:schemeClr val="tx2"/>
                        </a:solidFill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2117036"/>
                  </a:ext>
                </a:extLst>
              </a:tr>
              <a:tr h="1452425"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AS ATIVIDADES LIGADAS AOS </a:t>
                      </a:r>
                      <a:r>
                        <a:rPr lang="pt-PT" sz="1600" b="1" dirty="0"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PRODUTOS FARMACÊUTICOS</a:t>
                      </a:r>
                      <a:r>
                        <a:rPr lang="pt-PT" sz="1600" dirty="0"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.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O</a:t>
                      </a:r>
                      <a:r>
                        <a:rPr lang="pt-PT" sz="1600" b="1" dirty="0" smtClean="0"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pt-PT" sz="1600" b="1" dirty="0"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SETOR ALIMENTAR</a:t>
                      </a:r>
                      <a:r>
                        <a:rPr lang="pt-PT" sz="1600" dirty="0"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, NO QUE </a:t>
                      </a:r>
                      <a:r>
                        <a:rPr lang="pt-PT" sz="1600" dirty="0" smtClean="0"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SE REFERE </a:t>
                      </a:r>
                      <a:r>
                        <a:rPr lang="pt-PT" sz="1600" dirty="0"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À SEGURANÇA SANITÁRIA DOS ALIMENTOS.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OS </a:t>
                      </a:r>
                      <a:r>
                        <a:rPr lang="pt-PT" sz="1600" b="1" dirty="0"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ESTABELECIMENTOS PRESTADORES DE CUIDADOS DE SAÚDE </a:t>
                      </a:r>
                      <a:r>
                        <a:rPr lang="pt-PT" sz="1600" dirty="0" smtClean="0"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DOS SETORES </a:t>
                      </a:r>
                      <a:r>
                        <a:rPr lang="pt-PT" sz="1600" dirty="0"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PÚBLICO E PRIVADO.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2738199"/>
                  </a:ext>
                </a:extLst>
              </a:tr>
            </a:tbl>
          </a:graphicData>
        </a:graphic>
      </p:graphicFrame>
      <p:pic>
        <p:nvPicPr>
          <p:cNvPr id="13" name="Imagem 12">
            <a:extLst>
              <a:ext uri="{FF2B5EF4-FFF2-40B4-BE49-F238E27FC236}">
                <a16:creationId xmlns:a16="http://schemas.microsoft.com/office/drawing/2014/main" id="{EAA2462E-C9D8-4B58-0355-D13EEF31E2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524" y="4387781"/>
            <a:ext cx="825738" cy="825738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04AF2AEF-99CD-2E35-B495-C3C89F8D18D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098" y="4387781"/>
            <a:ext cx="825738" cy="825738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94AC6FF9-5179-1994-C7D7-C4D26645729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5866" y="4348485"/>
            <a:ext cx="825738" cy="825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0033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3E5E11A6-D615-2027-591B-BC022461C8EC}"/>
              </a:ext>
            </a:extLst>
          </p:cNvPr>
          <p:cNvSpPr txBox="1"/>
          <p:nvPr/>
        </p:nvSpPr>
        <p:spPr>
          <a:xfrm>
            <a:off x="858226" y="1053850"/>
            <a:ext cx="603285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PT" sz="2000" b="0" i="0" dirty="0">
                <a:solidFill>
                  <a:srgbClr val="001D35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 regulação da saúde em Cabo Verde enfrenta o desafio de equilibrar a proteção dos utentes com a transformação do setor, o que implica adaptar o sistema a novas tecnologias, garantir o acesso equitativo e promover a prevenção e a qualidade dos serviços de saúde</a:t>
            </a:r>
            <a:endParaRPr lang="pt-PT" sz="20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CD637B3-DC66-401C-6B33-9DA0D820E181}"/>
              </a:ext>
            </a:extLst>
          </p:cNvPr>
          <p:cNvSpPr txBox="1"/>
          <p:nvPr/>
        </p:nvSpPr>
        <p:spPr>
          <a:xfrm>
            <a:off x="858226" y="3004978"/>
            <a:ext cx="5420236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PT"/>
            </a:defPPr>
            <a:lvl1pPr algn="just">
              <a:defRPr b="0" i="0">
                <a:solidFill>
                  <a:srgbClr val="001D35"/>
                </a:solidFill>
                <a:effectLst/>
                <a:latin typeface="Google Sans"/>
              </a:defRPr>
            </a:lvl1pPr>
          </a:lstStyle>
          <a:p>
            <a:pPr algn="ctr"/>
            <a:r>
              <a:rPr lang="pt-PT" sz="20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Proteção dos utentes</a:t>
            </a:r>
          </a:p>
          <a:p>
            <a:pPr algn="ctr"/>
            <a:endParaRPr lang="pt-PT" sz="2000" b="1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pt-PT" sz="20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Acesso universal </a:t>
            </a:r>
            <a:r>
              <a:rPr lang="pt-PT" sz="2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- Garantir que todos os cidadãos tenham acesso igualitário aos serviços de saúde, sem discriminação. </a:t>
            </a:r>
          </a:p>
          <a:p>
            <a:r>
              <a:rPr lang="pt-PT" sz="20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Princípios do SNS </a:t>
            </a:r>
            <a:r>
              <a:rPr lang="pt-PT" sz="2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- Aplicar princípios como a integralidade, que considera as pessoas como um todo e atende a todas as suas necessidades. </a:t>
            </a:r>
          </a:p>
          <a:p>
            <a:r>
              <a:rPr lang="pt-PT" sz="20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Direitos e qualidade </a:t>
            </a:r>
            <a:r>
              <a:rPr lang="pt-PT" sz="2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– Proteger os direitos dos utentes e garantir a qualidade dos serviços prestados. 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E62E2B17-CF0E-3686-5774-4C6F0969DC4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39619" y="1142200"/>
            <a:ext cx="5152381" cy="5152381"/>
          </a:xfrm>
          <a:prstGeom prst="rect">
            <a:avLst/>
          </a:prstGeom>
        </p:spPr>
      </p:pic>
      <p:sp>
        <p:nvSpPr>
          <p:cNvPr id="12" name="Título 1">
            <a:extLst>
              <a:ext uri="{FF2B5EF4-FFF2-40B4-BE49-F238E27FC236}">
                <a16:creationId xmlns:a16="http://schemas.microsoft.com/office/drawing/2014/main" id="{342EE4BC-1A0D-F762-5195-C00B67E89345}"/>
              </a:ext>
            </a:extLst>
          </p:cNvPr>
          <p:cNvSpPr txBox="1">
            <a:spLocks/>
          </p:cNvSpPr>
          <p:nvPr/>
        </p:nvSpPr>
        <p:spPr>
          <a:xfrm>
            <a:off x="652536" y="299438"/>
            <a:ext cx="11539464" cy="60530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pt-PT" sz="28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Desafio entre a Proteção dos Utentes e a Transformação do </a:t>
            </a:r>
            <a:r>
              <a:rPr lang="pt-PT" sz="2800" b="1" dirty="0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Setor</a:t>
            </a:r>
            <a:endParaRPr lang="pt-PT" sz="28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0744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4CBBA7-E6CD-3B17-3E3C-94335167CA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40EE91-FF46-B7B7-5811-519111906341}"/>
              </a:ext>
            </a:extLst>
          </p:cNvPr>
          <p:cNvSpPr txBox="1">
            <a:spLocks/>
          </p:cNvSpPr>
          <p:nvPr/>
        </p:nvSpPr>
        <p:spPr>
          <a:xfrm>
            <a:off x="652536" y="299438"/>
            <a:ext cx="11539464" cy="60530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pt-PT" sz="32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Desafio entre a Proteção dos Utentes e a Transformação do </a:t>
            </a:r>
            <a:r>
              <a:rPr lang="pt-PT" sz="3200" b="1" dirty="0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Setor</a:t>
            </a:r>
            <a:endParaRPr lang="pt-PT" sz="32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4A9526AE-C979-60EB-9EC8-CF9873B36B97}"/>
              </a:ext>
            </a:extLst>
          </p:cNvPr>
          <p:cNvSpPr txBox="1"/>
          <p:nvPr/>
        </p:nvSpPr>
        <p:spPr>
          <a:xfrm>
            <a:off x="771525" y="791179"/>
            <a:ext cx="10806917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pt-PT" sz="2000" b="1" dirty="0">
                <a:solidFill>
                  <a:srgbClr val="001D35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1. Aplicação desigual dos direitos dos utentes</a:t>
            </a:r>
          </a:p>
          <a:p>
            <a:pPr algn="just">
              <a:buNone/>
            </a:pPr>
            <a:r>
              <a:rPr lang="pt-PT" sz="2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Embora exista o Estatuto dos Utentes na Lei que estabelece as Bases do Sistema Nacional da Saúde, muitos cidadãos desconhecem os seus direitos e não existem ainda mecanismos legais suficientemente eficazes para assegurar que todos os prestadores (públicos e privados) os cumpram de forma uniforme.</a:t>
            </a:r>
          </a:p>
          <a:p>
            <a:pPr algn="just">
              <a:buNone/>
            </a:pPr>
            <a:endParaRPr lang="pt-PT" sz="20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r>
              <a:rPr lang="pt-PT" sz="2000" b="1" dirty="0">
                <a:solidFill>
                  <a:srgbClr val="001D35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2. Acesso desigual aos serviços de saúde</a:t>
            </a:r>
          </a:p>
          <a:p>
            <a:pPr algn="just">
              <a:buNone/>
            </a:pPr>
            <a:r>
              <a:rPr lang="pt-PT" sz="2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 distribuição de recursos humanos, equipamentos e serviços especializados é desigual entre ilhas, o que compromete a equidade no acesso — sobretudo para populações mais vulneráveis.</a:t>
            </a:r>
          </a:p>
          <a:p>
            <a:pPr algn="just">
              <a:buNone/>
            </a:pPr>
            <a:endParaRPr lang="pt-PT" sz="2000" b="1" dirty="0">
              <a:solidFill>
                <a:srgbClr val="001D35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buNone/>
            </a:pPr>
            <a:r>
              <a:rPr lang="pt-PT" sz="2000" b="1" dirty="0">
                <a:solidFill>
                  <a:srgbClr val="001D35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3. Mecanismos frágeis de reclamação e resposta</a:t>
            </a:r>
          </a:p>
          <a:p>
            <a:pPr algn="just">
              <a:buNone/>
            </a:pPr>
            <a:r>
              <a:rPr lang="pt-PT" sz="2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Apesar da existência de canais formais (ex.: </a:t>
            </a:r>
            <a:r>
              <a:rPr lang="pt-PT" sz="2000" dirty="0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Livro </a:t>
            </a:r>
            <a:r>
              <a:rPr lang="pt-PT" sz="2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de </a:t>
            </a:r>
            <a:r>
              <a:rPr lang="pt-PT" sz="2000" dirty="0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Reclamações </a:t>
            </a:r>
            <a:r>
              <a:rPr lang="pt-PT" sz="2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 </a:t>
            </a:r>
            <a:r>
              <a:rPr lang="pt-PT" sz="2000" dirty="0" smtClean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sítio </a:t>
            </a:r>
            <a:r>
              <a:rPr lang="pt-PT" sz="2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eletrónico da ERIS), o tempo de resposta, a acessibilidade e o acompanhamento ainda são limitados, reduzindo a confiança dos utentes no sistema.</a:t>
            </a:r>
          </a:p>
          <a:p>
            <a:pPr algn="just">
              <a:buNone/>
            </a:pPr>
            <a:endParaRPr lang="pt-PT" sz="20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r>
              <a:rPr lang="pt-PT" sz="2000" b="1" dirty="0">
                <a:solidFill>
                  <a:srgbClr val="001D35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4. Fiscalização insuficiente do setor privado e público</a:t>
            </a:r>
          </a:p>
          <a:p>
            <a:pPr algn="just">
              <a:buNone/>
            </a:pPr>
            <a:r>
              <a:rPr lang="pt-PT" sz="2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 ERIS tem competências legais, mas enfrenta limitações de recursos humanos, tecnológicos e logísticos para garantir fiscalização sistemática e padronizada de clínicas, farmácias, hospitais e outros prestadores.</a:t>
            </a:r>
          </a:p>
        </p:txBody>
      </p:sp>
    </p:spTree>
    <p:extLst>
      <p:ext uri="{BB962C8B-B14F-4D97-AF65-F5344CB8AC3E}">
        <p14:creationId xmlns:p14="http://schemas.microsoft.com/office/powerpoint/2010/main" val="38046432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RS">
      <a:dk1>
        <a:srgbClr val="000000"/>
      </a:dk1>
      <a:lt1>
        <a:srgbClr val="FFFFFF"/>
      </a:lt1>
      <a:dk2>
        <a:srgbClr val="00142B"/>
      </a:dk2>
      <a:lt2>
        <a:srgbClr val="E8E6E5"/>
      </a:lt2>
      <a:accent1>
        <a:srgbClr val="E3002B"/>
      </a:accent1>
      <a:accent2>
        <a:srgbClr val="F3443B"/>
      </a:accent2>
      <a:accent3>
        <a:srgbClr val="46B200"/>
      </a:accent3>
      <a:accent4>
        <a:srgbClr val="B8CC44"/>
      </a:accent4>
      <a:accent5>
        <a:srgbClr val="1070E8"/>
      </a:accent5>
      <a:accent6>
        <a:srgbClr val="18B5D1"/>
      </a:accent6>
      <a:hlink>
        <a:srgbClr val="BC002C"/>
      </a:hlink>
      <a:folHlink>
        <a:srgbClr val="99002C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43a4da3-f161-4a50-a4b0-402dc4fc4915">
      <Terms xmlns="http://schemas.microsoft.com/office/infopath/2007/PartnerControls"/>
    </lcf76f155ced4ddcb4097134ff3c332f>
    <TaxCatchAll xmlns="52c99fae-d1ac-4283-a1fe-c2d00d91cb2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28CC867678D1C4895F4FCEE9B770C1E" ma:contentTypeVersion="12" ma:contentTypeDescription="Create a new document." ma:contentTypeScope="" ma:versionID="bba15d2d5a652170f8188853840edf40">
  <xsd:schema xmlns:xsd="http://www.w3.org/2001/XMLSchema" xmlns:xs="http://www.w3.org/2001/XMLSchema" xmlns:p="http://schemas.microsoft.com/office/2006/metadata/properties" xmlns:ns2="243a4da3-f161-4a50-a4b0-402dc4fc4915" xmlns:ns3="52c99fae-d1ac-4283-a1fe-c2d00d91cb2c" targetNamespace="http://schemas.microsoft.com/office/2006/metadata/properties" ma:root="true" ma:fieldsID="78af293309efdc09d66f3915d26b0c42" ns2:_="" ns3:_="">
    <xsd:import namespace="243a4da3-f161-4a50-a4b0-402dc4fc4915"/>
    <xsd:import namespace="52c99fae-d1ac-4283-a1fe-c2d00d91cb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3a4da3-f161-4a50-a4b0-402dc4fc49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860bd9b1-177e-490f-b6e0-1116b068364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c99fae-d1ac-4283-a1fe-c2d00d91cb2c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71427f8c-8019-456b-9faf-4b7a5321d516}" ma:internalName="TaxCatchAll" ma:showField="CatchAllData" ma:web="52c99fae-d1ac-4283-a1fe-c2d00d91cb2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9852938-A3E3-4841-AEB9-2E848A61F439}">
  <ds:schemaRefs>
    <ds:schemaRef ds:uri="http://purl.org/dc/dcmitype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elements/1.1/"/>
    <ds:schemaRef ds:uri="243a4da3-f161-4a50-a4b0-402dc4fc4915"/>
    <ds:schemaRef ds:uri="http://www.w3.org/XML/1998/namespace"/>
    <ds:schemaRef ds:uri="http://schemas.microsoft.com/office/infopath/2007/PartnerControls"/>
    <ds:schemaRef ds:uri="52c99fae-d1ac-4283-a1fe-c2d00d91cb2c"/>
  </ds:schemaRefs>
</ds:datastoreItem>
</file>

<file path=customXml/itemProps2.xml><?xml version="1.0" encoding="utf-8"?>
<ds:datastoreItem xmlns:ds="http://schemas.openxmlformats.org/officeDocument/2006/customXml" ds:itemID="{0A89EF6C-B52B-4922-BC28-183D9678C9E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E385267-7E80-4CA4-B7DB-3E6C7D8819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43a4da3-f161-4a50-a4b0-402dc4fc4915"/>
    <ds:schemaRef ds:uri="52c99fae-d1ac-4283-a1fe-c2d00d91cb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2017</TotalTime>
  <Words>2225</Words>
  <Application>Microsoft Office PowerPoint</Application>
  <PresentationFormat>Ecrã Panorâmico</PresentationFormat>
  <Paragraphs>177</Paragraphs>
  <Slides>13</Slides>
  <Notes>6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13</vt:i4>
      </vt:variant>
    </vt:vector>
  </HeadingPairs>
  <TitlesOfParts>
    <vt:vector size="21" baseType="lpstr">
      <vt:lpstr>Aptos</vt:lpstr>
      <vt:lpstr>Aptos Display</vt:lpstr>
      <vt:lpstr>Arial</vt:lpstr>
      <vt:lpstr>Calibri</vt:lpstr>
      <vt:lpstr>Calibri (corpo)</vt:lpstr>
      <vt:lpstr>Calibri Light</vt:lpstr>
      <vt:lpstr>Verdana</vt:lpstr>
      <vt:lpstr>Office Theme</vt:lpstr>
      <vt:lpstr>Apresentação do PowerPoint</vt:lpstr>
      <vt:lpstr>Regulação em Saúde e Desafios – perspetiva europeia e internacional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Pedro Calheiros</dc:creator>
  <cp:lastModifiedBy>ERIS</cp:lastModifiedBy>
  <cp:revision>23</cp:revision>
  <dcterms:created xsi:type="dcterms:W3CDTF">2025-08-28T13:10:28Z</dcterms:created>
  <dcterms:modified xsi:type="dcterms:W3CDTF">2025-10-22T22:11:09Z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0x010100928CC867678D1C4895F4FCEE9B770C1E</vt:lpwstr>
  </property>
</Properties>
</file>