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3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3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3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38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39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40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4"/>
  </p:notesMasterIdLst>
  <p:sldIdLst>
    <p:sldId id="256" r:id="rId2"/>
    <p:sldId id="260" r:id="rId3"/>
    <p:sldId id="258" r:id="rId4"/>
    <p:sldId id="283" r:id="rId5"/>
    <p:sldId id="264" r:id="rId6"/>
    <p:sldId id="265" r:id="rId7"/>
    <p:sldId id="266" r:id="rId8"/>
    <p:sldId id="267" r:id="rId9"/>
    <p:sldId id="262" r:id="rId10"/>
    <p:sldId id="263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84" r:id="rId19"/>
    <p:sldId id="285" r:id="rId20"/>
    <p:sldId id="275" r:id="rId21"/>
    <p:sldId id="303" r:id="rId22"/>
    <p:sldId id="277" r:id="rId23"/>
    <p:sldId id="280" r:id="rId24"/>
    <p:sldId id="282" r:id="rId25"/>
    <p:sldId id="278" r:id="rId26"/>
    <p:sldId id="286" r:id="rId27"/>
    <p:sldId id="287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261" r:id="rId43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3E3"/>
    <a:srgbClr val="282828"/>
    <a:srgbClr val="E40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em Estilo, Sem Grelh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81598" autoAdjust="0"/>
  </p:normalViewPr>
  <p:slideViewPr>
    <p:cSldViewPr snapToGrid="0">
      <p:cViewPr varScale="1">
        <p:scale>
          <a:sx n="86" d="100"/>
          <a:sy n="86" d="100"/>
        </p:scale>
        <p:origin x="142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832CB-E562-4244-AAA1-97D125849F39}" type="datetimeFigureOut">
              <a:rPr lang="pt-PT" smtClean="0"/>
              <a:t>03/09/2024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75A0F-957B-44E4-998C-2685B24DE1F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05402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75A0F-957B-44E4-998C-2685B24DE1F9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54208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Wingdings" panose="05000000000000000000" pitchFamily="2" charset="2"/>
              <a:buChar char="v"/>
            </a:pP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75A0F-957B-44E4-998C-2685B24DE1F9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233945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75A0F-957B-44E4-998C-2685B24DE1F9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182498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85850" lvl="2" indent="-171450">
              <a:buFont typeface="Wingdings" panose="05000000000000000000" pitchFamily="2" charset="2"/>
              <a:buChar char="v"/>
            </a:pP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75A0F-957B-44E4-998C-2685B24DE1F9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636782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75A0F-957B-44E4-998C-2685B24DE1F9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937275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75A0F-957B-44E4-998C-2685B24DE1F9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282719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75A0F-957B-44E4-998C-2685B24DE1F9}" type="slidenum">
              <a:rPr lang="pt-PT" smtClean="0"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934028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Wingdings" panose="05000000000000000000" pitchFamily="2" charset="2"/>
              <a:buChar char="v"/>
            </a:pP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75A0F-957B-44E4-998C-2685B24DE1F9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598548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75A0F-957B-44E4-998C-2685B24DE1F9}" type="slidenum">
              <a:rPr lang="pt-PT" smtClean="0"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951767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75A0F-957B-44E4-998C-2685B24DE1F9}" type="slidenum">
              <a:rPr lang="pt-PT" smtClean="0"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552773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75A0F-957B-44E4-998C-2685B24DE1F9}" type="slidenum">
              <a:rPr lang="pt-PT" smtClean="0"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88751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85850" lvl="2" indent="-171450">
              <a:buFont typeface="Wingdings" panose="05000000000000000000" pitchFamily="2" charset="2"/>
              <a:buChar char="Ø"/>
            </a:pP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75A0F-957B-44E4-998C-2685B24DE1F9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911628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75A0F-957B-44E4-998C-2685B24DE1F9}" type="slidenum">
              <a:rPr lang="pt-PT" smtClean="0"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169966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75A0F-957B-44E4-998C-2685B24DE1F9}" type="slidenum">
              <a:rPr lang="pt-PT" smtClean="0"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859690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75A0F-957B-44E4-998C-2685B24DE1F9}" type="slidenum">
              <a:rPr lang="pt-PT" smtClean="0"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707408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75A0F-957B-44E4-998C-2685B24DE1F9}" type="slidenum">
              <a:rPr lang="pt-PT" smtClean="0"/>
              <a:t>23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404962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Wingdings" panose="05000000000000000000" pitchFamily="2" charset="2"/>
              <a:buChar char="Ø"/>
            </a:pP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75A0F-957B-44E4-998C-2685B24DE1F9}" type="slidenum">
              <a:rPr lang="pt-PT" smtClean="0"/>
              <a:t>24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379896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75A0F-957B-44E4-998C-2685B24DE1F9}" type="slidenum">
              <a:rPr lang="pt-PT" smtClean="0"/>
              <a:t>25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468846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75A0F-957B-44E4-998C-2685B24DE1F9}" type="slidenum">
              <a:rPr lang="pt-PT" smtClean="0"/>
              <a:t>26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422398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75A0F-957B-44E4-998C-2685B24DE1F9}" type="slidenum">
              <a:rPr lang="pt-PT" smtClean="0"/>
              <a:t>27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57884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75A0F-957B-44E4-998C-2685B24DE1F9}" type="slidenum">
              <a:rPr lang="pt-PT" smtClean="0"/>
              <a:t>28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345902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75A0F-957B-44E4-998C-2685B24DE1F9}" type="slidenum">
              <a:rPr lang="pt-PT" smtClean="0"/>
              <a:t>29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4294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75A0F-957B-44E4-998C-2685B24DE1F9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065941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Wingdings" panose="05000000000000000000" pitchFamily="2" charset="2"/>
              <a:buChar char="v"/>
            </a:pP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75A0F-957B-44E4-998C-2685B24DE1F9}" type="slidenum">
              <a:rPr lang="pt-PT" smtClean="0"/>
              <a:t>30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658541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Wingdings" panose="05000000000000000000" pitchFamily="2" charset="2"/>
              <a:buChar char="v"/>
            </a:pP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75A0F-957B-44E4-998C-2685B24DE1F9}" type="slidenum">
              <a:rPr lang="pt-PT" smtClean="0"/>
              <a:t>31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129992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Wingdings" panose="05000000000000000000" pitchFamily="2" charset="2"/>
              <a:buChar char="Ø"/>
            </a:pP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75A0F-957B-44E4-998C-2685B24DE1F9}" type="slidenum">
              <a:rPr lang="pt-PT" smtClean="0"/>
              <a:t>32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133240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endParaRPr lang="pt-PT" b="0" i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75A0F-957B-44E4-998C-2685B24DE1F9}" type="slidenum">
              <a:rPr lang="pt-PT" smtClean="0"/>
              <a:t>33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834464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endParaRPr lang="pt-PT" dirty="0"/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75A0F-957B-44E4-998C-2685B24DE1F9}" type="slidenum">
              <a:rPr lang="pt-PT" smtClean="0"/>
              <a:t>34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188628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75A0F-957B-44E4-998C-2685B24DE1F9}" type="slidenum">
              <a:rPr lang="pt-PT" smtClean="0"/>
              <a:t>35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032248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75A0F-957B-44E4-998C-2685B24DE1F9}" type="slidenum">
              <a:rPr lang="pt-PT" smtClean="0"/>
              <a:t>36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829181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75A0F-957B-44E4-998C-2685B24DE1F9}" type="slidenum">
              <a:rPr lang="pt-PT" smtClean="0"/>
              <a:t>37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19061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Wingdings" panose="05000000000000000000" pitchFamily="2" charset="2"/>
              <a:buChar char="v"/>
            </a:pP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75A0F-957B-44E4-998C-2685B24DE1F9}" type="slidenum">
              <a:rPr lang="pt-PT" smtClean="0"/>
              <a:t>38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9823222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Wingdings" panose="05000000000000000000" pitchFamily="2" charset="2"/>
              <a:buChar char="Ø"/>
            </a:pP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75A0F-957B-44E4-998C-2685B24DE1F9}" type="slidenum">
              <a:rPr lang="pt-PT" smtClean="0"/>
              <a:t>39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63722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75A0F-957B-44E4-998C-2685B24DE1F9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8101753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Wingdings" panose="05000000000000000000" pitchFamily="2" charset="2"/>
              <a:buChar char="Ø"/>
            </a:pP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75A0F-957B-44E4-998C-2685B24DE1F9}" type="slidenum">
              <a:rPr lang="pt-PT" smtClean="0"/>
              <a:t>40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6805201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Wingdings" panose="05000000000000000000" pitchFamily="2" charset="2"/>
              <a:buChar char="Ø"/>
            </a:pP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75A0F-957B-44E4-998C-2685B24DE1F9}" type="slidenum">
              <a:rPr lang="pt-PT" smtClean="0"/>
              <a:t>41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5540582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75A0F-957B-44E4-998C-2685B24DE1F9}" type="slidenum">
              <a:rPr lang="pt-PT" smtClean="0"/>
              <a:t>42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67356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endParaRPr lang="pt-PT" sz="1800" kern="100" dirty="0">
              <a:effectLst/>
              <a:latin typeface="Roboto Light" panose="020000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75A0F-957B-44E4-998C-2685B24DE1F9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92238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75A0F-957B-44E4-998C-2685B24DE1F9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35611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71600" lvl="3" indent="0">
              <a:buFont typeface="Wingdings" panose="05000000000000000000" pitchFamily="2" charset="2"/>
              <a:buNone/>
            </a:pPr>
            <a:endParaRPr lang="pt-PT" baseline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75A0F-957B-44E4-998C-2685B24DE1F9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28749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Wingdings" panose="05000000000000000000" pitchFamily="2" charset="2"/>
              <a:buChar char="v"/>
            </a:pP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75A0F-957B-44E4-998C-2685B24DE1F9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21527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Wingdings" panose="05000000000000000000" pitchFamily="2" charset="2"/>
              <a:buChar char="v"/>
            </a:pP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75A0F-957B-44E4-998C-2685B24DE1F9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78821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do subtítulo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6E881-FA64-403A-8456-59B91A2C356C}" type="datetime1">
              <a:rPr lang="pt-PT" smtClean="0"/>
              <a:t>03/09/2024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2D838-B1B3-4B30-A9CE-54C9D50F8A4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0166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95485-9F04-4FFE-9DA4-F15B6BEDBD74}" type="datetime1">
              <a:rPr lang="pt-PT" smtClean="0"/>
              <a:t>03/09/2024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2D838-B1B3-4B30-A9CE-54C9D50F8A4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9836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E692-84C5-4454-8DDA-9D41577BC0E1}" type="datetime1">
              <a:rPr lang="pt-PT" smtClean="0"/>
              <a:t>03/09/2024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2D838-B1B3-4B30-A9CE-54C9D50F8A4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2398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0D43-796A-42EC-A20F-B14FBBFDF05C}" type="datetime1">
              <a:rPr lang="pt-PT" smtClean="0"/>
              <a:t>03/09/2024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2D838-B1B3-4B30-A9CE-54C9D50F8A4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84893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BF6CE-86FF-4ECB-AB0E-4153858B7D96}" type="datetime1">
              <a:rPr lang="pt-PT" smtClean="0"/>
              <a:t>03/09/2024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2D838-B1B3-4B30-A9CE-54C9D50F8A4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96251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A3BD8-20E3-46A7-A45A-110895814A30}" type="datetime1">
              <a:rPr lang="pt-PT" smtClean="0"/>
              <a:t>03/09/2024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2D838-B1B3-4B30-A9CE-54C9D50F8A4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25686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E06-0572-4C90-AAC5-4DEBAFC9278D}" type="datetime1">
              <a:rPr lang="pt-PT" smtClean="0"/>
              <a:t>03/09/2024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2D838-B1B3-4B30-A9CE-54C9D50F8A4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11589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E0D1A-885C-42A4-A734-34EB3E20144B}" type="datetime1">
              <a:rPr lang="pt-PT" smtClean="0"/>
              <a:t>03/09/2024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2D838-B1B3-4B30-A9CE-54C9D50F8A4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18460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0210-3D11-4925-B37C-02BCEEE6A91C}" type="datetime1">
              <a:rPr lang="pt-PT" smtClean="0"/>
              <a:t>03/09/2024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2D838-B1B3-4B30-A9CE-54C9D50F8A4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86377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C5C22-3AED-4FFD-82BD-0EECD3F07CF7}" type="datetime1">
              <a:rPr lang="pt-PT" smtClean="0"/>
              <a:t>03/09/2024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2D838-B1B3-4B30-A9CE-54C9D50F8A4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90240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CB9F3-12AC-4927-8DFE-045751B616F6}" type="datetime1">
              <a:rPr lang="pt-PT" smtClean="0"/>
              <a:t>03/09/2024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2D838-B1B3-4B30-A9CE-54C9D50F8A4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900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794AD-27A7-4E6D-BF28-AD4A55361C6B}" type="datetime1">
              <a:rPr lang="pt-PT" smtClean="0"/>
              <a:t>03/09/2024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2D838-B1B3-4B30-A9CE-54C9D50F8A4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3003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diariodarepublica.pt/dr/detalhe/portaria/90-2024-854635720" TargetMode="External"/><Relationship Id="rId13" Type="http://schemas.openxmlformats.org/officeDocument/2006/relationships/hyperlink" Target="https://diariodarepublica.pt/dr/detalhe/portaria/97-2024-855197514" TargetMode="External"/><Relationship Id="rId18" Type="http://schemas.openxmlformats.org/officeDocument/2006/relationships/hyperlink" Target="https://diariodarepublica.pt/dr/detalhe/portaria/615-2010-333838" TargetMode="External"/><Relationship Id="rId3" Type="http://schemas.openxmlformats.org/officeDocument/2006/relationships/image" Target="../media/image5.jpg"/><Relationship Id="rId7" Type="http://schemas.openxmlformats.org/officeDocument/2006/relationships/hyperlink" Target="https://diariodarepublica.pt/dr/detalhe/portaria/89-2024-854635719" TargetMode="External"/><Relationship Id="rId12" Type="http://schemas.openxmlformats.org/officeDocument/2006/relationships/hyperlink" Target="https://diariodarepublica.pt/dr/detalhe/portaria/94-2024-854635724" TargetMode="External"/><Relationship Id="rId17" Type="http://schemas.openxmlformats.org/officeDocument/2006/relationships/hyperlink" Target="https://diariodarepublica.pt/dr/legislacao-consolidada/portaria/2019-143045030" TargetMode="External"/><Relationship Id="rId2" Type="http://schemas.openxmlformats.org/officeDocument/2006/relationships/notesSlide" Target="../notesSlides/notesSlide3.xml"/><Relationship Id="rId16" Type="http://schemas.openxmlformats.org/officeDocument/2006/relationships/hyperlink" Target="https://diariodarepublica.pt/dr/detalhe/decreto-lei/74-2016-75688298" TargetMode="External"/><Relationship Id="rId20" Type="http://schemas.openxmlformats.org/officeDocument/2006/relationships/hyperlink" Target="https://diariodarepublica.pt/dr/detalhe/portaria/182-2014-5674738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iariodarepublica.pt/dr/detalhe/portaria/88-2024-854635718" TargetMode="External"/><Relationship Id="rId11" Type="http://schemas.openxmlformats.org/officeDocument/2006/relationships/hyperlink" Target="https://diariodarepublica.pt/dr/detalhe/portaria/93-2024-854635723" TargetMode="External"/><Relationship Id="rId5" Type="http://schemas.openxmlformats.org/officeDocument/2006/relationships/hyperlink" Target="https://diariodarepublica.pt/dr/detalhe/portaria/87-2024-854635717" TargetMode="External"/><Relationship Id="rId15" Type="http://schemas.openxmlformats.org/officeDocument/2006/relationships/hyperlink" Target="https://diariodarepublica.pt/dr/detalhe/portaria/100-2024-855215459" TargetMode="External"/><Relationship Id="rId10" Type="http://schemas.openxmlformats.org/officeDocument/2006/relationships/hyperlink" Target="https://diariodarepublica.pt/dr/detalhe/portaria/92-2024-854635722" TargetMode="External"/><Relationship Id="rId19" Type="http://schemas.openxmlformats.org/officeDocument/2006/relationships/hyperlink" Target="https://diariodarepublica.pt/dr/detalhe/portaria/8-2014-606157" TargetMode="External"/><Relationship Id="rId4" Type="http://schemas.openxmlformats.org/officeDocument/2006/relationships/hyperlink" Target="https://diariodarepublica.pt/dr/detalhe/portaria/86-2024-854635716" TargetMode="External"/><Relationship Id="rId9" Type="http://schemas.openxmlformats.org/officeDocument/2006/relationships/hyperlink" Target="https://diariodarepublica.pt/dr/detalhe/portaria/91-2024-854635721" TargetMode="External"/><Relationship Id="rId14" Type="http://schemas.openxmlformats.org/officeDocument/2006/relationships/hyperlink" Target="https://diariodarepublica.pt/dr/legislacao-consolidada/portaria/2024-855433475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5.jp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4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5.jpg"/><Relationship Id="rId9" Type="http://schemas.openxmlformats.org/officeDocument/2006/relationships/image" Target="../media/image22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5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5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47.png"/><Relationship Id="rId4" Type="http://schemas.openxmlformats.org/officeDocument/2006/relationships/image" Target="../media/image5.jp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5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5.jpg"/><Relationship Id="rId9" Type="http://schemas.openxmlformats.org/officeDocument/2006/relationships/image" Target="../media/image22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5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55.png"/><Relationship Id="rId4" Type="http://schemas.openxmlformats.org/officeDocument/2006/relationships/image" Target="../media/image5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3412" y="3333135"/>
            <a:ext cx="11286564" cy="951994"/>
          </a:xfrm>
        </p:spPr>
        <p:txBody>
          <a:bodyPr>
            <a:normAutofit fontScale="90000"/>
          </a:bodyPr>
          <a:lstStyle/>
          <a:p>
            <a:pPr algn="l"/>
            <a:r>
              <a:rPr lang="pt-PT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Requisitos técnicos de instalações mecânicas de aquecimento, ventilação e ar condicionado (AVAC), de gases medicinais e aspiração nas unidades de saúde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8111639" y="6018924"/>
            <a:ext cx="3442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04-09-2024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0796906" y="4891722"/>
            <a:ext cx="7573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2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NOME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0861766" y="5721117"/>
            <a:ext cx="6925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2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DATA</a:t>
            </a:r>
            <a:endParaRPr lang="pt-PT" sz="1200" b="1" dirty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8111639" y="5239145"/>
            <a:ext cx="3442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600" dirty="0">
                <a:latin typeface="Roboto" panose="02000000000000000000" pitchFamily="2" charset="0"/>
                <a:ea typeface="Roboto" panose="02000000000000000000" pitchFamily="2" charset="0"/>
              </a:rPr>
              <a:t>Nuno Almeida</a:t>
            </a:r>
          </a:p>
        </p:txBody>
      </p:sp>
    </p:spTree>
    <p:extLst>
      <p:ext uri="{BB962C8B-B14F-4D97-AF65-F5344CB8AC3E}">
        <p14:creationId xmlns:p14="http://schemas.microsoft.com/office/powerpoint/2010/main" val="379277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644" y="530821"/>
            <a:ext cx="11790712" cy="624209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pt-PT" sz="3600" b="1" dirty="0">
                <a:solidFill>
                  <a:schemeClr val="bg1"/>
                </a:solidFill>
              </a:rPr>
              <a:t>Documentação em arquivo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3067C69-1DBB-0ED5-468C-E7DD05355E86}"/>
              </a:ext>
            </a:extLst>
          </p:cNvPr>
          <p:cNvSpPr txBox="1"/>
          <p:nvPr/>
        </p:nvSpPr>
        <p:spPr>
          <a:xfrm>
            <a:off x="662538" y="1580619"/>
            <a:ext cx="10866923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PT" sz="1400" dirty="0"/>
              <a:t>A forma de definir os pontos de amostragem encontra-se prevista no </a:t>
            </a:r>
            <a:r>
              <a:rPr lang="pt-PT" sz="1400" b="1" dirty="0"/>
              <a:t>ponto 1.5 do Despacho n.º 1618/2022 </a:t>
            </a:r>
            <a:r>
              <a:rPr lang="pt-PT" sz="1400" dirty="0"/>
              <a:t>da Direção-Geral da Saúde e Direção-Geral de Energia e Geologia: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400" dirty="0"/>
              <a:t>Os espaços devem ser agrupados em zonas, nas quais deve ser efetuada pelo menos uma amostragem de cada um.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400" dirty="0"/>
              <a:t>Na definição de zonas de medição devem ser aplicados os seguintes critérios:</a:t>
            </a: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PT" sz="1400" dirty="0"/>
              <a:t>Os espaços a agrupar na mesma zona devem ser semelhantes no que toca à sua ventilação, seja natural, mecânica ou mista; no caso de ventilação mecânica, espaços servidos por Unidade de Tratamento de Ar (UTA)/ Unidade de Tratamento de Ar Novo (UTAN) distintas devem ser considerados zonas distintas;</a:t>
            </a: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PT" sz="1400" dirty="0"/>
              <a:t>Devem apresentar semelhantes tipos e níveis de atividade, cargas térmicas e fontes de emissão de poluentes;</a:t>
            </a: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PT" sz="1400" dirty="0"/>
              <a:t>Devem ter semelhante compartimentação e organização.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400" dirty="0"/>
              <a:t>Constituem zonas distintas de medição, onde deve ser realizada pelo menos uma amostragem, os espaços onde exista registo de queixas;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400" dirty="0"/>
              <a:t>Para efeitos da medição de Radão devem ser seguidas as disposições estipuladas pela Agência Portuguesa do Ambiente, conforme </a:t>
            </a:r>
            <a:r>
              <a:rPr lang="pt-PT" sz="1400" b="1" dirty="0"/>
              <a:t>Decreto -Lei n.º 108/2018, de 3 de dezembro</a:t>
            </a:r>
            <a:r>
              <a:rPr lang="pt-PT" sz="1400" dirty="0"/>
              <a:t> e </a:t>
            </a:r>
            <a:r>
              <a:rPr lang="pt-PT" sz="1400" b="1" dirty="0"/>
              <a:t>Portaria n.º 254/2023, de 4 de agosto</a:t>
            </a:r>
            <a:r>
              <a:rPr lang="pt-PT" sz="1400" dirty="0"/>
              <a:t>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PT" sz="1400" dirty="0"/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400" dirty="0"/>
              <a:t>Os locais selecionados para realizar as amostragens devem estar distribuídos pela zona correspondente, </a:t>
            </a:r>
            <a:r>
              <a:rPr lang="pt-PT" sz="1400" b="1" u="sng" dirty="0"/>
              <a:t>de modo a serem representativos de todo o espaço</a:t>
            </a:r>
            <a:r>
              <a:rPr lang="pt-PT" sz="1400" dirty="0"/>
              <a:t>.</a:t>
            </a: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2A037A9A-E3DC-C667-5FF8-69166AB86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2D838-B1B3-4B30-A9CE-54C9D50F8A4A}" type="slidenum">
              <a:rPr lang="pt-PT" smtClean="0"/>
              <a:t>10</a:t>
            </a:fld>
            <a:r>
              <a:rPr lang="pt-PT" dirty="0"/>
              <a:t>/41</a:t>
            </a:r>
          </a:p>
        </p:txBody>
      </p:sp>
    </p:spTree>
    <p:extLst>
      <p:ext uri="{BB962C8B-B14F-4D97-AF65-F5344CB8AC3E}">
        <p14:creationId xmlns:p14="http://schemas.microsoft.com/office/powerpoint/2010/main" val="219160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644" y="530821"/>
            <a:ext cx="11790712" cy="624209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pt-PT" sz="3600" b="1" dirty="0">
                <a:solidFill>
                  <a:schemeClr val="bg1"/>
                </a:solidFill>
              </a:rPr>
              <a:t>Documentação em arquivo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3067C69-1DBB-0ED5-468C-E7DD05355E86}"/>
              </a:ext>
            </a:extLst>
          </p:cNvPr>
          <p:cNvSpPr txBox="1"/>
          <p:nvPr/>
        </p:nvSpPr>
        <p:spPr>
          <a:xfrm>
            <a:off x="662538" y="1580619"/>
            <a:ext cx="10866923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PT" sz="1400" b="1" dirty="0"/>
              <a:t>Cópia do certificado dos dispositivos médicos (DM), incluindo-se sistema de distribuição de gases medicinais, em conformidade com o previsto na legislação e vigor: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400" dirty="0"/>
              <a:t>Decreto-Lei n.º 145/2009, de 17 de junho, com as alterações introduzidas pela Declaração de Retificação n.º 60-A/2009, Lei n.º 21/2014, Lei n.º 51/2014, Decreto-Lei n.º 5/2017, Decreto-Lei n.º 79/2018, Decreto-Lei n.º 9/2021 e Decreto-Lei n.º 66-A/2022.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676219C-0D1B-C147-975F-3350395B463F}"/>
              </a:ext>
            </a:extLst>
          </p:cNvPr>
          <p:cNvSpPr txBox="1"/>
          <p:nvPr/>
        </p:nvSpPr>
        <p:spPr>
          <a:xfrm>
            <a:off x="662537" y="2629455"/>
            <a:ext cx="10866923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PT" sz="1400" b="1" dirty="0"/>
              <a:t>Os requisitos mínimos relativos ao fabrico de dispositivos médicos são estabelecidos em portaria do membro do Governo responsável pela área da saúde, a emitir no prazo de um ano.</a:t>
            </a: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PT" sz="1400" dirty="0"/>
              <a:t>Até à adoção da portaria referida no número anterior é aplicável a Norma Europeia EN ISO 13485:2003.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B106771-A22A-59EE-1139-78349E657103}"/>
              </a:ext>
            </a:extLst>
          </p:cNvPr>
          <p:cNvSpPr txBox="1"/>
          <p:nvPr/>
        </p:nvSpPr>
        <p:spPr>
          <a:xfrm>
            <a:off x="662536" y="3552785"/>
            <a:ext cx="108669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PT" sz="1400" dirty="0"/>
              <a:t>O </a:t>
            </a:r>
            <a:r>
              <a:rPr lang="pt-PT" sz="1400" b="1" dirty="0"/>
              <a:t>sistema de distribuição de gases medicinais é um dispositivo médico </a:t>
            </a:r>
            <a:r>
              <a:rPr lang="pt-PT" sz="1400" dirty="0"/>
              <a:t>destinado ao abastecimento de gases medicinais das centrais até às tomadas. Da mesma forma este dispositivo promove a remoção de medicamentos (gases anestésicos) e o vácuo medicinal utilizado para aspiração de fluidos corporais.</a:t>
            </a:r>
          </a:p>
          <a:p>
            <a:pPr algn="just">
              <a:spcAft>
                <a:spcPts val="600"/>
              </a:spcAft>
            </a:pPr>
            <a:r>
              <a:rPr lang="pt-PT" sz="1400" dirty="0"/>
              <a:t>Trata-se de um dispositivo, composto por vários componentes: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PT" sz="1400" dirty="0"/>
              <a:t>Centrais de produção e/ou centrais de distribuição;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PT" sz="1400" dirty="0"/>
              <a:t>Redes de distribuição;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PT" sz="1400" dirty="0"/>
              <a:t>Válvulas seccionamento;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PT" sz="1400" dirty="0"/>
              <a:t>Coletores;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PT" sz="1400" dirty="0"/>
              <a:t>Conjuntos de segunda redução de pressão;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PT" sz="1400" dirty="0"/>
              <a:t>Tomadas de gases medicinais e vácuo;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PT" sz="1400" dirty="0"/>
              <a:t>Alarmes.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1400" b="1" dirty="0"/>
              <a:t>Este dispositivo médico integra a classe IIb da classificação dos dispositivos médicos</a:t>
            </a:r>
            <a:r>
              <a:rPr lang="pt-PT" sz="1400" dirty="0"/>
              <a:t>, de acordo com o Anexo IX do Decreto-Lei n.º 145/2009, de 17 de junho na sua redação atual.</a:t>
            </a:r>
            <a:endParaRPr lang="pt-PT" sz="1400" b="1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5B5FF1E-09F8-889F-11F3-7C821D8A1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2D838-B1B3-4B30-A9CE-54C9D50F8A4A}" type="slidenum">
              <a:rPr lang="pt-PT" smtClean="0"/>
              <a:t>11</a:t>
            </a:fld>
            <a:r>
              <a:rPr lang="pt-PT" dirty="0"/>
              <a:t>/41</a:t>
            </a:r>
          </a:p>
        </p:txBody>
      </p:sp>
    </p:spTree>
    <p:extLst>
      <p:ext uri="{BB962C8B-B14F-4D97-AF65-F5344CB8AC3E}">
        <p14:creationId xmlns:p14="http://schemas.microsoft.com/office/powerpoint/2010/main" val="2484872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644" y="530821"/>
            <a:ext cx="11790712" cy="624209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pt-PT" sz="3600" b="1" dirty="0">
                <a:solidFill>
                  <a:schemeClr val="bg1"/>
                </a:solidFill>
              </a:rPr>
              <a:t>Documentação em arquivo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3067C69-1DBB-0ED5-468C-E7DD05355E86}"/>
              </a:ext>
            </a:extLst>
          </p:cNvPr>
          <p:cNvSpPr txBox="1"/>
          <p:nvPr/>
        </p:nvSpPr>
        <p:spPr>
          <a:xfrm>
            <a:off x="662538" y="1580619"/>
            <a:ext cx="1086692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PT" sz="1400" b="1" dirty="0"/>
              <a:t>Documentação a apresentar para validação do sistema junto da ERS: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400" dirty="0"/>
              <a:t>Certificado CE Medicinal do dispositivo médico, ou;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400" dirty="0"/>
              <a:t>Caso o fabricante/instalador não possa emitir o Certificado CE Medicinal:</a:t>
            </a:r>
          </a:p>
          <a:p>
            <a:pPr marL="1200150" lvl="2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PT" sz="1400" dirty="0"/>
              <a:t>Certidão do INFARMED que comprove o registo de todos os DM instalados (tubagem de cobre, válvulas, manómetros e todos os materiais e equipamentos que integram o dispositivo);</a:t>
            </a:r>
          </a:p>
          <a:p>
            <a:pPr marL="1200150" lvl="2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PT" sz="1400" dirty="0"/>
              <a:t>Prova ou Certificado como fabricante de sistemas ou conjuntos de dispositivos médicos nos termos do n.º 3 do artigo 30.º do Decreto-Lei n.º 145/2009, de 17 de junho, na sua redação atual;</a:t>
            </a:r>
          </a:p>
          <a:p>
            <a:pPr marL="1200150" lvl="2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PT" sz="1400" dirty="0"/>
              <a:t>Declaração de verificação de compatibilidade e design dos diversos DM do sistema;</a:t>
            </a:r>
          </a:p>
          <a:p>
            <a:pPr marL="1200150" lvl="2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PT" sz="1400" dirty="0"/>
              <a:t>Ensaios em conformidade com a ISO 7396.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67BC868-517E-2420-9560-0F94C674FB9F}"/>
              </a:ext>
            </a:extLst>
          </p:cNvPr>
          <p:cNvSpPr txBox="1"/>
          <p:nvPr/>
        </p:nvSpPr>
        <p:spPr>
          <a:xfrm>
            <a:off x="662537" y="4351515"/>
            <a:ext cx="108669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PT" sz="1400" b="1" dirty="0"/>
              <a:t>Verificação adicional: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400" dirty="0"/>
              <a:t>Cumprimento da Norma ISO 7396:</a:t>
            </a:r>
          </a:p>
          <a:p>
            <a:pPr marL="1200150" lvl="2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PT" sz="1400" dirty="0"/>
              <a:t>Identificação e pintura das linhas de cobre;</a:t>
            </a:r>
          </a:p>
          <a:p>
            <a:pPr marL="1200150" lvl="2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PT" sz="1400" dirty="0"/>
              <a:t>Proteção elétrica;</a:t>
            </a:r>
          </a:p>
          <a:p>
            <a:pPr marL="1200150" lvl="2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PT" sz="1400" dirty="0"/>
              <a:t>Fixação das linhas de cobre.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2C13D19-BB0A-B28F-F630-B4243CBFF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506" y="5345573"/>
            <a:ext cx="1814513" cy="127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43723E0C-07C3-62AB-E4AD-94D09C925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2D838-B1B3-4B30-A9CE-54C9D50F8A4A}" type="slidenum">
              <a:rPr lang="pt-PT" smtClean="0"/>
              <a:t>12</a:t>
            </a:fld>
            <a:r>
              <a:rPr lang="pt-PT" dirty="0"/>
              <a:t>/41</a:t>
            </a:r>
          </a:p>
        </p:txBody>
      </p:sp>
    </p:spTree>
    <p:extLst>
      <p:ext uri="{BB962C8B-B14F-4D97-AF65-F5344CB8AC3E}">
        <p14:creationId xmlns:p14="http://schemas.microsoft.com/office/powerpoint/2010/main" val="1795756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644" y="530821"/>
            <a:ext cx="11790712" cy="624209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pt-PT" sz="3600" b="1" dirty="0">
                <a:solidFill>
                  <a:schemeClr val="bg1"/>
                </a:solidFill>
              </a:rPr>
              <a:t>Documentação em arquivo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3067C69-1DBB-0ED5-468C-E7DD05355E86}"/>
              </a:ext>
            </a:extLst>
          </p:cNvPr>
          <p:cNvSpPr txBox="1"/>
          <p:nvPr/>
        </p:nvSpPr>
        <p:spPr>
          <a:xfrm>
            <a:off x="662538" y="1580619"/>
            <a:ext cx="10866923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PT" sz="1400" b="1" dirty="0"/>
              <a:t>Declaração de validação de funcionamento de recipientes sob pressão simples e/ou o certificado de aprovação de funcionamento de equipamentos sob pressão: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400" b="1" dirty="0"/>
              <a:t>Regulamento de instalação e de funcionamento de recipientes sob pressão simples e de equipamentos sob pressão:</a:t>
            </a:r>
          </a:p>
          <a:p>
            <a:pPr marL="1200150" lvl="2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PT" sz="1400" dirty="0"/>
              <a:t>Decreto-Lei n.º 131/2019, de 30 de agosto, com as alterações introduzidas pelo Decreto-Lei n.º 9/2021.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400" b="1" dirty="0"/>
              <a:t>Regras aplicáveis à disponibilização no mercado de equipamentos sob pressão, transpondo a diretiva n.º 2014/68/EU:</a:t>
            </a:r>
          </a:p>
          <a:p>
            <a:pPr marL="1200150" lvl="2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PT" sz="1400" dirty="0"/>
              <a:t>Decreto-Lei n.º 111-D/2017, de 31 de agosto, com as alterações introduzidas pelo Decreto-Lei n.º 9/2021.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400" b="1" dirty="0"/>
              <a:t>Regras aplicáveis à disponibilização no mercado de recipientes sob pressão simples, transpondo a diretiva n.º 2014/29/EU:</a:t>
            </a:r>
          </a:p>
          <a:p>
            <a:pPr marL="1200150" lvl="2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PT" sz="1400" dirty="0"/>
              <a:t>Decreto-Lei n.º 37/2017, de 29 de março, com as alterações introduzidas pelo Decreto-Lei n.º 9/2021.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E9D24F5-67A0-1EED-7C27-55B0399E8C85}"/>
              </a:ext>
            </a:extLst>
          </p:cNvPr>
          <p:cNvSpPr txBox="1"/>
          <p:nvPr/>
        </p:nvSpPr>
        <p:spPr>
          <a:xfrm>
            <a:off x="662537" y="4265367"/>
            <a:ext cx="10866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PT" sz="1400" b="1" dirty="0"/>
              <a:t>Equipamentos sob pressão: </a:t>
            </a:r>
            <a:r>
              <a:rPr lang="pt-PT" sz="1400" dirty="0"/>
              <a:t>os recipientes, tubagens, acessórios de segurança e acessórios sob pressão, incluindo, se for caso disso, os componentes ligados às partes sob pressão, tais como flanges, tubuladuras, acoplamentos, apoios, olhais de elevação.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5FB7BE0-5414-C817-222E-138EE10F8F5F}"/>
              </a:ext>
            </a:extLst>
          </p:cNvPr>
          <p:cNvSpPr txBox="1"/>
          <p:nvPr/>
        </p:nvSpPr>
        <p:spPr>
          <a:xfrm>
            <a:off x="662536" y="5056257"/>
            <a:ext cx="108669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PT" sz="1400" b="1" dirty="0"/>
              <a:t>Quais?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400" dirty="0"/>
              <a:t>Todos os RSPS destinados a conter ar ou azoto a uma pressão máxima admissível (PS) superior a 0,5 bar, projetados e construídos de acordo com o </a:t>
            </a:r>
            <a:r>
              <a:rPr lang="pt-PT" sz="1400" b="1" dirty="0"/>
              <a:t>Decreto-Lei n.º 37/2017, de 29 de março</a:t>
            </a:r>
            <a:r>
              <a:rPr lang="pt-PT" sz="1400" dirty="0"/>
              <a:t>, ou com a legislação em vigor à data da sua construção;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400" dirty="0"/>
              <a:t>A todos os ESP destinados a conter um fluido - líquido, gás ou vapor - com PS superior a 0,5 bar, projetados e construídos de acordo com o </a:t>
            </a:r>
            <a:r>
              <a:rPr lang="pt-PT" sz="1400" b="1" dirty="0"/>
              <a:t>Decreto-Lei n.º 111-D/2017, de 31 de agosto</a:t>
            </a:r>
            <a:r>
              <a:rPr lang="pt-PT" sz="1400" dirty="0"/>
              <a:t>, ou com a legislação em vigor à data da sua construção.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33D1FCF-6DA2-E96D-B75E-04C6557DB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2D838-B1B3-4B30-A9CE-54C9D50F8A4A}" type="slidenum">
              <a:rPr lang="pt-PT" smtClean="0"/>
              <a:t>13</a:t>
            </a:fld>
            <a:r>
              <a:rPr lang="pt-PT" dirty="0"/>
              <a:t>/41</a:t>
            </a:r>
          </a:p>
        </p:txBody>
      </p:sp>
    </p:spTree>
    <p:extLst>
      <p:ext uri="{BB962C8B-B14F-4D97-AF65-F5344CB8AC3E}">
        <p14:creationId xmlns:p14="http://schemas.microsoft.com/office/powerpoint/2010/main" val="3772958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644" y="530821"/>
            <a:ext cx="11790712" cy="624209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pt-PT" sz="3600" b="1" dirty="0">
                <a:solidFill>
                  <a:schemeClr val="bg1"/>
                </a:solidFill>
              </a:rPr>
              <a:t>Documentação em arquivo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3067C69-1DBB-0ED5-468C-E7DD05355E86}"/>
              </a:ext>
            </a:extLst>
          </p:cNvPr>
          <p:cNvSpPr txBox="1"/>
          <p:nvPr/>
        </p:nvSpPr>
        <p:spPr>
          <a:xfrm>
            <a:off x="662538" y="1580619"/>
            <a:ext cx="10866923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PT" sz="1400" b="1" dirty="0"/>
              <a:t>Certificado energético, em conformidade com a legislação em vigor: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400" b="1" dirty="0"/>
              <a:t>Artigo 18.º do Decreto-Lei n.º 101-D/2020, de 7 de dezembro:</a:t>
            </a:r>
          </a:p>
          <a:p>
            <a:pPr marL="1200150" lvl="2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PT" sz="1400" dirty="0"/>
              <a:t>Estão sujeitos ao cumprimento da obrigação de certificação energética:</a:t>
            </a:r>
          </a:p>
          <a:p>
            <a:pPr marL="1200150" lvl="2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PT" sz="1400" dirty="0"/>
              <a:t>A construção de edifícios novos, sem prejuízo de eventual isenção de controlo prévio nos termos do RJUE;</a:t>
            </a:r>
          </a:p>
          <a:p>
            <a:pPr marL="1200150" lvl="2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PT" sz="1400" dirty="0"/>
              <a:t>As grandes renovações de edifícios, sem prejuízo de eventual isenção de controlo prévio nos termos do RJUE;</a:t>
            </a:r>
          </a:p>
          <a:p>
            <a:pPr marL="1200150" lvl="2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PT" sz="1400" dirty="0"/>
              <a:t>Os GES, para efeito da avaliação periódica prevista no n.º 1 do artigo 12.º;</a:t>
            </a:r>
          </a:p>
          <a:p>
            <a:pPr marL="1200150" lvl="2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PT" sz="1400" dirty="0"/>
              <a:t>Os edifícios detidos e ocupados por uma entidade pública e frequentemente visitados pelo público que tenham uma área útil de pavimento superior a 250 m</a:t>
            </a:r>
            <a:r>
              <a:rPr lang="pt-PT" sz="1400" baseline="30000" dirty="0"/>
              <a:t>2</a:t>
            </a:r>
            <a:r>
              <a:rPr lang="pt-PT" sz="1400" dirty="0"/>
              <a:t>, com vista a demonstrar, a todo o tempo, o desempenho energético do edifício;</a:t>
            </a:r>
          </a:p>
          <a:p>
            <a:pPr marL="1200150" lvl="2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PT" sz="1400" dirty="0"/>
              <a:t>Os edifícios, no momento da respetiva venda, dação em cumprimento, locação ou trespasse, desde que este abranja a transmissão do espaço físico onde o estabelecimento se encontre instalado;</a:t>
            </a:r>
          </a:p>
          <a:p>
            <a:pPr marL="1200150" lvl="2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PT" sz="1400" dirty="0"/>
              <a:t>Os edifícios alvo de programas de financiamento para a melhoria do desempenho energético, sempre que a certificação energética constitua requisito para o efeito;</a:t>
            </a:r>
          </a:p>
          <a:p>
            <a:pPr marL="1200150" lvl="2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PT" sz="1400" dirty="0"/>
              <a:t>Os edifícios elegíveis para efeitos de acesso a benefícios fiscais, sempre que a certificação energética constitua requisito para o efeito.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C26CC24-0598-F4CF-9C5D-20F65697A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2D838-B1B3-4B30-A9CE-54C9D50F8A4A}" type="slidenum">
              <a:rPr lang="pt-PT" smtClean="0"/>
              <a:t>14</a:t>
            </a:fld>
            <a:r>
              <a:rPr lang="pt-PT" dirty="0"/>
              <a:t>/41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292E87D-11B8-71E4-8D20-871EC0162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045" y="5241802"/>
            <a:ext cx="1995909" cy="1271415"/>
          </a:xfrm>
          <a:prstGeom prst="rect">
            <a:avLst/>
          </a:prstGeom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973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644" y="530821"/>
            <a:ext cx="11790712" cy="624209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pt-PT" sz="3600" b="1" dirty="0">
                <a:solidFill>
                  <a:schemeClr val="bg1"/>
                </a:solidFill>
              </a:rPr>
              <a:t>Documentação em arquivo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3067C69-1DBB-0ED5-468C-E7DD05355E86}"/>
              </a:ext>
            </a:extLst>
          </p:cNvPr>
          <p:cNvSpPr txBox="1"/>
          <p:nvPr/>
        </p:nvSpPr>
        <p:spPr>
          <a:xfrm>
            <a:off x="662538" y="1580619"/>
            <a:ext cx="10866923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PT" sz="1400" b="1" dirty="0"/>
              <a:t>Certificado energético, em conformidade com a legislação em vigor: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400" b="1" dirty="0"/>
              <a:t>Despacho n.º 6476-A/2021</a:t>
            </a:r>
            <a:r>
              <a:rPr lang="pt-PT" sz="1400" dirty="0"/>
              <a:t>, que determina o restante conteúdo obrigatório dos certificados energéticos, nos termos do disposto no n.º 4 do artigo 20.º do Decreto-Lei n.º 101-D/2020, de 7 de dezembro: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E29657E-54AE-1B95-7446-56D77F75264D}"/>
              </a:ext>
            </a:extLst>
          </p:cNvPr>
          <p:cNvSpPr txBox="1"/>
          <p:nvPr/>
        </p:nvSpPr>
        <p:spPr>
          <a:xfrm>
            <a:off x="662538" y="2539842"/>
            <a:ext cx="10866923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PT" sz="1400" b="1" dirty="0"/>
              <a:t>Conteúdo do Certificado Energético para os edifícios de comércio e serviços - Anexo II: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400" i="1" dirty="0"/>
              <a:t>[…]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400" i="1" dirty="0"/>
              <a:t>Descrição sucinta do edifício ou fração;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400" i="1" dirty="0"/>
              <a:t>Propostas de medidas de melhoria para a redução das necessidades de energia e para a otimização dos níveis de saúde, conforto e qualidade do ar interior, incluindo a sua descrição, custo estimado do investimento, retorno do investimento, a redução anual do consumo de energia, e consequente redução anual da fatura energética e o impacto na classe energética;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400" i="1" dirty="0"/>
              <a:t>Conjunto de medidas de melhoria;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400" i="1" dirty="0"/>
              <a:t>Recomendações sobre sistemas técnicos;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400" b="1" i="1" dirty="0"/>
              <a:t>Identificação e descrição das soluções construtivas, dos sistemas técnicos e da ventilação, identificados em projeto e/ou durante a visita ao imóvel, e detalhe das respetivas medidas de melhoria, quando propostas;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400" i="1" dirty="0"/>
              <a:t>[…]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73AB287-3F5B-8DFC-A92F-161B0F48CFD3}"/>
              </a:ext>
            </a:extLst>
          </p:cNvPr>
          <p:cNvSpPr txBox="1"/>
          <p:nvPr/>
        </p:nvSpPr>
        <p:spPr>
          <a:xfrm>
            <a:off x="662538" y="5684278"/>
            <a:ext cx="10866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PT" sz="1400" b="1" dirty="0"/>
              <a:t>A afixação do certificado ou da informação contida no mesmo é obrigatória nos GES e nos edifícios detidos por entidade pública nos termos, respetivamente, das alíneas c) e d) do n.º 1 do artigo 18.º do Decreto-Lei n.º 101-D/2020, de 7 de dezembro.</a:t>
            </a:r>
            <a:endParaRPr lang="pt-PT" sz="1400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2BDB118-4011-3B71-0342-B57B5F47C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2D838-B1B3-4B30-A9CE-54C9D50F8A4A}" type="slidenum">
              <a:rPr lang="pt-PT" smtClean="0"/>
              <a:t>15</a:t>
            </a:fld>
            <a:r>
              <a:rPr lang="pt-PT" dirty="0"/>
              <a:t>/41</a:t>
            </a:r>
          </a:p>
        </p:txBody>
      </p:sp>
    </p:spTree>
    <p:extLst>
      <p:ext uri="{BB962C8B-B14F-4D97-AF65-F5344CB8AC3E}">
        <p14:creationId xmlns:p14="http://schemas.microsoft.com/office/powerpoint/2010/main" val="2002451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644" y="530821"/>
            <a:ext cx="11790712" cy="624209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pt-PT" sz="3600" b="1" dirty="0">
                <a:solidFill>
                  <a:schemeClr val="bg1"/>
                </a:solidFill>
              </a:rPr>
              <a:t>Documentação em arquivo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3067C69-1DBB-0ED5-468C-E7DD05355E86}"/>
              </a:ext>
            </a:extLst>
          </p:cNvPr>
          <p:cNvSpPr txBox="1"/>
          <p:nvPr/>
        </p:nvSpPr>
        <p:spPr>
          <a:xfrm>
            <a:off x="662538" y="1580619"/>
            <a:ext cx="10866923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PT" sz="1400" b="1" dirty="0"/>
              <a:t>Relatório de ensaios que comprovem o funcionamento dos equipamentos geradores de ruído, como, por exemplo, sistemas de vácuo e/ou produção de ar comprimido, em conformidade com o Regulamento Geral do Ruído: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400" dirty="0"/>
              <a:t>Decreto-Lei n.º 9/2007, de 17 de janeiro, com as alterações introduzidas pela Declaração de Retificação n.º 18/2007 e Decreto-Lei n.º 278/2007;</a:t>
            </a:r>
          </a:p>
        </p:txBody>
      </p:sp>
      <p:pic>
        <p:nvPicPr>
          <p:cNvPr id="5" name="Gráfico 4" descr="Pessoa Surda com preenchimento sólido">
            <a:extLst>
              <a:ext uri="{FF2B5EF4-FFF2-40B4-BE49-F238E27FC236}">
                <a16:creationId xmlns:a16="http://schemas.microsoft.com/office/drawing/2014/main" id="{659B2BC8-75B5-6563-488D-03A36920B8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5061" y="2514600"/>
            <a:ext cx="914400" cy="914400"/>
          </a:xfrm>
          <a:prstGeom prst="rect">
            <a:avLst/>
          </a:prstGeom>
        </p:spPr>
      </p:pic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0AA4DBD-C458-2853-687B-BA445D545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2D838-B1B3-4B30-A9CE-54C9D50F8A4A}" type="slidenum">
              <a:rPr lang="pt-PT" smtClean="0"/>
              <a:t>16</a:t>
            </a:fld>
            <a:r>
              <a:rPr lang="pt-PT" dirty="0"/>
              <a:t>/41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6619AE6-A301-6018-DADD-CB40432422F4}"/>
              </a:ext>
            </a:extLst>
          </p:cNvPr>
          <p:cNvSpPr txBox="1"/>
          <p:nvPr/>
        </p:nvSpPr>
        <p:spPr>
          <a:xfrm>
            <a:off x="662538" y="3730805"/>
            <a:ext cx="10866923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PT" sz="1400" b="1" dirty="0"/>
              <a:t>Unidades com internamento e Unidades de Cirurgia de Ambulatório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400" dirty="0"/>
              <a:t>Relatórios de classificação de sala limpa referentes às salas de operações, Unidade de Cuidados Intensivos (UCI), Unidade de Cuidados Pós Anestésicos (UCPA), salas de recuperação (recobro) e zonas limpas (URDMUM), devem ser realizados de acordo com o previsto nas Normas ISO 14644-1 e ISO 14644-2;</a:t>
            </a:r>
          </a:p>
        </p:txBody>
      </p:sp>
      <p:pic>
        <p:nvPicPr>
          <p:cNvPr id="7" name="Gráfico 6" descr="Aviso com preenchimento sólido">
            <a:extLst>
              <a:ext uri="{FF2B5EF4-FFF2-40B4-BE49-F238E27FC236}">
                <a16:creationId xmlns:a16="http://schemas.microsoft.com/office/drawing/2014/main" id="{D8838C0A-6E8D-90D0-6794-522397F2D6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8231" y="4161691"/>
            <a:ext cx="600165" cy="60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509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644" y="530821"/>
            <a:ext cx="11790712" cy="624209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pt-PT" sz="3600" b="1" dirty="0">
                <a:solidFill>
                  <a:schemeClr val="bg1"/>
                </a:solidFill>
              </a:rPr>
              <a:t>Documentação em arquivo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3067C69-1DBB-0ED5-468C-E7DD05355E86}"/>
              </a:ext>
            </a:extLst>
          </p:cNvPr>
          <p:cNvSpPr txBox="1"/>
          <p:nvPr/>
        </p:nvSpPr>
        <p:spPr>
          <a:xfrm>
            <a:off x="662538" y="1580619"/>
            <a:ext cx="10866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PT" sz="1400" b="1" dirty="0"/>
              <a:t>Plano de prevenção e controlo ou programa de manutenção e limpeza, bem como toda a documentação associada, no âmbito da legislação em vigor, no sentido de prevenir o risco de proliferação e disseminação da bactéria Legionella: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0464FC2-250F-B78B-F49D-B50BEA3A96C6}"/>
              </a:ext>
            </a:extLst>
          </p:cNvPr>
          <p:cNvSpPr txBox="1"/>
          <p:nvPr/>
        </p:nvSpPr>
        <p:spPr>
          <a:xfrm>
            <a:off x="662537" y="2199184"/>
            <a:ext cx="10866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PT" sz="1400" b="1" dirty="0"/>
              <a:t>Lei n.º 52/2018, de 20 de agosto</a:t>
            </a:r>
            <a:r>
              <a:rPr lang="pt-PT" sz="1400" dirty="0"/>
              <a:t>, que estabelece o regime de prevenção e controlo da doença dos legionários e procede à quinta alteração ao Decreto -Lei n.º 118/2013, de 20 de agosto. 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4654BE4-C47B-A7D6-19E8-492CE7A58318}"/>
              </a:ext>
            </a:extLst>
          </p:cNvPr>
          <p:cNvSpPr txBox="1"/>
          <p:nvPr/>
        </p:nvSpPr>
        <p:spPr>
          <a:xfrm>
            <a:off x="662537" y="2886383"/>
            <a:ext cx="10866923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PT" sz="1400" b="1" dirty="0"/>
              <a:t>Aplica-se, em todos setores de atividade </a:t>
            </a:r>
            <a:r>
              <a:rPr lang="pt-PT" sz="1400" dirty="0"/>
              <a:t>aos equipamentos de transferência de calor associados a sistemas de aquecimento, ventilação e ar condicionado ou a unidades de tratamento do ar, desde que possam gerar aerossóis de água </a:t>
            </a:r>
            <a:r>
              <a:rPr lang="pt-PT" sz="1400" i="1" dirty="0"/>
              <a:t>(suspensões no meio gasoso de partículas sólidas ou líquidas, com dimensão inferior a 10 </a:t>
            </a:r>
            <a:r>
              <a:rPr lang="pt-PT" sz="1400" i="1" dirty="0" err="1"/>
              <a:t>μm</a:t>
            </a:r>
            <a:r>
              <a:rPr lang="pt-PT" sz="1400" i="1" dirty="0"/>
              <a:t>, com origem em </a:t>
            </a:r>
            <a:r>
              <a:rPr lang="pt-PT" sz="1400" i="1" dirty="0" err="1"/>
              <a:t>microgotículas</a:t>
            </a:r>
            <a:r>
              <a:rPr lang="pt-PT" sz="1400" i="1" dirty="0"/>
              <a:t> de água), </a:t>
            </a:r>
            <a:r>
              <a:rPr lang="pt-PT" sz="1400" dirty="0"/>
              <a:t>nomeadamente: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400" dirty="0"/>
              <a:t>Torres de arrefecimento;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400" dirty="0"/>
              <a:t>Condensadores evaporativos;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400" dirty="0"/>
              <a:t>Sistemas de arrefecimento de água de processo industrial;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400" dirty="0"/>
              <a:t>Sistemas de arrefecimento de cogeração;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400" dirty="0"/>
              <a:t>Humidificadores.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400" dirty="0"/>
              <a:t>A sistemas inseridos em espaços de acesso e utilização pública que utilizem água para fins terapêuticos ou recreativos e que possam gerar aerossóis de água;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400" dirty="0"/>
              <a:t>A redes prediais de água, designadamente água quente sanitária;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400" dirty="0"/>
              <a:t>A sistemas de rega ou de arrefecimento por aspersão, fontes ornamentais ou outros geradores de aerossóis de água com temperatura entre 20°C e 45°C.</a:t>
            </a:r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F6207148-C987-7DFE-1AA6-B163963F5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2D838-B1B3-4B30-A9CE-54C9D50F8A4A}" type="slidenum">
              <a:rPr lang="pt-PT" smtClean="0"/>
              <a:t>17</a:t>
            </a:fld>
            <a:r>
              <a:rPr lang="pt-PT" dirty="0"/>
              <a:t>/41</a:t>
            </a:r>
          </a:p>
        </p:txBody>
      </p:sp>
    </p:spTree>
    <p:extLst>
      <p:ext uri="{BB962C8B-B14F-4D97-AF65-F5344CB8AC3E}">
        <p14:creationId xmlns:p14="http://schemas.microsoft.com/office/powerpoint/2010/main" val="3358024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644" y="530821"/>
            <a:ext cx="11790712" cy="624209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pt-PT" sz="3600" b="1" dirty="0">
                <a:solidFill>
                  <a:schemeClr val="bg1"/>
                </a:solidFill>
              </a:rPr>
              <a:t>Documentação em arquivo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3067C69-1DBB-0ED5-468C-E7DD05355E86}"/>
              </a:ext>
            </a:extLst>
          </p:cNvPr>
          <p:cNvSpPr txBox="1"/>
          <p:nvPr/>
        </p:nvSpPr>
        <p:spPr>
          <a:xfrm>
            <a:off x="662538" y="1580619"/>
            <a:ext cx="108669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PT" sz="1400" b="1" dirty="0"/>
              <a:t>Plano de prevenção e controlo (artigo 6.º da Lei n.º 52/2018 de 20 de agosto):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400" dirty="0"/>
              <a:t>Deve basear-se numa análise de risco que considere os seguintes aspetos:</a:t>
            </a:r>
          </a:p>
          <a:p>
            <a:pPr marL="1200150" lvl="2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PT" sz="1400" dirty="0"/>
              <a:t>Tipologia, dimensão e antiguidade dos equipamentos, redes e sistemas;</a:t>
            </a:r>
          </a:p>
          <a:p>
            <a:pPr marL="1200150" lvl="2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PT" sz="1400" dirty="0"/>
              <a:t>Disposição física e interação com o meio circundante;</a:t>
            </a:r>
          </a:p>
          <a:p>
            <a:pPr marL="1200150" lvl="2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PT" sz="1400" dirty="0"/>
              <a:t>Natureza da atividade desenvolvida e grau de utilização dos espaços;</a:t>
            </a:r>
          </a:p>
          <a:p>
            <a:pPr marL="1200150" lvl="2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PT" sz="1400" dirty="0"/>
              <a:t>Regime de funcionamento dos equipamentos, designadamente contínuo, sazonal ou esporádico;</a:t>
            </a:r>
          </a:p>
          <a:p>
            <a:pPr marL="1200150" lvl="2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PT" sz="1400" dirty="0"/>
              <a:t>Suscetibilidade da população utilizadora, designadamente faixa etária, estado de saúde e género.</a:t>
            </a:r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E58F427-CFC2-8A1B-FC20-4BF034FA5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2D838-B1B3-4B30-A9CE-54C9D50F8A4A}" type="slidenum">
              <a:rPr lang="pt-PT" smtClean="0"/>
              <a:t>18</a:t>
            </a:fld>
            <a:r>
              <a:rPr lang="pt-PT" dirty="0"/>
              <a:t>/41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998D634-E875-C5C3-8E30-2E7D6FD11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6" y="4574579"/>
            <a:ext cx="2600325" cy="175260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565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644" y="530821"/>
            <a:ext cx="11790712" cy="624209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pt-PT" sz="3600" b="1" dirty="0">
                <a:solidFill>
                  <a:schemeClr val="bg1"/>
                </a:solidFill>
              </a:rPr>
              <a:t>Documentação em arquivo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3067C69-1DBB-0ED5-468C-E7DD05355E86}"/>
              </a:ext>
            </a:extLst>
          </p:cNvPr>
          <p:cNvSpPr txBox="1"/>
          <p:nvPr/>
        </p:nvSpPr>
        <p:spPr>
          <a:xfrm>
            <a:off x="662538" y="1580619"/>
            <a:ext cx="1086692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PT" sz="1400" b="1" dirty="0"/>
              <a:t>Plano de prevenção e controlo (artigo 6.º da Lei n.º 52/2018 de 20 de agosto):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400" dirty="0"/>
              <a:t>Deve integrar:</a:t>
            </a:r>
          </a:p>
          <a:p>
            <a:pPr marL="1200150" lvl="2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PT" sz="1400" dirty="0"/>
              <a:t>A análise de risco elaborada nos termos do número anterior;</a:t>
            </a:r>
          </a:p>
          <a:p>
            <a:pPr marL="1200150" lvl="2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PT" sz="1400" dirty="0"/>
              <a:t>Um cadastro completo e atualizado dos equipamentos, redes ou sistemas, incluindo peças desenhadas e memórias descritivas;</a:t>
            </a:r>
          </a:p>
          <a:p>
            <a:pPr marL="1200150" lvl="2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PT" sz="1400" dirty="0"/>
              <a:t>A identificação das competências e responsabilidades dos profissionais envolvidos;</a:t>
            </a:r>
          </a:p>
          <a:p>
            <a:pPr marL="1200150" lvl="2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PT" sz="1400" dirty="0"/>
              <a:t>A identificação de pontos críticos de proliferação e disseminação de Legionella;</a:t>
            </a:r>
          </a:p>
          <a:p>
            <a:pPr marL="1200150" lvl="2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PT" sz="1400" dirty="0"/>
              <a:t>Um programa de manutenção e verificação de sinais de corrosão e contaminação dos equipamentos, redes ou</a:t>
            </a:r>
          </a:p>
          <a:p>
            <a:pPr marL="1200150" lvl="2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PT" sz="1400" dirty="0"/>
              <a:t>sistemas;</a:t>
            </a:r>
          </a:p>
          <a:p>
            <a:pPr marL="1200150" lvl="2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PT" sz="1400" dirty="0"/>
              <a:t>Um programa de revisão, limpeza e desinfeção dos equipamentos, redes ou sistemas que inclua a definição de produtos, respetivas dosagens e fichas de dados de segurança, procedimentos e periodicidade;</a:t>
            </a:r>
          </a:p>
          <a:p>
            <a:pPr marL="1200150" lvl="2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PT" sz="1400" dirty="0"/>
              <a:t>Um programa de monitorização e tratamento, preventivo ou corretivo, da água, que inclua a definição dos parâmetros a analisar, dos pontos e procedimentos para recolha de amostras, dos produtos, doses, fichas de dados de segurança, procedimentos de tratamento e frequência de amostragem e análise;</a:t>
            </a:r>
          </a:p>
          <a:p>
            <a:pPr marL="1200150" lvl="2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PT" sz="1400" dirty="0"/>
              <a:t>Um programa de vigilância da saúde dos trabalhadores com risco de exposição profissional a Legionella;</a:t>
            </a:r>
          </a:p>
          <a:p>
            <a:pPr marL="1200150" lvl="2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PT" sz="1400" dirty="0"/>
              <a:t>Um sistema de registo de todas as atividades e ocorrências, medidas de controlo adotadas e resultados obtidos nas análises efetuadas.</a:t>
            </a: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96DE798-83CA-1A63-046A-2957F6794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2D838-B1B3-4B30-A9CE-54C9D50F8A4A}" type="slidenum">
              <a:rPr lang="pt-PT" smtClean="0"/>
              <a:t>19</a:t>
            </a:fld>
            <a:r>
              <a:rPr lang="pt-PT" dirty="0"/>
              <a:t>/41</a:t>
            </a:r>
          </a:p>
        </p:txBody>
      </p:sp>
    </p:spTree>
    <p:extLst>
      <p:ext uri="{BB962C8B-B14F-4D97-AF65-F5344CB8AC3E}">
        <p14:creationId xmlns:p14="http://schemas.microsoft.com/office/powerpoint/2010/main" val="2731560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576736" y="4766354"/>
            <a:ext cx="70545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/>
              <a:t>Agenda:</a:t>
            </a:r>
          </a:p>
          <a:p>
            <a:endParaRPr lang="pt-PT" sz="2800" b="1" dirty="0"/>
          </a:p>
          <a:p>
            <a:pPr marL="457200" indent="-457200">
              <a:buFont typeface="+mj-lt"/>
              <a:buAutoNum type="arabicPeriod"/>
            </a:pPr>
            <a:r>
              <a:rPr lang="pt-PT" sz="2000" dirty="0"/>
              <a:t>Documentação em arquivo e elementos instrutórios.</a:t>
            </a:r>
          </a:p>
          <a:p>
            <a:pPr marL="457200" indent="-457200">
              <a:buFont typeface="+mj-lt"/>
              <a:buAutoNum type="arabicPeriod"/>
            </a:pPr>
            <a:r>
              <a:rPr lang="pt-PT" sz="2000" dirty="0"/>
              <a:t>Novidades das Portarias.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59" y="158018"/>
            <a:ext cx="1419606" cy="6541963"/>
          </a:xfrm>
          <a:prstGeom prst="rect">
            <a:avLst/>
          </a:prstGeom>
        </p:spPr>
      </p:pic>
      <p:pic>
        <p:nvPicPr>
          <p:cNvPr id="3" name="Gráfico 2" descr="Lista com preenchimento sólido">
            <a:extLst>
              <a:ext uri="{FF2B5EF4-FFF2-40B4-BE49-F238E27FC236}">
                <a16:creationId xmlns:a16="http://schemas.microsoft.com/office/drawing/2014/main" id="{D124E7BC-65E8-9590-BA1E-2979E1B5EB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92494" y="4772108"/>
            <a:ext cx="1584242" cy="1584242"/>
          </a:xfrm>
          <a:prstGeom prst="rect">
            <a:avLst/>
          </a:prstGeom>
        </p:spPr>
      </p:pic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EDCEC5E-9E74-483F-859A-A41F6288F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2D838-B1B3-4B30-A9CE-54C9D50F8A4A}" type="slidenum">
              <a:rPr lang="pt-PT" smtClean="0"/>
              <a:t>2</a:t>
            </a:fld>
            <a:r>
              <a:rPr lang="pt-PT" dirty="0"/>
              <a:t>/41</a:t>
            </a:r>
          </a:p>
        </p:txBody>
      </p:sp>
    </p:spTree>
    <p:extLst>
      <p:ext uri="{BB962C8B-B14F-4D97-AF65-F5344CB8AC3E}">
        <p14:creationId xmlns:p14="http://schemas.microsoft.com/office/powerpoint/2010/main" val="807172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644" y="530821"/>
            <a:ext cx="11790712" cy="624209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pt-PT" sz="3600" b="1" dirty="0">
                <a:solidFill>
                  <a:schemeClr val="bg1"/>
                </a:solidFill>
              </a:rPr>
              <a:t>Instrução do pedido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3067C69-1DBB-0ED5-468C-E7DD05355E86}"/>
              </a:ext>
            </a:extLst>
          </p:cNvPr>
          <p:cNvSpPr txBox="1"/>
          <p:nvPr/>
        </p:nvSpPr>
        <p:spPr>
          <a:xfrm>
            <a:off x="662538" y="1580619"/>
            <a:ext cx="10866923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PT" sz="1400" b="1" dirty="0"/>
              <a:t>Memória descritiva e justificativa e telas finais dos projetos de instalações e equipamentos mecânicos e instalação da rede de gases medicinais:</a:t>
            </a:r>
          </a:p>
          <a:p>
            <a:pPr marL="1200150" lvl="2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PT" sz="1400" dirty="0"/>
              <a:t>Peças escritas devidamente assinadas pelo técnico responsável;</a:t>
            </a:r>
          </a:p>
          <a:p>
            <a:pPr marL="1200150" lvl="2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PT" sz="1400" dirty="0"/>
              <a:t>Peças desenhadas devidamente assinadas pelo técnico responsável (preferencialmente em DWG/DWF):</a:t>
            </a:r>
          </a:p>
          <a:p>
            <a:pPr lvl="2" algn="just">
              <a:spcAft>
                <a:spcPts val="600"/>
              </a:spcAft>
            </a:pPr>
            <a:r>
              <a:rPr lang="pt-PT" sz="1400" i="1" dirty="0"/>
              <a:t>(caso as peças desenhadas sejam apresentadas em DWG a assinatura das mesmas não é de exigir)</a:t>
            </a:r>
          </a:p>
          <a:p>
            <a:pPr marL="1200150" lvl="2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PT" sz="1400" dirty="0"/>
              <a:t>A legenda deve estar corretamente preenchida;</a:t>
            </a:r>
          </a:p>
          <a:p>
            <a:pPr marL="1200150" lvl="2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PT" sz="1400" dirty="0"/>
              <a:t>Deve ser possível identificar os diversos compartimentos;</a:t>
            </a:r>
          </a:p>
          <a:p>
            <a:pPr marL="1200150" lvl="2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PT" sz="1400" dirty="0"/>
              <a:t>Termo de responsabilidade pela elaboração do projeto ou levantamento atualizado;</a:t>
            </a:r>
          </a:p>
          <a:p>
            <a:pPr marL="1200150" lvl="2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PT" sz="1400" dirty="0"/>
              <a:t>Declaração da respetiva ordem profissional atestando das competências para o ato.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400" b="1" dirty="0"/>
              <a:t>Aquecimento, Ventilação e Ar Condicionado (AVAC):</a:t>
            </a:r>
          </a:p>
          <a:p>
            <a:pPr marL="1200150" lvl="2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PT" sz="1400" dirty="0"/>
              <a:t>Projeto aeráulico;</a:t>
            </a:r>
          </a:p>
          <a:p>
            <a:pPr marL="1200150" lvl="2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PT" sz="1400" dirty="0"/>
              <a:t>Projeto hidráulico;</a:t>
            </a:r>
          </a:p>
          <a:p>
            <a:pPr marL="1200150" lvl="2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PT" sz="1400" dirty="0"/>
              <a:t>Esquema de princípio da instalação. 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400" b="1" dirty="0"/>
              <a:t>Gases Medicinais (GM):</a:t>
            </a:r>
          </a:p>
          <a:p>
            <a:pPr marL="1200150" lvl="2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PT" sz="1400" dirty="0"/>
              <a:t>Esquema de princípio;</a:t>
            </a:r>
          </a:p>
          <a:p>
            <a:pPr marL="1200150" lvl="2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PT" sz="1400" dirty="0"/>
              <a:t>Todos os sistemas e equipamentos, bem como a sua distribuição ao longo da unidade.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PT" sz="1400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061BA136-6B24-EE33-B9B4-86F98E196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2D838-B1B3-4B30-A9CE-54C9D50F8A4A}" type="slidenum">
              <a:rPr lang="pt-PT" smtClean="0"/>
              <a:t>20</a:t>
            </a:fld>
            <a:r>
              <a:rPr lang="pt-PT" dirty="0"/>
              <a:t>/41</a:t>
            </a:r>
          </a:p>
        </p:txBody>
      </p:sp>
    </p:spTree>
    <p:extLst>
      <p:ext uri="{BB962C8B-B14F-4D97-AF65-F5344CB8AC3E}">
        <p14:creationId xmlns:p14="http://schemas.microsoft.com/office/powerpoint/2010/main" val="2385244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704880" y="4957289"/>
            <a:ext cx="885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800" b="1" dirty="0"/>
              <a:t>Novidades das Portarias</a:t>
            </a:r>
            <a:endParaRPr lang="pt-PT" sz="20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59" y="158018"/>
            <a:ext cx="1419606" cy="6541963"/>
          </a:xfrm>
          <a:prstGeom prst="rect">
            <a:avLst/>
          </a:prstGeom>
        </p:spPr>
      </p:pic>
      <p:sp>
        <p:nvSpPr>
          <p:cNvPr id="2" name="Marcador de Posição do Número do Diapositivo 1">
            <a:extLst>
              <a:ext uri="{FF2B5EF4-FFF2-40B4-BE49-F238E27FC236}">
                <a16:creationId xmlns:a16="http://schemas.microsoft.com/office/drawing/2014/main" id="{22035AFC-3C09-44E6-C319-5987BF917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2D838-B1B3-4B30-A9CE-54C9D50F8A4A}" type="slidenum">
              <a:rPr lang="pt-PT" smtClean="0"/>
              <a:t>21</a:t>
            </a:fld>
            <a:r>
              <a:rPr lang="pt-PT" dirty="0"/>
              <a:t>/41</a:t>
            </a:r>
          </a:p>
        </p:txBody>
      </p:sp>
      <p:pic>
        <p:nvPicPr>
          <p:cNvPr id="4" name="Gráfico 3" descr="Óculos 3D com preenchimento sólido">
            <a:extLst>
              <a:ext uri="{FF2B5EF4-FFF2-40B4-BE49-F238E27FC236}">
                <a16:creationId xmlns:a16="http://schemas.microsoft.com/office/drawing/2014/main" id="{E14F977D-0D49-5725-71D4-EF3FE9E7C1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76092" y="476169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2093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644" y="530821"/>
            <a:ext cx="11790712" cy="624209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pt-PT" sz="3600" b="1" dirty="0">
                <a:solidFill>
                  <a:schemeClr val="bg1"/>
                </a:solidFill>
              </a:rPr>
              <a:t>Requisitos comuns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3067C69-1DBB-0ED5-468C-E7DD05355E86}"/>
              </a:ext>
            </a:extLst>
          </p:cNvPr>
          <p:cNvSpPr txBox="1"/>
          <p:nvPr/>
        </p:nvSpPr>
        <p:spPr>
          <a:xfrm>
            <a:off x="662538" y="1580619"/>
            <a:ext cx="10866923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400" dirty="0"/>
              <a:t>Todos os compartimentos devem satisfazer as condições de ambiente, de temperatura e de humidade, previstas na legislação em vigor.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400" dirty="0"/>
              <a:t>Em termos de exigências associadas aos equipamentos de renovação e de extração de ar (caudal de ar novo, caudal de extração ou níveis de filtragem, a título exemplificativo), deve ser verificado o maior dos requisitos que resultem da interseção do exigido na presente portaria e na legislação em vigor na área dos edifícios no âmbito da eficiência energética.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400" dirty="0"/>
              <a:t>A entidade deve realizar avaliação simplificada anual à qualidade do ar interior, nas condições expressas na legislação em vigor.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400" dirty="0"/>
              <a:t>O sistema de extração de ar de «sujos» deve ser independente do de «limpos».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PT" sz="1400" dirty="0"/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PT" sz="1400" dirty="0"/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400" dirty="0"/>
              <a:t>Sala de sujos e despejos — 10 </a:t>
            </a:r>
            <a:r>
              <a:rPr lang="pt-PT" sz="1400" dirty="0" err="1"/>
              <a:t>ren</a:t>
            </a:r>
            <a:r>
              <a:rPr lang="pt-PT" sz="1400" dirty="0"/>
              <a:t>/h (2);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400" dirty="0"/>
              <a:t>Instalações sanitárias — em conformidade com a legislação em vigor no SCE.</a:t>
            </a: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0E5CAFA6-2F9E-FC2D-E2EE-7AAF54B5A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2D838-B1B3-4B30-A9CE-54C9D50F8A4A}" type="slidenum">
              <a:rPr lang="pt-PT" smtClean="0"/>
              <a:t>22</a:t>
            </a:fld>
            <a:r>
              <a:rPr lang="pt-PT" dirty="0"/>
              <a:t>/41</a:t>
            </a:r>
          </a:p>
        </p:txBody>
      </p:sp>
    </p:spTree>
    <p:extLst>
      <p:ext uri="{BB962C8B-B14F-4D97-AF65-F5344CB8AC3E}">
        <p14:creationId xmlns:p14="http://schemas.microsoft.com/office/powerpoint/2010/main" val="29580265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644" y="530821"/>
            <a:ext cx="11790712" cy="624209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pt-PT" sz="3600" b="1" dirty="0">
                <a:solidFill>
                  <a:schemeClr val="bg1"/>
                </a:solidFill>
              </a:rPr>
              <a:t>Requisitos comuns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3067C69-1DBB-0ED5-468C-E7DD05355E86}"/>
              </a:ext>
            </a:extLst>
          </p:cNvPr>
          <p:cNvSpPr txBox="1"/>
          <p:nvPr/>
        </p:nvSpPr>
        <p:spPr>
          <a:xfrm>
            <a:off x="662538" y="1580619"/>
            <a:ext cx="108669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400" dirty="0"/>
              <a:t>Todas as UTA e UTAN deverão ser dotadas de módulo de pré-filtragem ePM10 ≥ 50 % e de módulo de filtragem ISO ePM1 ≥ 50 % ou e PM1 ≥ 80 %) (salas de exames endoscópicos, sala de pequena cirurgia e de desinfeção — zona limpa).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PT" sz="1400" dirty="0"/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400" dirty="0"/>
              <a:t>Quanto à seleção das unidades de tratamento de ar/novo, recomenda-se que as mesmas devem apresentar certificado de construção higiénica adequada à classe de risco do espaço a climatizar.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PT" sz="1400" dirty="0"/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PT" sz="1400" b="1" dirty="0"/>
              <a:t>Se a unidade verificar uma das seguintes condições: i) integrar uma fração ou um edifício que disponha de um sistema de climatização com recurso a permuta térmica ar-água; </a:t>
            </a:r>
            <a:r>
              <a:rPr lang="pt-PT" sz="1400" b="1" dirty="0" err="1"/>
              <a:t>ii</a:t>
            </a:r>
            <a:r>
              <a:rPr lang="pt-PT" sz="1400" b="1" dirty="0"/>
              <a:t>) disponibilizar exames endoscópicos ou pequena cirurgia; o recurso a equipamentos terminais do tipo ventiloconvetor (VC) ou unidade de indução (UI) é obrigatório. Noutros casos, poderão ser utilizados outros tipos de unidades terminais, desde que promovam a recirculação do ar com filtragem, e cumpram as exigências da norma EN 378-1, assim como a legislação em vigor.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pt-PT" sz="1400" b="1" dirty="0"/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400" dirty="0"/>
              <a:t>Para os caudais mínimos de ar novo, aplica-se a legislação em vigor.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PT" sz="1400" dirty="0"/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400" dirty="0"/>
              <a:t>Recomenda-se que a UTA seja dotada de variador de velocidade, garantindo o caudal nominal.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PT" sz="1400" dirty="0"/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400" dirty="0"/>
              <a:t>A admissão de ar exterior deve ser protegida com rede de aço inox de malha adequada e pré-filtro. Sempre que a admissão de ar seja direta na UTA(N) deve ser previsto um módulo de filtragem inicial complementar, associado à própria unidade.</a:t>
            </a:r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8BDC86B8-3B4D-5903-908B-60BE22C3C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2D838-B1B3-4B30-A9CE-54C9D50F8A4A}" type="slidenum">
              <a:rPr lang="pt-PT" smtClean="0"/>
              <a:t>23</a:t>
            </a:fld>
            <a:r>
              <a:rPr lang="pt-PT" dirty="0"/>
              <a:t>/41</a:t>
            </a:r>
          </a:p>
        </p:txBody>
      </p:sp>
    </p:spTree>
    <p:extLst>
      <p:ext uri="{BB962C8B-B14F-4D97-AF65-F5344CB8AC3E}">
        <p14:creationId xmlns:p14="http://schemas.microsoft.com/office/powerpoint/2010/main" val="23645447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644" y="530821"/>
            <a:ext cx="11790712" cy="624209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pt-PT" sz="3600" b="1" dirty="0">
                <a:solidFill>
                  <a:schemeClr val="bg1"/>
                </a:solidFill>
              </a:rPr>
              <a:t>Clínicas e Consultórios Médicos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3067C69-1DBB-0ED5-468C-E7DD05355E86}"/>
              </a:ext>
            </a:extLst>
          </p:cNvPr>
          <p:cNvSpPr txBox="1"/>
          <p:nvPr/>
        </p:nvSpPr>
        <p:spPr>
          <a:xfrm>
            <a:off x="662538" y="1580619"/>
            <a:ext cx="108669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PT" sz="1400" b="1" dirty="0"/>
              <a:t>Portaria n.º 92/2024/1, de 11 de março:</a:t>
            </a:r>
            <a:endParaRPr lang="pt-PT" sz="1400" dirty="0"/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400" dirty="0"/>
              <a:t>Anexo II – Ponto 4:</a:t>
            </a:r>
          </a:p>
          <a:p>
            <a:pPr lvl="1" algn="just">
              <a:spcAft>
                <a:spcPts val="600"/>
              </a:spcAft>
            </a:pPr>
            <a:r>
              <a:rPr lang="pt-PT" sz="1400" dirty="0"/>
              <a:t>Caso a entidade seja composta por um máximo de quatro gabinetes de consulta e de quatro compartimentos de apoio — receção, sala de espera, IS e uma sala de sujos — e se observem constrangimentos técnicos no cumprimento das exigências dos requisitos mínimos de caudal de ar novo, o autor do projeto deve adotar soluções alternativas que garantam a qualidade do ar.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AC18F201-87C0-6450-3914-EE6C4C966513}"/>
              </a:ext>
            </a:extLst>
          </p:cNvPr>
          <p:cNvSpPr txBox="1"/>
          <p:nvPr/>
        </p:nvSpPr>
        <p:spPr>
          <a:xfrm>
            <a:off x="5428034" y="5170251"/>
            <a:ext cx="622473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PT" sz="1100" i="1" dirty="0"/>
              <a:t>(*) Se a unidade integrar uma fração ou um edifício que disponha de um sistema de climatização com recurso a permuta térmica ar-água o recurso a equipamentos terminais do tipo ventiloconvetor (VC) ou unidade de indução (UI) é obrigatório. Noutros casos, poderão ser utilizados outros tipos de unidades terminais, desde que promovam a recirculação do ar com filtragem e cumpram as exigências da norma EN 378-1, assim como a legislação em vigor.</a:t>
            </a: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49001267-3842-D300-C570-EC08B6D9C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2D838-B1B3-4B30-A9CE-54C9D50F8A4A}" type="slidenum">
              <a:rPr lang="pt-PT" smtClean="0"/>
              <a:t>24</a:t>
            </a:fld>
            <a:r>
              <a:rPr lang="pt-PT" dirty="0"/>
              <a:t>/41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0D47654-C7D6-0AB2-35B5-98A990710C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235" y="3079468"/>
            <a:ext cx="4604842" cy="30295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6115745B-8135-E538-3417-A65FF9CA33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8034" y="3079468"/>
            <a:ext cx="6224731" cy="14341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242968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644" y="530821"/>
            <a:ext cx="11790712" cy="624209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pt-PT" sz="3600" b="1" dirty="0">
                <a:solidFill>
                  <a:schemeClr val="bg1"/>
                </a:solidFill>
              </a:rPr>
              <a:t>Unidades de Medicina Física e Reabilitação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3067C69-1DBB-0ED5-468C-E7DD05355E86}"/>
              </a:ext>
            </a:extLst>
          </p:cNvPr>
          <p:cNvSpPr txBox="1"/>
          <p:nvPr/>
        </p:nvSpPr>
        <p:spPr>
          <a:xfrm>
            <a:off x="662538" y="1580619"/>
            <a:ext cx="108669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PT" sz="1400" b="1" dirty="0"/>
              <a:t>Portaria n.º 88/2024/1, de 11 de março: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400" dirty="0"/>
              <a:t>Anexo II – Ponto 4:</a:t>
            </a:r>
          </a:p>
          <a:p>
            <a:pPr lvl="1" algn="just">
              <a:spcAft>
                <a:spcPts val="600"/>
              </a:spcAft>
            </a:pPr>
            <a:r>
              <a:rPr lang="pt-PT" sz="1400" dirty="0"/>
              <a:t>Caso a entidade tenha uma área inferior a 100 m</a:t>
            </a:r>
            <a:r>
              <a:rPr lang="pt-PT" sz="1400" baseline="30000" dirty="0"/>
              <a:t>2</a:t>
            </a:r>
            <a:r>
              <a:rPr lang="pt-PT" sz="1400" dirty="0"/>
              <a:t> e se observem constrangimentos técnicos no cumprimento das exigências dos requisitos mínimos de caudal de ar novo, o autor do projeto deve adotar soluções alternativas que garantam a qualidade do ar.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0D605373-26F6-1460-9A9C-1FDF18C4620D}"/>
              </a:ext>
            </a:extLst>
          </p:cNvPr>
          <p:cNvSpPr txBox="1"/>
          <p:nvPr/>
        </p:nvSpPr>
        <p:spPr>
          <a:xfrm>
            <a:off x="2787042" y="5565310"/>
            <a:ext cx="621878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PT" sz="1100" i="1" dirty="0"/>
              <a:t>(*) Se a unidade integrar uma fração ou um edifício que disponha de um sistema de climatização com recurso a permuta térmica ar-água o recurso a equipamentos terminais do tipo ventiloconvetor (VC) ou unidade de indução (UI) é obrigatório. Noutros casos, poderão ser utilizados outros tipos de unidades terminais, desde que promovam a recirculação do ar com filtragem e cumpram as exigências da norma EN 378-1, assim como a legislação em vigor.</a:t>
            </a: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359C0F01-3EB8-4874-6E3C-48A219DC1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2D838-B1B3-4B30-A9CE-54C9D50F8A4A}" type="slidenum">
              <a:rPr lang="pt-PT" smtClean="0"/>
              <a:t>25</a:t>
            </a:fld>
            <a:r>
              <a:rPr lang="pt-PT" dirty="0"/>
              <a:t>/41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EE3B454-BABF-4879-BBE9-4572FFAB989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66679"/>
          <a:stretch/>
        </p:blipFill>
        <p:spPr>
          <a:xfrm>
            <a:off x="2065733" y="2910663"/>
            <a:ext cx="2634624" cy="23625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EBDE6EF-A814-D6C3-83C1-157DE91B6D8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9277"/>
          <a:stretch/>
        </p:blipFill>
        <p:spPr>
          <a:xfrm>
            <a:off x="3881092" y="2910663"/>
            <a:ext cx="1638530" cy="23625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2C3A205-4814-99AB-5F8E-207679CF3C1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6984" t="72722" r="44091"/>
          <a:stretch/>
        </p:blipFill>
        <p:spPr>
          <a:xfrm>
            <a:off x="5519621" y="3656848"/>
            <a:ext cx="2387909" cy="16205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F807184E-D636-F709-4EF2-04C6C75403B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6908" r="44046" b="86798"/>
          <a:stretch/>
        </p:blipFill>
        <p:spPr>
          <a:xfrm>
            <a:off x="5519622" y="2908922"/>
            <a:ext cx="2387908" cy="7810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A7EEE578-6E6D-ADFE-E0EB-2774C3DBFD6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7908" t="72597"/>
          <a:stretch/>
        </p:blipFill>
        <p:spPr>
          <a:xfrm>
            <a:off x="7907530" y="3689930"/>
            <a:ext cx="1773736" cy="15832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5F90625D-8F52-ED80-3FF5-644843E1C1A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7908" b="86617"/>
          <a:stretch/>
        </p:blipFill>
        <p:spPr>
          <a:xfrm>
            <a:off x="7899332" y="2908922"/>
            <a:ext cx="1781934" cy="7768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866689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644" y="530821"/>
            <a:ext cx="11790712" cy="624209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pt-PT" sz="3600" b="1" dirty="0">
                <a:solidFill>
                  <a:schemeClr val="bg1"/>
                </a:solidFill>
              </a:rPr>
              <a:t>Unidades de Radiologia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3067C69-1DBB-0ED5-468C-E7DD05355E86}"/>
              </a:ext>
            </a:extLst>
          </p:cNvPr>
          <p:cNvSpPr txBox="1"/>
          <p:nvPr/>
        </p:nvSpPr>
        <p:spPr>
          <a:xfrm>
            <a:off x="662538" y="1580619"/>
            <a:ext cx="108669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PT" sz="1400" b="1" dirty="0"/>
              <a:t>Portaria n.º 100/2024/1, de 13 de março: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0D605373-26F6-1460-9A9C-1FDF18C4620D}"/>
              </a:ext>
            </a:extLst>
          </p:cNvPr>
          <p:cNvSpPr txBox="1"/>
          <p:nvPr/>
        </p:nvSpPr>
        <p:spPr>
          <a:xfrm>
            <a:off x="2840830" y="5565694"/>
            <a:ext cx="621878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PT" sz="1100" i="1" dirty="0"/>
              <a:t>(*) Se a unidade integrar uma fração ou um edifício que disponha de um sistema de climatização com recurso a permuta térmica ar-água o recurso a equipamentos terminais do tipo ventiloconvetor (VC) ou unidade de indução (UI) é obrigatório. Noutros casos, poderão ser utilizados outros tipos de unidades terminais, desde que promovam a recirculação do ar com filtragem e cumpram as exigências da norma EN 378-1, assim como a legislação em vigor.</a:t>
            </a: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1A3E9EA0-EDE9-5B62-299A-A84FA3B55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2D838-B1B3-4B30-A9CE-54C9D50F8A4A}" type="slidenum">
              <a:rPr lang="pt-PT" smtClean="0"/>
              <a:t>26</a:t>
            </a:fld>
            <a:r>
              <a:rPr lang="pt-PT" dirty="0"/>
              <a:t>/41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DFFA222-29BA-58A7-9BA3-7A8EBBCDB9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7267" y="2209903"/>
            <a:ext cx="7925906" cy="306747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22433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644" y="530821"/>
            <a:ext cx="11790712" cy="624209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pt-PT" sz="3600" b="1" dirty="0">
                <a:solidFill>
                  <a:schemeClr val="bg1"/>
                </a:solidFill>
              </a:rPr>
              <a:t>Unidades de Diálise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3067C69-1DBB-0ED5-468C-E7DD05355E86}"/>
              </a:ext>
            </a:extLst>
          </p:cNvPr>
          <p:cNvSpPr txBox="1"/>
          <p:nvPr/>
        </p:nvSpPr>
        <p:spPr>
          <a:xfrm>
            <a:off x="662538" y="1580619"/>
            <a:ext cx="108669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PT" sz="1400" b="1" dirty="0"/>
              <a:t>Portaria n.º 94/2024/1, de 11 de março: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3B9204A-36FD-E3EA-4180-722FD6B456ED}"/>
              </a:ext>
            </a:extLst>
          </p:cNvPr>
          <p:cNvSpPr txBox="1"/>
          <p:nvPr/>
        </p:nvSpPr>
        <p:spPr>
          <a:xfrm>
            <a:off x="3210111" y="5880401"/>
            <a:ext cx="57717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PT" sz="1100" i="1" dirty="0"/>
              <a:t>(6) Deve ser assegurado que a velocidade de projeto nos difusores seja menor que 0,25 m/s nos cadeirões/cama onde são realizados os tratamentos, de forma a evitar que ocorra corrente de ar sobre os pacientes.</a:t>
            </a: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57A4138A-9E17-BDF6-7002-05E9B679C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2D838-B1B3-4B30-A9CE-54C9D50F8A4A}" type="slidenum">
              <a:rPr lang="pt-PT" smtClean="0"/>
              <a:t>27</a:t>
            </a:fld>
            <a:r>
              <a:rPr lang="pt-PT" dirty="0"/>
              <a:t>/41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5DB2AB5-3771-AB7B-C0C0-05D05A184A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046" y="2217291"/>
            <a:ext cx="7925906" cy="33342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738399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644" y="530821"/>
            <a:ext cx="11790712" cy="624209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pt-PT" sz="3600" b="1" dirty="0">
                <a:solidFill>
                  <a:schemeClr val="bg1"/>
                </a:solidFill>
              </a:rPr>
              <a:t>Unidades de Medicina Nuclear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3067C69-1DBB-0ED5-468C-E7DD05355E86}"/>
              </a:ext>
            </a:extLst>
          </p:cNvPr>
          <p:cNvSpPr txBox="1"/>
          <p:nvPr/>
        </p:nvSpPr>
        <p:spPr>
          <a:xfrm>
            <a:off x="662538" y="1580619"/>
            <a:ext cx="108669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PT" sz="1400" b="1" dirty="0"/>
              <a:t>Portaria n.º 93/2024/1, de 11 de março: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3B9204A-36FD-E3EA-4180-722FD6B456ED}"/>
              </a:ext>
            </a:extLst>
          </p:cNvPr>
          <p:cNvSpPr txBox="1"/>
          <p:nvPr/>
        </p:nvSpPr>
        <p:spPr>
          <a:xfrm>
            <a:off x="1428153" y="4900354"/>
            <a:ext cx="96998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PT" sz="1100" i="1" dirty="0"/>
              <a:t>(2) E obrigatório prever sistemas de extração generalizados. O sistema de extração de “sujos” deve ser independente do de “limpos”. As redes de extração das salas de sujos e despejos, instalações sanitárias e salas de produtos radioativos devem ser independentes entre si.</a:t>
            </a:r>
          </a:p>
          <a:p>
            <a:pPr algn="just">
              <a:spcAft>
                <a:spcPts val="600"/>
              </a:spcAft>
            </a:pPr>
            <a:r>
              <a:rPr lang="pt-PT" sz="1100" i="1" dirty="0"/>
              <a:t>(3) As câmaras de fluxo laminar instaladas nas salas de radiofarmácia, requerem admissão e rejeição de ar privativos. Recomenda-se que a classe das salas de radiofarmácia esteja em conformidade com a PIC/S — Guide To </a:t>
            </a:r>
            <a:r>
              <a:rPr lang="pt-PT" sz="1100" i="1" dirty="0" err="1"/>
              <a:t>Good</a:t>
            </a:r>
            <a:r>
              <a:rPr lang="pt-PT" sz="1100" i="1" dirty="0"/>
              <a:t> </a:t>
            </a:r>
            <a:r>
              <a:rPr lang="pt-PT" sz="1100" i="1" dirty="0" err="1"/>
              <a:t>Practices</a:t>
            </a:r>
            <a:r>
              <a:rPr lang="pt-PT" sz="1100" i="1" dirty="0"/>
              <a:t> For The </a:t>
            </a:r>
            <a:r>
              <a:rPr lang="pt-PT" sz="1100" i="1" dirty="0" err="1"/>
              <a:t>Preparation</a:t>
            </a:r>
            <a:r>
              <a:rPr lang="pt-PT" sz="1100" i="1" dirty="0"/>
              <a:t> </a:t>
            </a:r>
            <a:r>
              <a:rPr lang="pt-PT" sz="1100" i="1" dirty="0" err="1"/>
              <a:t>Of</a:t>
            </a:r>
            <a:r>
              <a:rPr lang="pt-PT" sz="1100" i="1" dirty="0"/>
              <a:t> Medicinal </a:t>
            </a:r>
            <a:r>
              <a:rPr lang="pt-PT" sz="1100" i="1" dirty="0" err="1"/>
              <a:t>Products</a:t>
            </a:r>
            <a:r>
              <a:rPr lang="pt-PT" sz="1100" i="1" dirty="0"/>
              <a:t> In </a:t>
            </a:r>
            <a:r>
              <a:rPr lang="pt-PT" sz="1100" i="1" dirty="0" err="1"/>
              <a:t>Healthcare</a:t>
            </a:r>
            <a:r>
              <a:rPr lang="pt-PT" sz="1100" i="1" dirty="0"/>
              <a:t> </a:t>
            </a:r>
            <a:r>
              <a:rPr lang="pt-PT" sz="1100" i="1" dirty="0" err="1"/>
              <a:t>Establishments</a:t>
            </a:r>
            <a:r>
              <a:rPr lang="pt-PT" sz="1100" i="1" dirty="0"/>
              <a:t>. Caso seja utilizada uma câmara de fluxo laminar de segurança biológica nível </a:t>
            </a:r>
            <a:r>
              <a:rPr lang="pt-PT" sz="1100" i="1" dirty="0" err="1"/>
              <a:t>iii</a:t>
            </a:r>
            <a:r>
              <a:rPr lang="pt-PT" sz="1100" i="1" dirty="0"/>
              <a:t> (Isolador), deve ser assegurado que se cumpram no mínimo, os requisitos de classe D.</a:t>
            </a: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AB7B9552-B453-045F-75C9-CE1A4D338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2D838-B1B3-4B30-A9CE-54C9D50F8A4A}" type="slidenum">
              <a:rPr lang="pt-PT" smtClean="0"/>
              <a:t>28</a:t>
            </a:fld>
            <a:r>
              <a:rPr lang="pt-PT" dirty="0"/>
              <a:t>/41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AB683A7-3E58-AF03-99A9-CCB92105B6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572" y="2195340"/>
            <a:ext cx="7906853" cy="24673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478220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644" y="530821"/>
            <a:ext cx="11790712" cy="624209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pt-PT" sz="3600" b="1" dirty="0">
                <a:solidFill>
                  <a:schemeClr val="bg1"/>
                </a:solidFill>
              </a:rPr>
              <a:t>Unidades de Radioncologia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3067C69-1DBB-0ED5-468C-E7DD05355E86}"/>
              </a:ext>
            </a:extLst>
          </p:cNvPr>
          <p:cNvSpPr txBox="1"/>
          <p:nvPr/>
        </p:nvSpPr>
        <p:spPr>
          <a:xfrm>
            <a:off x="662538" y="1580619"/>
            <a:ext cx="108669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PT" sz="1400" b="1" dirty="0"/>
              <a:t>Portaria n.º 89/2024/1, de 11 de março:</a:t>
            </a: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728D65CF-F82F-D242-33A9-58D426783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2D838-B1B3-4B30-A9CE-54C9D50F8A4A}" type="slidenum">
              <a:rPr lang="pt-PT" smtClean="0"/>
              <a:t>29</a:t>
            </a:fld>
            <a:r>
              <a:rPr lang="pt-PT" dirty="0"/>
              <a:t>/41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C5B4F54-0F4F-7BD6-D086-A515FC499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187" y="2448922"/>
            <a:ext cx="7109556" cy="3174061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3" name="Agrupar 12">
            <a:extLst>
              <a:ext uri="{FF2B5EF4-FFF2-40B4-BE49-F238E27FC236}">
                <a16:creationId xmlns:a16="http://schemas.microsoft.com/office/drawing/2014/main" id="{9DACD25F-617A-4364-5012-08A6BCE74C43}"/>
              </a:ext>
            </a:extLst>
          </p:cNvPr>
          <p:cNvGrpSpPr/>
          <p:nvPr/>
        </p:nvGrpSpPr>
        <p:grpSpPr>
          <a:xfrm>
            <a:off x="8377737" y="2933499"/>
            <a:ext cx="3151724" cy="2257740"/>
            <a:chOff x="6369480" y="3855850"/>
            <a:chExt cx="3151724" cy="2257740"/>
          </a:xfrm>
        </p:grpSpPr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E63646BD-746F-1290-B795-7EC1BF7DA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r="78963"/>
            <a:stretch/>
          </p:blipFill>
          <p:spPr>
            <a:xfrm>
              <a:off x="6369480" y="3855850"/>
              <a:ext cx="1661338" cy="225774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78F9A9A7-FC20-1A88-5D03-9F65331486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81128"/>
            <a:stretch/>
          </p:blipFill>
          <p:spPr>
            <a:xfrm>
              <a:off x="8030818" y="3855850"/>
              <a:ext cx="1490386" cy="225774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4038488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644" y="530821"/>
            <a:ext cx="11790712" cy="624209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pt-PT" sz="3600" b="1" dirty="0">
                <a:solidFill>
                  <a:schemeClr val="bg1"/>
                </a:solidFill>
              </a:rPr>
              <a:t>As novas portarias do licenciamento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3067C69-1DBB-0ED5-468C-E7DD05355E86}"/>
              </a:ext>
            </a:extLst>
          </p:cNvPr>
          <p:cNvSpPr txBox="1"/>
          <p:nvPr/>
        </p:nvSpPr>
        <p:spPr>
          <a:xfrm>
            <a:off x="662538" y="1391411"/>
            <a:ext cx="10866923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400" b="1" dirty="0"/>
              <a:t>Portaria n.º 86/2024/1, de 11 de março </a:t>
            </a:r>
            <a:r>
              <a:rPr lang="pt-PT" sz="1400" dirty="0"/>
              <a:t>- Centros de enfermagem.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400" b="1" dirty="0"/>
              <a:t>Portaria n.º 87/2024/1, de 11 de março </a:t>
            </a:r>
            <a:r>
              <a:rPr lang="pt-PT" sz="1400" dirty="0"/>
              <a:t>- Laboratórios de anatomia patológica.</a:t>
            </a:r>
            <a:endParaRPr lang="pt-PT" sz="1400" b="1" dirty="0"/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400" b="1" dirty="0"/>
              <a:t>Portaria n.º 88/2024/1, de 11 de março - </a:t>
            </a:r>
            <a:r>
              <a:rPr lang="pt-PT" sz="1400" dirty="0"/>
              <a:t>Unidades de medicina física e de reabilitação, unidades de fisioterapia, de terapia da fala e de terapia ocupacional.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400" b="1" dirty="0"/>
              <a:t>Portaria n.º 89/2024/1, de 11 de março </a:t>
            </a:r>
            <a:r>
              <a:rPr lang="pt-PT" sz="1400" dirty="0"/>
              <a:t>- Unidades de radioncologia.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400" b="1" dirty="0"/>
              <a:t>Portaria n.º 90/2024/1, de 11 de março </a:t>
            </a:r>
            <a:r>
              <a:rPr lang="pt-PT" sz="1400" dirty="0"/>
              <a:t>- Unidades com internamento.</a:t>
            </a:r>
            <a:endParaRPr lang="pt-PT" sz="1400" b="1" dirty="0"/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400" b="1" dirty="0"/>
              <a:t>Portaria n.º 91/2024/1, de 11 de março </a:t>
            </a:r>
            <a:r>
              <a:rPr lang="pt-PT" sz="1400" dirty="0"/>
              <a:t>- Laboratórios de genética.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400" b="1" dirty="0"/>
              <a:t>Portaria n.º 92/2024/1, de 11 de março </a:t>
            </a:r>
            <a:r>
              <a:rPr lang="pt-PT" sz="1400" dirty="0"/>
              <a:t>- Clínicas e consultórios médicos.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400" b="1" dirty="0"/>
              <a:t>Portaria n.º 93/2024/1, de 11 de março </a:t>
            </a:r>
            <a:r>
              <a:rPr lang="pt-PT" sz="1400" dirty="0"/>
              <a:t>- Unidades de medicina nuclear.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400" b="1" dirty="0"/>
              <a:t>Portaria n.º 94/2024/1, de 11 de março </a:t>
            </a:r>
            <a:r>
              <a:rPr lang="pt-PT" sz="1400" dirty="0"/>
              <a:t>- Unidades de diálise.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400" b="1" dirty="0"/>
              <a:t>Portaria n.º 97/2024/1, de 12 de março </a:t>
            </a:r>
            <a:r>
              <a:rPr lang="pt-PT" sz="1400" dirty="0"/>
              <a:t>- Unidades de cirurgia de ambulatório.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400" b="1" dirty="0"/>
              <a:t>Portaria n.º 99/2024/1, de 13 de março </a:t>
            </a:r>
            <a:r>
              <a:rPr lang="pt-PT" sz="1400" dirty="0"/>
              <a:t>- Clínicas e consultórios dentários.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400" b="1" dirty="0"/>
              <a:t>Portaria n.º 100/2024/1, de 13 de março </a:t>
            </a:r>
            <a:r>
              <a:rPr lang="pt-PT" sz="1400" dirty="0"/>
              <a:t>- Unidades de radiologia.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F2B914A-7F8F-529B-3A62-E250E6088B7A}"/>
              </a:ext>
            </a:extLst>
          </p:cNvPr>
          <p:cNvSpPr txBox="1"/>
          <p:nvPr/>
        </p:nvSpPr>
        <p:spPr>
          <a:xfrm>
            <a:off x="662538" y="5367277"/>
            <a:ext cx="110526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PT" sz="1200" b="1" u="sng" dirty="0"/>
              <a:t>Não foram alvo de revisão: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200" b="1" dirty="0"/>
              <a:t>Decreto-Lei n.º 74/2016, de 8 de novembro </a:t>
            </a:r>
            <a:r>
              <a:rPr lang="pt-PT" sz="1200" dirty="0"/>
              <a:t>- Comportamentos aditivos e dependências.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200" b="1" dirty="0"/>
              <a:t>Portaria n.º 392/2019, de 5 de novembro </a:t>
            </a:r>
            <a:r>
              <a:rPr lang="pt-PT" sz="1200" dirty="0"/>
              <a:t>- Laboratórios de patologia clínica ou análises clínicas e respetivos postos de colheitas.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200" b="1" dirty="0"/>
              <a:t>Portaria n.º 615/2010, de 3 de agosto</a:t>
            </a:r>
            <a:r>
              <a:rPr lang="pt-PT" sz="1200" dirty="0"/>
              <a:t>, alterada pela </a:t>
            </a:r>
            <a:r>
              <a:rPr lang="pt-PT" sz="1200" b="1" dirty="0"/>
              <a:t>Portaria n.º 8/2014, de 14 de janeiro </a:t>
            </a:r>
            <a:r>
              <a:rPr lang="pt-PT" sz="1200" dirty="0"/>
              <a:t>- Obstetrícia e Neonatologia.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200" b="1" dirty="0"/>
              <a:t>Portaria n.º 182/2014, de 12 de setembro </a:t>
            </a:r>
            <a:r>
              <a:rPr lang="pt-PT" sz="1200" dirty="0"/>
              <a:t>- Terapêuticas não convencionais.</a:t>
            </a:r>
          </a:p>
        </p:txBody>
      </p:sp>
      <p:sp>
        <p:nvSpPr>
          <p:cNvPr id="4" name="Retângulo 3">
            <a:hlinkClick r:id="rId4"/>
            <a:extLst>
              <a:ext uri="{FF2B5EF4-FFF2-40B4-BE49-F238E27FC236}">
                <a16:creationId xmlns:a16="http://schemas.microsoft.com/office/drawing/2014/main" id="{F3347E27-FB49-924D-59F6-EE017B3A416C}"/>
              </a:ext>
            </a:extLst>
          </p:cNvPr>
          <p:cNvSpPr/>
          <p:nvPr/>
        </p:nvSpPr>
        <p:spPr>
          <a:xfrm>
            <a:off x="995082" y="1407459"/>
            <a:ext cx="2967318" cy="251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Retângulo 6">
            <a:hlinkClick r:id="rId5"/>
            <a:extLst>
              <a:ext uri="{FF2B5EF4-FFF2-40B4-BE49-F238E27FC236}">
                <a16:creationId xmlns:a16="http://schemas.microsoft.com/office/drawing/2014/main" id="{BA57D2EA-0AE6-6C8B-E07A-6606EBE5690E}"/>
              </a:ext>
            </a:extLst>
          </p:cNvPr>
          <p:cNvSpPr/>
          <p:nvPr/>
        </p:nvSpPr>
        <p:spPr>
          <a:xfrm>
            <a:off x="995082" y="1674519"/>
            <a:ext cx="2967318" cy="234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Retângulo 8">
            <a:hlinkClick r:id="rId6"/>
            <a:extLst>
              <a:ext uri="{FF2B5EF4-FFF2-40B4-BE49-F238E27FC236}">
                <a16:creationId xmlns:a16="http://schemas.microsoft.com/office/drawing/2014/main" id="{043AB50D-6847-861A-5F5B-E0C7512CD35E}"/>
              </a:ext>
            </a:extLst>
          </p:cNvPr>
          <p:cNvSpPr/>
          <p:nvPr/>
        </p:nvSpPr>
        <p:spPr>
          <a:xfrm>
            <a:off x="995082" y="2015620"/>
            <a:ext cx="2967318" cy="234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Retângulo 10">
            <a:hlinkClick r:id="rId7"/>
            <a:extLst>
              <a:ext uri="{FF2B5EF4-FFF2-40B4-BE49-F238E27FC236}">
                <a16:creationId xmlns:a16="http://schemas.microsoft.com/office/drawing/2014/main" id="{7487B81E-A912-1747-D722-DEC4CE007E04}"/>
              </a:ext>
            </a:extLst>
          </p:cNvPr>
          <p:cNvSpPr/>
          <p:nvPr/>
        </p:nvSpPr>
        <p:spPr>
          <a:xfrm>
            <a:off x="995082" y="2507002"/>
            <a:ext cx="2967318" cy="234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tângulo 11">
            <a:hlinkClick r:id="rId8"/>
            <a:extLst>
              <a:ext uri="{FF2B5EF4-FFF2-40B4-BE49-F238E27FC236}">
                <a16:creationId xmlns:a16="http://schemas.microsoft.com/office/drawing/2014/main" id="{364C230D-D791-637F-5674-E644F529F2B8}"/>
              </a:ext>
            </a:extLst>
          </p:cNvPr>
          <p:cNvSpPr/>
          <p:nvPr/>
        </p:nvSpPr>
        <p:spPr>
          <a:xfrm>
            <a:off x="995082" y="2814918"/>
            <a:ext cx="2967318" cy="1834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Retângulo 12">
            <a:hlinkClick r:id="rId9"/>
            <a:extLst>
              <a:ext uri="{FF2B5EF4-FFF2-40B4-BE49-F238E27FC236}">
                <a16:creationId xmlns:a16="http://schemas.microsoft.com/office/drawing/2014/main" id="{29EBCDE3-0D83-1754-60FF-0A631780AEAB}"/>
              </a:ext>
            </a:extLst>
          </p:cNvPr>
          <p:cNvSpPr/>
          <p:nvPr/>
        </p:nvSpPr>
        <p:spPr>
          <a:xfrm>
            <a:off x="995082" y="3119718"/>
            <a:ext cx="2967318" cy="1834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Retângulo 13">
            <a:hlinkClick r:id="rId10"/>
            <a:extLst>
              <a:ext uri="{FF2B5EF4-FFF2-40B4-BE49-F238E27FC236}">
                <a16:creationId xmlns:a16="http://schemas.microsoft.com/office/drawing/2014/main" id="{66B22BF6-2F63-0771-39FB-18CD419177D5}"/>
              </a:ext>
            </a:extLst>
          </p:cNvPr>
          <p:cNvSpPr/>
          <p:nvPr/>
        </p:nvSpPr>
        <p:spPr>
          <a:xfrm>
            <a:off x="995082" y="3390210"/>
            <a:ext cx="2967318" cy="1834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0327E77C-F220-7F7C-6B75-FA1EE372AD99}"/>
              </a:ext>
            </a:extLst>
          </p:cNvPr>
          <p:cNvSpPr/>
          <p:nvPr/>
        </p:nvSpPr>
        <p:spPr>
          <a:xfrm>
            <a:off x="995082" y="3675529"/>
            <a:ext cx="2967318" cy="1834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Retângulo 15">
            <a:hlinkClick r:id="rId11"/>
            <a:extLst>
              <a:ext uri="{FF2B5EF4-FFF2-40B4-BE49-F238E27FC236}">
                <a16:creationId xmlns:a16="http://schemas.microsoft.com/office/drawing/2014/main" id="{36CA75AC-C6AE-D32F-4894-385EFE3B394B}"/>
              </a:ext>
            </a:extLst>
          </p:cNvPr>
          <p:cNvSpPr/>
          <p:nvPr/>
        </p:nvSpPr>
        <p:spPr>
          <a:xfrm>
            <a:off x="995082" y="3675529"/>
            <a:ext cx="2967318" cy="1834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Retângulo 17">
            <a:hlinkClick r:id="rId12"/>
            <a:extLst>
              <a:ext uri="{FF2B5EF4-FFF2-40B4-BE49-F238E27FC236}">
                <a16:creationId xmlns:a16="http://schemas.microsoft.com/office/drawing/2014/main" id="{BE697279-1E99-B7F5-11AF-FCD75905CD31}"/>
              </a:ext>
            </a:extLst>
          </p:cNvPr>
          <p:cNvSpPr/>
          <p:nvPr/>
        </p:nvSpPr>
        <p:spPr>
          <a:xfrm>
            <a:off x="995082" y="3960849"/>
            <a:ext cx="2967318" cy="237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Retângulo 18">
            <a:hlinkClick r:id="rId13"/>
            <a:extLst>
              <a:ext uri="{FF2B5EF4-FFF2-40B4-BE49-F238E27FC236}">
                <a16:creationId xmlns:a16="http://schemas.microsoft.com/office/drawing/2014/main" id="{51ACA19B-D421-0884-E816-E5069F8E406D}"/>
              </a:ext>
            </a:extLst>
          </p:cNvPr>
          <p:cNvSpPr/>
          <p:nvPr/>
        </p:nvSpPr>
        <p:spPr>
          <a:xfrm>
            <a:off x="995082" y="4271723"/>
            <a:ext cx="2967318" cy="1999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Retângulo 19">
            <a:hlinkClick r:id="rId14"/>
            <a:extLst>
              <a:ext uri="{FF2B5EF4-FFF2-40B4-BE49-F238E27FC236}">
                <a16:creationId xmlns:a16="http://schemas.microsoft.com/office/drawing/2014/main" id="{A0B95017-9680-573D-F6D7-D5954F8DD061}"/>
              </a:ext>
            </a:extLst>
          </p:cNvPr>
          <p:cNvSpPr/>
          <p:nvPr/>
        </p:nvSpPr>
        <p:spPr>
          <a:xfrm>
            <a:off x="995082" y="4506687"/>
            <a:ext cx="2967318" cy="2715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Retângulo 20">
            <a:hlinkClick r:id="rId15"/>
            <a:extLst>
              <a:ext uri="{FF2B5EF4-FFF2-40B4-BE49-F238E27FC236}">
                <a16:creationId xmlns:a16="http://schemas.microsoft.com/office/drawing/2014/main" id="{2636675E-4F27-D108-898B-E3F4FF10A8C5}"/>
              </a:ext>
            </a:extLst>
          </p:cNvPr>
          <p:cNvSpPr/>
          <p:nvPr/>
        </p:nvSpPr>
        <p:spPr>
          <a:xfrm>
            <a:off x="995082" y="4840941"/>
            <a:ext cx="3039036" cy="1999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Retângulo 21">
            <a:hlinkClick r:id="rId16"/>
            <a:extLst>
              <a:ext uri="{FF2B5EF4-FFF2-40B4-BE49-F238E27FC236}">
                <a16:creationId xmlns:a16="http://schemas.microsoft.com/office/drawing/2014/main" id="{2A197AB4-5889-AAAE-3E9A-C740410DFDDD}"/>
              </a:ext>
            </a:extLst>
          </p:cNvPr>
          <p:cNvSpPr/>
          <p:nvPr/>
        </p:nvSpPr>
        <p:spPr>
          <a:xfrm>
            <a:off x="995082" y="5683078"/>
            <a:ext cx="2796989" cy="210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Retângulo 22">
            <a:hlinkClick r:id="rId17"/>
            <a:extLst>
              <a:ext uri="{FF2B5EF4-FFF2-40B4-BE49-F238E27FC236}">
                <a16:creationId xmlns:a16="http://schemas.microsoft.com/office/drawing/2014/main" id="{D377BD55-5030-CDEB-5571-9AA4A21D4231}"/>
              </a:ext>
            </a:extLst>
          </p:cNvPr>
          <p:cNvSpPr/>
          <p:nvPr/>
        </p:nvSpPr>
        <p:spPr>
          <a:xfrm>
            <a:off x="995082" y="5951603"/>
            <a:ext cx="2716306" cy="1783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Retângulo 23">
            <a:hlinkClick r:id="rId18"/>
            <a:extLst>
              <a:ext uri="{FF2B5EF4-FFF2-40B4-BE49-F238E27FC236}">
                <a16:creationId xmlns:a16="http://schemas.microsoft.com/office/drawing/2014/main" id="{C59B7CAF-A5A0-519B-AD45-721A01CAE3CA}"/>
              </a:ext>
            </a:extLst>
          </p:cNvPr>
          <p:cNvSpPr/>
          <p:nvPr/>
        </p:nvSpPr>
        <p:spPr>
          <a:xfrm>
            <a:off x="995082" y="6208021"/>
            <a:ext cx="2456330" cy="1582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Retângulo 24">
            <a:hlinkClick r:id="rId19"/>
            <a:extLst>
              <a:ext uri="{FF2B5EF4-FFF2-40B4-BE49-F238E27FC236}">
                <a16:creationId xmlns:a16="http://schemas.microsoft.com/office/drawing/2014/main" id="{35100544-0AA2-3398-ECF6-21242A66ED57}"/>
              </a:ext>
            </a:extLst>
          </p:cNvPr>
          <p:cNvSpPr/>
          <p:nvPr/>
        </p:nvSpPr>
        <p:spPr>
          <a:xfrm>
            <a:off x="4303059" y="6208021"/>
            <a:ext cx="2366682" cy="1582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6" name="Retângulo 25">
            <a:hlinkClick r:id="rId20"/>
            <a:extLst>
              <a:ext uri="{FF2B5EF4-FFF2-40B4-BE49-F238E27FC236}">
                <a16:creationId xmlns:a16="http://schemas.microsoft.com/office/drawing/2014/main" id="{9B874072-696A-B1FA-FED2-C38325C8ECFC}"/>
              </a:ext>
            </a:extLst>
          </p:cNvPr>
          <p:cNvSpPr/>
          <p:nvPr/>
        </p:nvSpPr>
        <p:spPr>
          <a:xfrm>
            <a:off x="995082" y="6447914"/>
            <a:ext cx="2716306" cy="172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Marcador de Posição do Número do Diapositivo 16">
            <a:extLst>
              <a:ext uri="{FF2B5EF4-FFF2-40B4-BE49-F238E27FC236}">
                <a16:creationId xmlns:a16="http://schemas.microsoft.com/office/drawing/2014/main" id="{394FB674-F555-C57E-18E4-934849C72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2D838-B1B3-4B30-A9CE-54C9D50F8A4A}" type="slidenum">
              <a:rPr lang="pt-PT" smtClean="0"/>
              <a:t>3</a:t>
            </a:fld>
            <a:r>
              <a:rPr lang="pt-PT" dirty="0"/>
              <a:t>/41</a:t>
            </a:r>
          </a:p>
        </p:txBody>
      </p:sp>
    </p:spTree>
    <p:extLst>
      <p:ext uri="{BB962C8B-B14F-4D97-AF65-F5344CB8AC3E}">
        <p14:creationId xmlns:p14="http://schemas.microsoft.com/office/powerpoint/2010/main" val="18967586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644" y="530821"/>
            <a:ext cx="11790712" cy="624209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pt-PT" sz="3600" b="1" dirty="0">
                <a:solidFill>
                  <a:schemeClr val="bg1"/>
                </a:solidFill>
              </a:rPr>
              <a:t>Laboratórios de Genética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3067C69-1DBB-0ED5-468C-E7DD05355E86}"/>
              </a:ext>
            </a:extLst>
          </p:cNvPr>
          <p:cNvSpPr txBox="1"/>
          <p:nvPr/>
        </p:nvSpPr>
        <p:spPr>
          <a:xfrm>
            <a:off x="662538" y="1580619"/>
            <a:ext cx="108669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PT" sz="1400" b="1" dirty="0"/>
              <a:t>Portaria n.º 91/2024/1, de 11 de março: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CE20EC1-CD50-E177-3AF7-FF938F0974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4336" y="2258171"/>
            <a:ext cx="6463328" cy="35190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68C6168E-50B7-B68E-8334-2EE4711A4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2D838-B1B3-4B30-A9CE-54C9D50F8A4A}" type="slidenum">
              <a:rPr lang="pt-PT" smtClean="0"/>
              <a:t>30</a:t>
            </a:fld>
            <a:r>
              <a:rPr lang="pt-PT" dirty="0"/>
              <a:t>/41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F6689CC-6325-8902-7CB1-7D5080542307}"/>
              </a:ext>
            </a:extLst>
          </p:cNvPr>
          <p:cNvSpPr txBox="1"/>
          <p:nvPr/>
        </p:nvSpPr>
        <p:spPr>
          <a:xfrm>
            <a:off x="3201388" y="5931598"/>
            <a:ext cx="57892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PT"/>
            </a:defPPr>
            <a:lvl1pPr algn="just">
              <a:spcAft>
                <a:spcPts val="600"/>
              </a:spcAft>
              <a:defRPr sz="1100" i="1"/>
            </a:lvl1pPr>
          </a:lstStyle>
          <a:p>
            <a:r>
              <a:rPr lang="pt-PT" dirty="0"/>
              <a:t>Podem ser utilizados sistemas alternativos de climatização, desde que o projeto de execução se faça acompanhar do estudo comprovativo do cumprimento da norma NP EN 378.</a:t>
            </a:r>
          </a:p>
        </p:txBody>
      </p:sp>
    </p:spTree>
    <p:extLst>
      <p:ext uri="{BB962C8B-B14F-4D97-AF65-F5344CB8AC3E}">
        <p14:creationId xmlns:p14="http://schemas.microsoft.com/office/powerpoint/2010/main" val="7678182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644" y="530821"/>
            <a:ext cx="11790712" cy="624209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pt-PT" sz="3600" b="1" dirty="0">
                <a:solidFill>
                  <a:schemeClr val="bg1"/>
                </a:solidFill>
              </a:rPr>
              <a:t>Laboratórios de Anatomia Patológica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3067C69-1DBB-0ED5-468C-E7DD05355E86}"/>
              </a:ext>
            </a:extLst>
          </p:cNvPr>
          <p:cNvSpPr txBox="1"/>
          <p:nvPr/>
        </p:nvSpPr>
        <p:spPr>
          <a:xfrm>
            <a:off x="662538" y="1580619"/>
            <a:ext cx="108669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PT" sz="1400" b="1" dirty="0"/>
              <a:t>Portaria n.º 87/2024/1, de 11 de março: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2D72985-845D-FADA-DFD1-F2372AB3D8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1388" y="2113885"/>
            <a:ext cx="5789221" cy="38086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5F86036C-7EA8-9B67-BE00-C33CCE121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2D838-B1B3-4B30-A9CE-54C9D50F8A4A}" type="slidenum">
              <a:rPr lang="pt-PT" smtClean="0"/>
              <a:t>31</a:t>
            </a:fld>
            <a:r>
              <a:rPr lang="pt-PT" dirty="0"/>
              <a:t>/41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813BC55-FD81-9CDB-F4CB-8FDB9B1C8C3E}"/>
              </a:ext>
            </a:extLst>
          </p:cNvPr>
          <p:cNvSpPr txBox="1"/>
          <p:nvPr/>
        </p:nvSpPr>
        <p:spPr>
          <a:xfrm>
            <a:off x="3201387" y="6108025"/>
            <a:ext cx="57892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PT"/>
            </a:defPPr>
            <a:lvl1pPr algn="just">
              <a:spcAft>
                <a:spcPts val="600"/>
              </a:spcAft>
              <a:defRPr sz="1100" i="1"/>
            </a:lvl1pPr>
          </a:lstStyle>
          <a:p>
            <a:r>
              <a:rPr lang="pt-PT" dirty="0"/>
              <a:t>Podem ser utilizados sistemas alternativos de climatização, desde que o projeto de execução se faça acompanhar do estudo comprovativo do cumprimento da norma NP EN 378.</a:t>
            </a:r>
          </a:p>
        </p:txBody>
      </p:sp>
    </p:spTree>
    <p:extLst>
      <p:ext uri="{BB962C8B-B14F-4D97-AF65-F5344CB8AC3E}">
        <p14:creationId xmlns:p14="http://schemas.microsoft.com/office/powerpoint/2010/main" val="35656596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644" y="530821"/>
            <a:ext cx="11790712" cy="624209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pt-PT" sz="3600" b="1" dirty="0">
                <a:solidFill>
                  <a:schemeClr val="bg1"/>
                </a:solidFill>
              </a:rPr>
              <a:t>Unidades de Cirurgia de Ambulatório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3067C69-1DBB-0ED5-468C-E7DD05355E86}"/>
              </a:ext>
            </a:extLst>
          </p:cNvPr>
          <p:cNvSpPr txBox="1"/>
          <p:nvPr/>
        </p:nvSpPr>
        <p:spPr>
          <a:xfrm>
            <a:off x="662538" y="1580619"/>
            <a:ext cx="108669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PT" sz="1400" b="1" dirty="0"/>
              <a:t>Portaria n.º 97/2024/1, de 12 de março: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85D5950-B8D0-A6D1-1E29-72996A64E6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961" y="2177005"/>
            <a:ext cx="5944430" cy="40486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4E367121-0F9F-33F0-07C3-91F9768A6B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950" y="2177005"/>
            <a:ext cx="3036518" cy="40486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38D43920-F22C-4B5E-A264-13800228B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2D838-B1B3-4B30-A9CE-54C9D50F8A4A}" type="slidenum">
              <a:rPr lang="pt-PT" smtClean="0"/>
              <a:t>32</a:t>
            </a:fld>
            <a:r>
              <a:rPr lang="pt-PT" dirty="0"/>
              <a:t>/41</a:t>
            </a:r>
          </a:p>
        </p:txBody>
      </p:sp>
    </p:spTree>
    <p:extLst>
      <p:ext uri="{BB962C8B-B14F-4D97-AF65-F5344CB8AC3E}">
        <p14:creationId xmlns:p14="http://schemas.microsoft.com/office/powerpoint/2010/main" val="33350080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644" y="530821"/>
            <a:ext cx="11790712" cy="624209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pt-PT" sz="3600" b="1" dirty="0">
                <a:solidFill>
                  <a:schemeClr val="bg1"/>
                </a:solidFill>
              </a:rPr>
              <a:t>Unidades de Cirurgia de Ambulatório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3067C69-1DBB-0ED5-468C-E7DD05355E86}"/>
              </a:ext>
            </a:extLst>
          </p:cNvPr>
          <p:cNvSpPr txBox="1"/>
          <p:nvPr/>
        </p:nvSpPr>
        <p:spPr>
          <a:xfrm>
            <a:off x="662538" y="1580619"/>
            <a:ext cx="108669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PT" sz="1400" b="1" dirty="0"/>
              <a:t>Portaria n.º 97/2024/1, de 12 de março: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16FFF609-27C0-D243-DC33-BB9D18071C89}"/>
              </a:ext>
            </a:extLst>
          </p:cNvPr>
          <p:cNvGrpSpPr/>
          <p:nvPr/>
        </p:nvGrpSpPr>
        <p:grpSpPr>
          <a:xfrm>
            <a:off x="4858869" y="1734507"/>
            <a:ext cx="6421301" cy="4434699"/>
            <a:chOff x="2128283" y="1599944"/>
            <a:chExt cx="7935433" cy="5480394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5CF1E8F4-71CE-3402-5C46-92F90F542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28284" y="1599944"/>
              <a:ext cx="7935432" cy="365811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590DFAF3-D21F-9E44-ABE7-0333215751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21677"/>
            <a:stretch/>
          </p:blipFill>
          <p:spPr>
            <a:xfrm>
              <a:off x="2128283" y="5225474"/>
              <a:ext cx="7935431" cy="185486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14" name="Imagem 13">
            <a:extLst>
              <a:ext uri="{FF2B5EF4-FFF2-40B4-BE49-F238E27FC236}">
                <a16:creationId xmlns:a16="http://schemas.microsoft.com/office/drawing/2014/main" id="{BF99C470-DAE7-5B6D-835F-78DA342700F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54" y="2040025"/>
            <a:ext cx="3703932" cy="27779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B2B1C2EF-F12E-8B6D-B5A8-30C50145559A}"/>
              </a:ext>
            </a:extLst>
          </p:cNvPr>
          <p:cNvSpPr txBox="1"/>
          <p:nvPr/>
        </p:nvSpPr>
        <p:spPr>
          <a:xfrm>
            <a:off x="694446" y="5584431"/>
            <a:ext cx="37677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sz="800" b="1" i="1" u="none" strike="noStrike" baseline="0" dirty="0">
                <a:latin typeface="Roboto-Regular"/>
              </a:rPr>
              <a:t>O setor socorrido alimentará o sistema de ventilação (nas salas de operações, UCPA/recobro), garantindo a alimentação elétrica para as indispensáveis condições de renovação de ar, e manutenção dos gradientes de pressão (</a:t>
            </a:r>
            <a:r>
              <a:rPr lang="pt-PT" sz="800" b="1" i="1" u="none" strike="noStrike" baseline="0" dirty="0" err="1">
                <a:latin typeface="Roboto-Regular"/>
              </a:rPr>
              <a:t>sub</a:t>
            </a:r>
            <a:r>
              <a:rPr lang="pt-PT" sz="800" b="1" i="1" u="none" strike="noStrike" baseline="0" dirty="0">
                <a:latin typeface="Roboto-Regular"/>
              </a:rPr>
              <a:t> ou sobrepressão), entre esses compartimentos e os compartimentos contíguos.</a:t>
            </a:r>
            <a:endParaRPr lang="pt-PT" b="1" i="1" dirty="0"/>
          </a:p>
        </p:txBody>
      </p:sp>
      <p:pic>
        <p:nvPicPr>
          <p:cNvPr id="7" name="Gráfico 6" descr="Aviso com preenchimento sólido">
            <a:extLst>
              <a:ext uri="{FF2B5EF4-FFF2-40B4-BE49-F238E27FC236}">
                <a16:creationId xmlns:a16="http://schemas.microsoft.com/office/drawing/2014/main" id="{F2FBBA91-2003-A48C-32A6-D74A79A7FF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46329" y="5009038"/>
            <a:ext cx="600165" cy="600165"/>
          </a:xfrm>
          <a:prstGeom prst="rect">
            <a:avLst/>
          </a:prstGeom>
        </p:spPr>
      </p:pic>
      <p:sp>
        <p:nvSpPr>
          <p:cNvPr id="10" name="Marcador de Posição do Número do Diapositivo 9">
            <a:extLst>
              <a:ext uri="{FF2B5EF4-FFF2-40B4-BE49-F238E27FC236}">
                <a16:creationId xmlns:a16="http://schemas.microsoft.com/office/drawing/2014/main" id="{2C4DD61F-8BD8-067B-825E-5ACF2B455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2D838-B1B3-4B30-A9CE-54C9D50F8A4A}" type="slidenum">
              <a:rPr lang="pt-PT" smtClean="0"/>
              <a:t>33</a:t>
            </a:fld>
            <a:r>
              <a:rPr lang="pt-PT" dirty="0"/>
              <a:t>/41</a:t>
            </a:r>
          </a:p>
        </p:txBody>
      </p:sp>
    </p:spTree>
    <p:extLst>
      <p:ext uri="{BB962C8B-B14F-4D97-AF65-F5344CB8AC3E}">
        <p14:creationId xmlns:p14="http://schemas.microsoft.com/office/powerpoint/2010/main" val="3987694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644" y="530821"/>
            <a:ext cx="11790712" cy="624209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pt-PT" sz="3600" b="1" dirty="0">
                <a:solidFill>
                  <a:schemeClr val="bg1"/>
                </a:solidFill>
              </a:rPr>
              <a:t>Unidades com Internamento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3067C69-1DBB-0ED5-468C-E7DD05355E86}"/>
              </a:ext>
            </a:extLst>
          </p:cNvPr>
          <p:cNvSpPr txBox="1"/>
          <p:nvPr/>
        </p:nvSpPr>
        <p:spPr>
          <a:xfrm>
            <a:off x="662538" y="1580619"/>
            <a:ext cx="108669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PT" sz="1400" b="1" dirty="0"/>
              <a:t>Portaria n.º 90/2024/1, de 12 de março: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01239FE-8D0D-0601-8032-556DECA3C2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0044" y="2113952"/>
            <a:ext cx="2019582" cy="2191056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5" name="Agrupar 14">
            <a:extLst>
              <a:ext uri="{FF2B5EF4-FFF2-40B4-BE49-F238E27FC236}">
                <a16:creationId xmlns:a16="http://schemas.microsoft.com/office/drawing/2014/main" id="{CD11F839-96D6-E6F9-C877-D295F4BDFEF0}"/>
              </a:ext>
            </a:extLst>
          </p:cNvPr>
          <p:cNvGrpSpPr/>
          <p:nvPr/>
        </p:nvGrpSpPr>
        <p:grpSpPr>
          <a:xfrm>
            <a:off x="1963484" y="2113952"/>
            <a:ext cx="6068272" cy="3696279"/>
            <a:chOff x="789107" y="2149811"/>
            <a:chExt cx="6068272" cy="3696279"/>
          </a:xfrm>
        </p:grpSpPr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349C91FD-E3B8-6CBF-0AB3-FC5185E5A1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/>
            <a:stretch/>
          </p:blipFill>
          <p:spPr>
            <a:xfrm>
              <a:off x="789107" y="2149811"/>
              <a:ext cx="6068272" cy="281979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A3B023E4-AD43-1400-9F7E-96F55AD721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8138"/>
            <a:stretch/>
          </p:blipFill>
          <p:spPr>
            <a:xfrm>
              <a:off x="789107" y="4969605"/>
              <a:ext cx="6068272" cy="87648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5498F465-084B-20E2-4B45-6345B736F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2D838-B1B3-4B30-A9CE-54C9D50F8A4A}" type="slidenum">
              <a:rPr lang="pt-PT" smtClean="0"/>
              <a:t>34</a:t>
            </a:fld>
            <a:r>
              <a:rPr lang="pt-PT" dirty="0"/>
              <a:t>/41</a:t>
            </a:r>
          </a:p>
        </p:txBody>
      </p:sp>
    </p:spTree>
    <p:extLst>
      <p:ext uri="{BB962C8B-B14F-4D97-AF65-F5344CB8AC3E}">
        <p14:creationId xmlns:p14="http://schemas.microsoft.com/office/powerpoint/2010/main" val="3158226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644" y="530821"/>
            <a:ext cx="11790712" cy="624209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pt-PT" sz="3600" b="1" dirty="0">
                <a:solidFill>
                  <a:schemeClr val="bg1"/>
                </a:solidFill>
              </a:rPr>
              <a:t>Unidades com Internamento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3067C69-1DBB-0ED5-468C-E7DD05355E86}"/>
              </a:ext>
            </a:extLst>
          </p:cNvPr>
          <p:cNvSpPr txBox="1"/>
          <p:nvPr/>
        </p:nvSpPr>
        <p:spPr>
          <a:xfrm>
            <a:off x="662538" y="1580619"/>
            <a:ext cx="108669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PT" sz="1400" b="1" dirty="0"/>
              <a:t>Portaria n.º 90/2024/1, de 12 de março: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5286BECA-CA9E-13D1-3E27-31FFA70C6F21}"/>
              </a:ext>
            </a:extLst>
          </p:cNvPr>
          <p:cNvGrpSpPr/>
          <p:nvPr/>
        </p:nvGrpSpPr>
        <p:grpSpPr>
          <a:xfrm>
            <a:off x="2420475" y="1989976"/>
            <a:ext cx="7351050" cy="4445928"/>
            <a:chOff x="860620" y="1888396"/>
            <a:chExt cx="7906853" cy="4782079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ED1983CB-676C-2928-7675-BEB5EBEA51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0620" y="5623840"/>
              <a:ext cx="7906853" cy="104663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FE8DCAE8-8391-467E-8EE0-E9E0B3A26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60620" y="1888396"/>
              <a:ext cx="7906853" cy="375337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CC5B3C2F-710B-2ABF-2932-65BA502B8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2D838-B1B3-4B30-A9CE-54C9D50F8A4A}" type="slidenum">
              <a:rPr lang="pt-PT" smtClean="0"/>
              <a:t>35</a:t>
            </a:fld>
            <a:r>
              <a:rPr lang="pt-PT" dirty="0"/>
              <a:t>/41</a:t>
            </a:r>
          </a:p>
        </p:txBody>
      </p:sp>
    </p:spTree>
    <p:extLst>
      <p:ext uri="{BB962C8B-B14F-4D97-AF65-F5344CB8AC3E}">
        <p14:creationId xmlns:p14="http://schemas.microsoft.com/office/powerpoint/2010/main" val="200465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644" y="530821"/>
            <a:ext cx="11790712" cy="624209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pt-PT" sz="3600" b="1" dirty="0">
                <a:solidFill>
                  <a:schemeClr val="bg1"/>
                </a:solidFill>
              </a:rPr>
              <a:t>Unidades com Internamento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3067C69-1DBB-0ED5-468C-E7DD05355E86}"/>
              </a:ext>
            </a:extLst>
          </p:cNvPr>
          <p:cNvSpPr txBox="1"/>
          <p:nvPr/>
        </p:nvSpPr>
        <p:spPr>
          <a:xfrm>
            <a:off x="662538" y="1580619"/>
            <a:ext cx="108669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PT" sz="1400" b="1" dirty="0"/>
              <a:t>Portaria n.º 90/2024/1, de 12 de março: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37CBFD7D-1524-EC22-C1B6-10351E2FAD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046" y="2194671"/>
            <a:ext cx="7925906" cy="40105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033487C7-01C5-67C7-36A6-25C22D9A1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2D838-B1B3-4B30-A9CE-54C9D50F8A4A}" type="slidenum">
              <a:rPr lang="pt-PT" smtClean="0"/>
              <a:t>36</a:t>
            </a:fld>
            <a:r>
              <a:rPr lang="pt-PT" dirty="0"/>
              <a:t>/41</a:t>
            </a:r>
          </a:p>
        </p:txBody>
      </p:sp>
    </p:spTree>
    <p:extLst>
      <p:ext uri="{BB962C8B-B14F-4D97-AF65-F5344CB8AC3E}">
        <p14:creationId xmlns:p14="http://schemas.microsoft.com/office/powerpoint/2010/main" val="531014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644" y="530821"/>
            <a:ext cx="11790712" cy="624209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pt-PT" sz="3600" b="1" dirty="0">
                <a:solidFill>
                  <a:schemeClr val="bg1"/>
                </a:solidFill>
              </a:rPr>
              <a:t>Unidades com Internamento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3067C69-1DBB-0ED5-468C-E7DD05355E86}"/>
              </a:ext>
            </a:extLst>
          </p:cNvPr>
          <p:cNvSpPr txBox="1"/>
          <p:nvPr/>
        </p:nvSpPr>
        <p:spPr>
          <a:xfrm>
            <a:off x="662538" y="1580619"/>
            <a:ext cx="108669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PT" sz="1400" b="1" dirty="0"/>
              <a:t>Portaria n.º 90/2024/1, de 12 de março:</a:t>
            </a: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7D2BCF57-C630-61A2-4F51-DC23EB6DBACF}"/>
              </a:ext>
            </a:extLst>
          </p:cNvPr>
          <p:cNvGrpSpPr/>
          <p:nvPr/>
        </p:nvGrpSpPr>
        <p:grpSpPr>
          <a:xfrm>
            <a:off x="1326018" y="1953943"/>
            <a:ext cx="5200288" cy="4625579"/>
            <a:chOff x="1209476" y="-564025"/>
            <a:chExt cx="7954485" cy="7075397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3CD75E58-7084-2ADB-A742-EEDC648FB6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1258"/>
            <a:stretch/>
          </p:blipFill>
          <p:spPr>
            <a:xfrm>
              <a:off x="1209476" y="-564025"/>
              <a:ext cx="7954485" cy="584140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DF0CF9DF-975F-225D-A5EC-A6216088BC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09476" y="5277382"/>
              <a:ext cx="7954485" cy="123399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12" name="Imagem 11">
            <a:extLst>
              <a:ext uri="{FF2B5EF4-FFF2-40B4-BE49-F238E27FC236}">
                <a16:creationId xmlns:a16="http://schemas.microsoft.com/office/drawing/2014/main" id="{529FD9CB-1D0A-2A53-1D2F-1BAFA5286A9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741" y="2710336"/>
            <a:ext cx="2068601" cy="27581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31C52EA6-0E70-6877-89E0-6EADE3C4947B}"/>
              </a:ext>
            </a:extLst>
          </p:cNvPr>
          <p:cNvSpPr txBox="1"/>
          <p:nvPr/>
        </p:nvSpPr>
        <p:spPr>
          <a:xfrm>
            <a:off x="6822141" y="1953943"/>
            <a:ext cx="47880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PT" sz="1100" i="1" dirty="0"/>
              <a:t>Caso não sejam utilizadas câmaras de fluxo laminar CFL_SB classe </a:t>
            </a:r>
            <a:r>
              <a:rPr lang="pt-PT" sz="1100" i="1" dirty="0" err="1"/>
              <a:t>iii</a:t>
            </a:r>
            <a:r>
              <a:rPr lang="pt-PT" sz="1100" i="1" dirty="0"/>
              <a:t>, (isolador), recomenda-se que o ventilador de extração seja mantido em funcionamento permanente. Apenas deve ser desligada se não for utilizada por longos períodos.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73FE88B-0302-FDFB-F500-786D88EEB3B3}"/>
              </a:ext>
            </a:extLst>
          </p:cNvPr>
          <p:cNvSpPr txBox="1"/>
          <p:nvPr/>
        </p:nvSpPr>
        <p:spPr>
          <a:xfrm>
            <a:off x="7498629" y="5528789"/>
            <a:ext cx="42171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PT" sz="1100" b="1" i="1" dirty="0"/>
              <a:t>O setor socorrido alimentará o sistema de ventilação (nas salas de operações, UCPA/recobro, quartos de isolamento e UCI), garantindo a alimentação elétrica para as indispensáveis condições de renovação de ar, e manutenção dos gradientes de pressão (</a:t>
            </a:r>
            <a:r>
              <a:rPr lang="pt-PT" sz="1100" b="1" i="1" dirty="0" err="1"/>
              <a:t>sub</a:t>
            </a:r>
            <a:r>
              <a:rPr lang="pt-PT" sz="1100" b="1" i="1" dirty="0"/>
              <a:t> ou sobrepressão), entre esses compartimentos e os compartimentos contíguos.</a:t>
            </a:r>
          </a:p>
        </p:txBody>
      </p:sp>
      <p:pic>
        <p:nvPicPr>
          <p:cNvPr id="6" name="Gráfico 5" descr="Aviso com preenchimento sólido">
            <a:extLst>
              <a:ext uri="{FF2B5EF4-FFF2-40B4-BE49-F238E27FC236}">
                <a16:creationId xmlns:a16="http://schemas.microsoft.com/office/drawing/2014/main" id="{82D33067-EE15-110D-B9D5-31E4CF8C3C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22141" y="5727014"/>
            <a:ext cx="600165" cy="600165"/>
          </a:xfrm>
          <a:prstGeom prst="rect">
            <a:avLst/>
          </a:prstGeom>
        </p:spPr>
      </p:pic>
      <p:sp>
        <p:nvSpPr>
          <p:cNvPr id="8" name="Marcador de Posição do Número do Diapositivo 7">
            <a:extLst>
              <a:ext uri="{FF2B5EF4-FFF2-40B4-BE49-F238E27FC236}">
                <a16:creationId xmlns:a16="http://schemas.microsoft.com/office/drawing/2014/main" id="{A08B75CF-8DFD-4A7D-4B4E-F68092D7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2D838-B1B3-4B30-A9CE-54C9D50F8A4A}" type="slidenum">
              <a:rPr lang="pt-PT" smtClean="0"/>
              <a:t>37</a:t>
            </a:fld>
            <a:r>
              <a:rPr lang="pt-PT" dirty="0"/>
              <a:t>/41</a:t>
            </a:r>
          </a:p>
        </p:txBody>
      </p:sp>
    </p:spTree>
    <p:extLst>
      <p:ext uri="{BB962C8B-B14F-4D97-AF65-F5344CB8AC3E}">
        <p14:creationId xmlns:p14="http://schemas.microsoft.com/office/powerpoint/2010/main" val="13268144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644" y="530821"/>
            <a:ext cx="11790712" cy="624209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pt-PT" sz="3600" b="1" dirty="0">
                <a:solidFill>
                  <a:schemeClr val="bg1"/>
                </a:solidFill>
              </a:rPr>
              <a:t>Gases Medicinais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3067C69-1DBB-0ED5-468C-E7DD05355E86}"/>
              </a:ext>
            </a:extLst>
          </p:cNvPr>
          <p:cNvSpPr txBox="1"/>
          <p:nvPr/>
        </p:nvSpPr>
        <p:spPr>
          <a:xfrm>
            <a:off x="662538" y="1580619"/>
            <a:ext cx="10866923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PT" sz="1400" b="1" dirty="0"/>
              <a:t>N</a:t>
            </a:r>
            <a:r>
              <a:rPr lang="pt-PT" sz="1400" b="1" baseline="-25000" dirty="0"/>
              <a:t>2</a:t>
            </a:r>
            <a:r>
              <a:rPr lang="pt-PT" sz="1400" b="1" dirty="0"/>
              <a:t>O: </a:t>
            </a:r>
            <a:r>
              <a:rPr lang="pt-PT" sz="1400" dirty="0"/>
              <a:t>Exigível, se a unidade não utilizar outro tipo de anestésico.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pt-PT" sz="1400" dirty="0"/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PT" sz="1400" b="1" dirty="0"/>
              <a:t>CO</a:t>
            </a:r>
            <a:r>
              <a:rPr lang="pt-PT" sz="1400" b="1" baseline="-25000" dirty="0"/>
              <a:t>2</a:t>
            </a:r>
            <a:r>
              <a:rPr lang="pt-PT" sz="1400" b="1" dirty="0"/>
              <a:t>: </a:t>
            </a:r>
            <a:r>
              <a:rPr lang="pt-PT" sz="1400" dirty="0"/>
              <a:t>Exigível, se a unidade utilizar técnica que recorra à utilização deste gás.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pt-PT" sz="1400" dirty="0"/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PT" sz="1400" dirty="0"/>
              <a:t> Associada às tomadas de N</a:t>
            </a:r>
            <a:r>
              <a:rPr lang="pt-PT" sz="1400" baseline="-25000" dirty="0"/>
              <a:t>2</a:t>
            </a:r>
            <a:r>
              <a:rPr lang="pt-PT" sz="1400" dirty="0"/>
              <a:t>O, quando existirem, deve existir extração de gases anestésicos por central com duas bombas, sendo uma de serviço e a outra de reserva.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pt-PT" sz="1400" dirty="0"/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PT" sz="1400" dirty="0"/>
              <a:t>Os cilindros de gases medicinais devem ser armazenados num compartimento próprio e exclusivo. Este compartimento deve prover adequada fixação, cobertura e ventilação aos cilindros, bem como a necessária proteção para um uso não autorizado.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pt-PT" sz="1400" dirty="0"/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PT" sz="1400" dirty="0"/>
              <a:t>A entidade deve estar na posse da documentação que ateste a conformidade da instalação do sistema de distribuição de gases medicinais nos termos da legislação em vigor.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pt-PT" sz="1400" dirty="0"/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PT" sz="1400" dirty="0"/>
              <a:t>A central de vácuo deve ser fisicamente separada das restantes, e a extração do sistema deve cumprir as distâncias mínimas definidas no diploma do Sistema de Certificação Energética dos Edifícios (SCE). Caso a extração de vácuo esteja abaixo (mesmo alinhamento) de um local onde seja realizada a admissão de ar, deve-se garantir que a extração seja realizada a uma cota de pelo menos 3 m acima das admissões de ar.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pt-PT" sz="1400" dirty="0"/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PT" sz="1400" dirty="0"/>
              <a:t>A central de extração de gases anestésicos pode estar instalada no mesmo compartimento da central de vácuo, mas não em área técnicas de outras especialidades.</a:t>
            </a:r>
          </a:p>
        </p:txBody>
      </p:sp>
      <p:sp>
        <p:nvSpPr>
          <p:cNvPr id="8" name="Marcador de Posição do Número do Diapositivo 7">
            <a:extLst>
              <a:ext uri="{FF2B5EF4-FFF2-40B4-BE49-F238E27FC236}">
                <a16:creationId xmlns:a16="http://schemas.microsoft.com/office/drawing/2014/main" id="{A08B75CF-8DFD-4A7D-4B4E-F68092D7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2D838-B1B3-4B30-A9CE-54C9D50F8A4A}" type="slidenum">
              <a:rPr lang="pt-PT" smtClean="0"/>
              <a:t>38</a:t>
            </a:fld>
            <a:r>
              <a:rPr lang="pt-PT" dirty="0"/>
              <a:t>/41</a:t>
            </a:r>
          </a:p>
        </p:txBody>
      </p:sp>
    </p:spTree>
    <p:extLst>
      <p:ext uri="{BB962C8B-B14F-4D97-AF65-F5344CB8AC3E}">
        <p14:creationId xmlns:p14="http://schemas.microsoft.com/office/powerpoint/2010/main" val="23425492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644" y="530821"/>
            <a:ext cx="11790712" cy="624209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pt-PT" sz="3600" b="1" dirty="0">
                <a:solidFill>
                  <a:schemeClr val="bg1"/>
                </a:solidFill>
              </a:rPr>
              <a:t>Gases Medicinais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3067C69-1DBB-0ED5-468C-E7DD05355E86}"/>
              </a:ext>
            </a:extLst>
          </p:cNvPr>
          <p:cNvSpPr txBox="1"/>
          <p:nvPr/>
        </p:nvSpPr>
        <p:spPr>
          <a:xfrm>
            <a:off x="662538" y="1580619"/>
            <a:ext cx="108669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PT" sz="1400" b="1" dirty="0"/>
              <a:t>Clínicas ou consultórios médicos:</a:t>
            </a:r>
          </a:p>
        </p:txBody>
      </p:sp>
      <p:sp>
        <p:nvSpPr>
          <p:cNvPr id="8" name="Marcador de Posição do Número do Diapositivo 7">
            <a:extLst>
              <a:ext uri="{FF2B5EF4-FFF2-40B4-BE49-F238E27FC236}">
                <a16:creationId xmlns:a16="http://schemas.microsoft.com/office/drawing/2014/main" id="{A08B75CF-8DFD-4A7D-4B4E-F68092D7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2D838-B1B3-4B30-A9CE-54C9D50F8A4A}" type="slidenum">
              <a:rPr lang="pt-PT" smtClean="0"/>
              <a:t>39</a:t>
            </a:fld>
            <a:r>
              <a:rPr lang="pt-PT" dirty="0"/>
              <a:t>/41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6DA150B-C959-5F1A-DF34-2FD9DEB2D6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3208" y="1946510"/>
            <a:ext cx="6845584" cy="16702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9DA18226-7442-C0DE-E30D-BCD018C07ACF}"/>
              </a:ext>
            </a:extLst>
          </p:cNvPr>
          <p:cNvSpPr txBox="1"/>
          <p:nvPr/>
        </p:nvSpPr>
        <p:spPr>
          <a:xfrm>
            <a:off x="662538" y="3894613"/>
            <a:ext cx="108669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PT" sz="1400" b="1" dirty="0"/>
              <a:t>Unidades de medicina física e reabilitação: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4AF19299-0261-C37D-1ED0-84362DEE6A9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3477"/>
          <a:stretch/>
        </p:blipFill>
        <p:spPr>
          <a:xfrm>
            <a:off x="2673208" y="4480236"/>
            <a:ext cx="6845585" cy="162415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815341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704880" y="4957289"/>
            <a:ext cx="885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800" b="1" dirty="0"/>
              <a:t>Documentação em arquivo</a:t>
            </a:r>
          </a:p>
          <a:p>
            <a:pPr algn="r"/>
            <a:r>
              <a:rPr lang="pt-PT" sz="2800" b="1" dirty="0"/>
              <a:t>e elementos instrutórios</a:t>
            </a:r>
            <a:endParaRPr lang="pt-PT" sz="20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59" y="158018"/>
            <a:ext cx="1419606" cy="6541963"/>
          </a:xfrm>
          <a:prstGeom prst="rect">
            <a:avLst/>
          </a:prstGeom>
        </p:spPr>
      </p:pic>
      <p:pic>
        <p:nvPicPr>
          <p:cNvPr id="10" name="Gráfico 9" descr="Procurar em pasta com preenchimento sólido">
            <a:extLst>
              <a:ext uri="{FF2B5EF4-FFF2-40B4-BE49-F238E27FC236}">
                <a16:creationId xmlns:a16="http://schemas.microsoft.com/office/drawing/2014/main" id="{976F2F00-1319-4BC6-53C4-FA3D896DBA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5641" y="4528623"/>
            <a:ext cx="1957651" cy="1957651"/>
          </a:xfrm>
          <a:prstGeom prst="rect">
            <a:avLst/>
          </a:prstGeom>
        </p:spPr>
      </p:pic>
      <p:sp>
        <p:nvSpPr>
          <p:cNvPr id="2" name="Marcador de Posição do Número do Diapositivo 1">
            <a:extLst>
              <a:ext uri="{FF2B5EF4-FFF2-40B4-BE49-F238E27FC236}">
                <a16:creationId xmlns:a16="http://schemas.microsoft.com/office/drawing/2014/main" id="{22035AFC-3C09-44E6-C319-5987BF917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2D838-B1B3-4B30-A9CE-54C9D50F8A4A}" type="slidenum">
              <a:rPr lang="pt-PT" smtClean="0"/>
              <a:t>4</a:t>
            </a:fld>
            <a:r>
              <a:rPr lang="pt-PT" dirty="0"/>
              <a:t>/41</a:t>
            </a:r>
          </a:p>
        </p:txBody>
      </p:sp>
    </p:spTree>
    <p:extLst>
      <p:ext uri="{BB962C8B-B14F-4D97-AF65-F5344CB8AC3E}">
        <p14:creationId xmlns:p14="http://schemas.microsoft.com/office/powerpoint/2010/main" val="37934911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644" y="530821"/>
            <a:ext cx="11790712" cy="624209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pt-PT" sz="3600" b="1" dirty="0">
                <a:solidFill>
                  <a:schemeClr val="bg1"/>
                </a:solidFill>
              </a:rPr>
              <a:t>Gases Medicinais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3067C69-1DBB-0ED5-468C-E7DD05355E86}"/>
              </a:ext>
            </a:extLst>
          </p:cNvPr>
          <p:cNvSpPr txBox="1"/>
          <p:nvPr/>
        </p:nvSpPr>
        <p:spPr>
          <a:xfrm>
            <a:off x="662538" y="1580619"/>
            <a:ext cx="108669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PT" sz="1400" b="1" dirty="0"/>
              <a:t>Unidades de radiologia:</a:t>
            </a:r>
          </a:p>
        </p:txBody>
      </p:sp>
      <p:sp>
        <p:nvSpPr>
          <p:cNvPr id="8" name="Marcador de Posição do Número do Diapositivo 7">
            <a:extLst>
              <a:ext uri="{FF2B5EF4-FFF2-40B4-BE49-F238E27FC236}">
                <a16:creationId xmlns:a16="http://schemas.microsoft.com/office/drawing/2014/main" id="{A08B75CF-8DFD-4A7D-4B4E-F68092D7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2D838-B1B3-4B30-A9CE-54C9D50F8A4A}" type="slidenum">
              <a:rPr lang="pt-PT" smtClean="0"/>
              <a:t>40</a:t>
            </a:fld>
            <a:r>
              <a:rPr lang="pt-PT" dirty="0"/>
              <a:t>/41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DA18226-7442-C0DE-E30D-BCD018C07ACF}"/>
              </a:ext>
            </a:extLst>
          </p:cNvPr>
          <p:cNvSpPr txBox="1"/>
          <p:nvPr/>
        </p:nvSpPr>
        <p:spPr>
          <a:xfrm>
            <a:off x="662538" y="3243990"/>
            <a:ext cx="108669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PT" sz="1400" b="1" dirty="0"/>
              <a:t>Unidades de medicina nuclear: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84449C9-8027-745F-9A1C-B13CD73306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847" y="1995425"/>
            <a:ext cx="7510306" cy="8214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BFC53814-010B-16E1-716D-D68A743A72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8283" y="3718140"/>
            <a:ext cx="7935432" cy="21053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73768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644" y="530821"/>
            <a:ext cx="11790712" cy="624209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pt-PT" sz="3600" b="1" dirty="0">
                <a:solidFill>
                  <a:schemeClr val="bg1"/>
                </a:solidFill>
              </a:rPr>
              <a:t>Gases Medicinais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3067C69-1DBB-0ED5-468C-E7DD05355E86}"/>
              </a:ext>
            </a:extLst>
          </p:cNvPr>
          <p:cNvSpPr txBox="1"/>
          <p:nvPr/>
        </p:nvSpPr>
        <p:spPr>
          <a:xfrm>
            <a:off x="662538" y="1580619"/>
            <a:ext cx="108669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PT" sz="1400" b="1" dirty="0"/>
              <a:t>Unidades de radioncologia:</a:t>
            </a:r>
          </a:p>
        </p:txBody>
      </p:sp>
      <p:sp>
        <p:nvSpPr>
          <p:cNvPr id="8" name="Marcador de Posição do Número do Diapositivo 7">
            <a:extLst>
              <a:ext uri="{FF2B5EF4-FFF2-40B4-BE49-F238E27FC236}">
                <a16:creationId xmlns:a16="http://schemas.microsoft.com/office/drawing/2014/main" id="{A08B75CF-8DFD-4A7D-4B4E-F68092D7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2D838-B1B3-4B30-A9CE-54C9D50F8A4A}" type="slidenum">
              <a:rPr lang="pt-PT" smtClean="0"/>
              <a:t>41</a:t>
            </a:fld>
            <a:r>
              <a:rPr lang="pt-PT" dirty="0"/>
              <a:t>/41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11F38DE-17BF-77C6-317A-771196F295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8283" y="2228956"/>
            <a:ext cx="7935432" cy="30484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37755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035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644" y="530821"/>
            <a:ext cx="11790712" cy="624209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pt-PT" sz="3600" b="1" dirty="0">
                <a:solidFill>
                  <a:schemeClr val="bg1"/>
                </a:solidFill>
              </a:rPr>
              <a:t>Documentação em arquivo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3067C69-1DBB-0ED5-468C-E7DD05355E86}"/>
              </a:ext>
            </a:extLst>
          </p:cNvPr>
          <p:cNvSpPr txBox="1"/>
          <p:nvPr/>
        </p:nvSpPr>
        <p:spPr>
          <a:xfrm>
            <a:off x="662538" y="1580619"/>
            <a:ext cx="108669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PT" sz="1400" b="1" dirty="0"/>
              <a:t>Certificação dos equipamentos elevadores e inspeções periódicas: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400" dirty="0"/>
              <a:t>Declaração CE de conformidade;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400" dirty="0"/>
              <a:t>Listagem dos órgãos de segurança com identificação dos respetivos certificados de exame CE tipo;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400" dirty="0"/>
              <a:t>Plano da instalação (que identifique os principais componentes da instalação e sua localização);</a:t>
            </a:r>
          </a:p>
          <a:p>
            <a:pPr lvl="2" algn="just">
              <a:spcAft>
                <a:spcPts val="600"/>
              </a:spcAft>
            </a:pPr>
            <a:r>
              <a:rPr lang="pt-PT" sz="1400" i="1" dirty="0"/>
              <a:t>Deve ter pelo menos uma representação em corte onde seja possível identificar os pisos e as respetivas cotas altimétricas</a:t>
            </a:r>
            <a:r>
              <a:rPr lang="pt-PT" sz="1400" dirty="0"/>
              <a:t>;</a:t>
            </a:r>
          </a:p>
          <a:p>
            <a:pPr marL="1200150" lvl="2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400" dirty="0"/>
              <a:t>Identificação dos cabos de suspensão – tipo e características, incluindo carga de rutura;</a:t>
            </a:r>
          </a:p>
          <a:p>
            <a:pPr marL="1200150" lvl="2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400" dirty="0"/>
              <a:t>Esquemas elétricos da instalação (circuitos de segurança e potência).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AC5E2BD-D44A-03C6-DC0A-2D73BE25F4A7}"/>
              </a:ext>
            </a:extLst>
          </p:cNvPr>
          <p:cNvSpPr txBox="1"/>
          <p:nvPr/>
        </p:nvSpPr>
        <p:spPr>
          <a:xfrm>
            <a:off x="662538" y="3887744"/>
            <a:ext cx="1086692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PT" sz="1400" b="1" dirty="0"/>
              <a:t>Manutenção: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400" b="1" dirty="0"/>
              <a:t>Cópia ou extrato do contrato de manutenção dos equipamentos elevadores.</a:t>
            </a:r>
          </a:p>
          <a:p>
            <a:pPr marL="1200150" lvl="2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PT" sz="1400" b="1" dirty="0"/>
              <a:t>Decreto-Lei n.º 320/2002, de 28 de dezembro </a:t>
            </a:r>
            <a:r>
              <a:rPr lang="pt-PT" sz="1400" dirty="0"/>
              <a:t>estabelece a obrigatoriedade da manutenção regular, a qual é assegurada por uma Empresa de Manutenção de Instalações de Elevação (EMIE), devidamente reconhecida pela Direção-Geral da Energia e Geologia (DGEG).</a:t>
            </a:r>
          </a:p>
          <a:p>
            <a:pPr marL="1200150" lvl="2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pt-PT" sz="1400" dirty="0"/>
          </a:p>
        </p:txBody>
      </p:sp>
      <p:pic>
        <p:nvPicPr>
          <p:cNvPr id="6" name="Gráfico 5" descr="Elevador com preenchimento sólido">
            <a:extLst>
              <a:ext uri="{FF2B5EF4-FFF2-40B4-BE49-F238E27FC236}">
                <a16:creationId xmlns:a16="http://schemas.microsoft.com/office/drawing/2014/main" id="{84012D30-FEB3-FA51-4C12-460BC1D356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61811" y="5277381"/>
            <a:ext cx="1211085" cy="1211085"/>
          </a:xfrm>
          <a:prstGeom prst="rect">
            <a:avLst/>
          </a:prstGeom>
        </p:spPr>
      </p:pic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9E28B5D0-5301-D07E-D9BC-889CE3DDA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2D838-B1B3-4B30-A9CE-54C9D50F8A4A}" type="slidenum">
              <a:rPr lang="pt-PT" smtClean="0"/>
              <a:t>5</a:t>
            </a:fld>
            <a:r>
              <a:rPr lang="pt-PT" dirty="0"/>
              <a:t>/41</a:t>
            </a:r>
          </a:p>
        </p:txBody>
      </p:sp>
    </p:spTree>
    <p:extLst>
      <p:ext uri="{BB962C8B-B14F-4D97-AF65-F5344CB8AC3E}">
        <p14:creationId xmlns:p14="http://schemas.microsoft.com/office/powerpoint/2010/main" val="1963658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644" y="530821"/>
            <a:ext cx="11790712" cy="624209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pt-PT" sz="3600" b="1" dirty="0">
                <a:solidFill>
                  <a:schemeClr val="bg1"/>
                </a:solidFill>
              </a:rPr>
              <a:t>Documentação em arquivo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3067C69-1DBB-0ED5-468C-E7DD05355E86}"/>
              </a:ext>
            </a:extLst>
          </p:cNvPr>
          <p:cNvSpPr txBox="1"/>
          <p:nvPr/>
        </p:nvSpPr>
        <p:spPr>
          <a:xfrm>
            <a:off x="662538" y="1580619"/>
            <a:ext cx="10866923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PT" sz="1400" b="1" dirty="0"/>
              <a:t>Certificado de inspeção das instalações de gás: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400" dirty="0"/>
              <a:t>As inspeções periódicas devem ser realizadas de acordo com Decreto-Lei n.º 97/2017, de 10 de agosto:</a:t>
            </a:r>
          </a:p>
          <a:p>
            <a:pPr marL="1200150" lvl="2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PT" sz="1400" dirty="0"/>
              <a:t>De 5 em 5 anos em instalações com mais de 10 anos;</a:t>
            </a:r>
          </a:p>
          <a:p>
            <a:pPr marL="1200150" lvl="2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PT" sz="1400" dirty="0"/>
              <a:t>De 3 em 3 anos em instalações de gás na restauração, hotelaria, escolas, </a:t>
            </a:r>
            <a:r>
              <a:rPr lang="pt-PT" sz="1400" b="1" dirty="0"/>
              <a:t>hospitais</a:t>
            </a:r>
            <a:r>
              <a:rPr lang="pt-PT" sz="1400" dirty="0"/>
              <a:t>, estabelecimentos públicos ou particulares com capacidade superior a 250 pessoas.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3067C69-1DBB-0ED5-468C-E7DD05355E86}"/>
              </a:ext>
            </a:extLst>
          </p:cNvPr>
          <p:cNvSpPr txBox="1"/>
          <p:nvPr/>
        </p:nvSpPr>
        <p:spPr>
          <a:xfrm>
            <a:off x="662537" y="3429000"/>
            <a:ext cx="1086692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PT" sz="1400" b="1" dirty="0"/>
              <a:t>Cópia do relatório de ensaios do sistema de climatização, demonstrativos do cumprimento dos requisitos exigidos na presente portaria e na legislação em vigor, assinado por um técnico habilitado, acompanhado por cópia da declaração válida emitida pela ordem profissional a que pertence o técnico, que ateste as competências para o ato:</a:t>
            </a:r>
          </a:p>
          <a:p>
            <a:pPr algn="just">
              <a:spcAft>
                <a:spcPts val="600"/>
              </a:spcAft>
            </a:pPr>
            <a:endParaRPr lang="pt-PT" sz="1400" b="1" dirty="0"/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400" dirty="0"/>
              <a:t>Relatório da auditoria energética no âmbito do Sistema de Certificação Energética;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400" dirty="0"/>
              <a:t>Relatório de ensaios de comissionamento da instalação, com caudais de ar de insuflação e extração.</a:t>
            </a:r>
          </a:p>
        </p:txBody>
      </p:sp>
      <p:pic>
        <p:nvPicPr>
          <p:cNvPr id="6" name="Gráfico 5" descr="Documento com preenchimento sólido">
            <a:extLst>
              <a:ext uri="{FF2B5EF4-FFF2-40B4-BE49-F238E27FC236}">
                <a16:creationId xmlns:a16="http://schemas.microsoft.com/office/drawing/2014/main" id="{0B29C4FC-4BDA-B6DF-A62C-713C2F3F3D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1130" y="5133389"/>
            <a:ext cx="1381413" cy="1381413"/>
          </a:xfrm>
          <a:prstGeom prst="rect">
            <a:avLst/>
          </a:prstGeom>
        </p:spPr>
      </p:pic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4B640C0-D676-AB77-EFA7-58C224EC2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2D838-B1B3-4B30-A9CE-54C9D50F8A4A}" type="slidenum">
              <a:rPr lang="pt-PT" smtClean="0"/>
              <a:t>6</a:t>
            </a:fld>
            <a:r>
              <a:rPr lang="pt-PT" dirty="0"/>
              <a:t>/41</a:t>
            </a:r>
          </a:p>
        </p:txBody>
      </p:sp>
    </p:spTree>
    <p:extLst>
      <p:ext uri="{BB962C8B-B14F-4D97-AF65-F5344CB8AC3E}">
        <p14:creationId xmlns:p14="http://schemas.microsoft.com/office/powerpoint/2010/main" val="2522699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644" y="530821"/>
            <a:ext cx="11790712" cy="624209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pt-PT" sz="3600" b="1" dirty="0">
                <a:solidFill>
                  <a:schemeClr val="bg1"/>
                </a:solidFill>
              </a:rPr>
              <a:t>Documentação em arquivo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F8D8C27-473F-8265-E1C0-23300FB4446C}"/>
              </a:ext>
            </a:extLst>
          </p:cNvPr>
          <p:cNvSpPr txBox="1"/>
          <p:nvPr/>
        </p:nvSpPr>
        <p:spPr>
          <a:xfrm>
            <a:off x="662538" y="1580619"/>
            <a:ext cx="10866923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PT" sz="1400" b="1" dirty="0"/>
              <a:t>Cópia dos relatórios de inspeção a sistemas técnicos, no âmbito da legislação em vigor na área da eficiência energética: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400" b="1" dirty="0"/>
              <a:t>Técnico de Gestão de Energia (TGE).</a:t>
            </a: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PT" sz="1400" dirty="0"/>
              <a:t>Os sistemas técnicos inseridos em GES que se encontrem em funcionamento devem dispor de plano de manutenção atualizado e adaptado às características dos sistemas técnicos abrangidos, que inclua as tarefas de manutenção a realizar, bem como, no caso de edifícios novos ou renovados, as premissas definidas em projeto.</a:t>
            </a: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PT" sz="1400" dirty="0"/>
              <a:t>O plano de manutenção é elaborado por um técnico qualificado para o efeito e deve ter em conta as instruções dos fabricantes, a regulamentação ou normalização aplicável aos sistemas técnicos, as rotinas e boas práticas de manutenção e a garantia da proteção da saúde humana.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400" b="1" dirty="0"/>
              <a:t>Técnico Responsável pela Instalação e manutenção (TRM).</a:t>
            </a: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PT" sz="1400" dirty="0"/>
              <a:t>Os sistemas técnicos devem ser acompanhados por um técnico qualificado para o efeito que assegure a sua correta manutenção ou supervisione as atividades realizadas nesse âmbito, articulando estas, quando aplicável, com outros técnicos devidamente habilitados para a sua execução.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400" b="1" dirty="0"/>
              <a:t>Os sistemas técnicos com potência nominal ou potência nominal de aquecimento superior a 70 kW estão sujeitos a inspeções periódicas;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400" b="1" dirty="0"/>
              <a:t>Técnico de Inspeção de Sistemas Técnicos (TIS).</a:t>
            </a:r>
          </a:p>
          <a:p>
            <a:pPr marL="1200150" lvl="2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PT" sz="1400" dirty="0"/>
              <a:t>Sistemas de aquecimento, sistemas combinados de aquecimento e ventilação, sistemas combinados de aquecimento e preparação de água quente e sistemas de preparação de água quente, incluindo os geradores de calor, os sistemas de controlo e os grupos de circulação;</a:t>
            </a:r>
          </a:p>
          <a:p>
            <a:pPr marL="1200150" lvl="2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PT" sz="1400" dirty="0"/>
              <a:t>Sistemas de ar condicionado e sistemas combinados de ar condicionado e ventilação.</a:t>
            </a:r>
          </a:p>
        </p:txBody>
      </p:sp>
      <p:pic>
        <p:nvPicPr>
          <p:cNvPr id="4" name="Gráfico 3" descr="Planta com preenchimento sólido">
            <a:extLst>
              <a:ext uri="{FF2B5EF4-FFF2-40B4-BE49-F238E27FC236}">
                <a16:creationId xmlns:a16="http://schemas.microsoft.com/office/drawing/2014/main" id="{E82A2B96-3E52-B54A-41A4-233EF3D34B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5061" y="5634318"/>
            <a:ext cx="914400" cy="914400"/>
          </a:xfrm>
          <a:prstGeom prst="rect">
            <a:avLst/>
          </a:prstGeom>
        </p:spPr>
      </p:pic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B500E5C-E8F1-67E8-9435-F4ACAB215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2D838-B1B3-4B30-A9CE-54C9D50F8A4A}" type="slidenum">
              <a:rPr lang="pt-PT" smtClean="0"/>
              <a:t>7</a:t>
            </a:fld>
            <a:r>
              <a:rPr lang="pt-PT" dirty="0"/>
              <a:t>/41</a:t>
            </a:r>
          </a:p>
        </p:txBody>
      </p:sp>
    </p:spTree>
    <p:extLst>
      <p:ext uri="{BB962C8B-B14F-4D97-AF65-F5344CB8AC3E}">
        <p14:creationId xmlns:p14="http://schemas.microsoft.com/office/powerpoint/2010/main" val="464188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644" y="530821"/>
            <a:ext cx="11790712" cy="624209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pt-PT" sz="3600" b="1" dirty="0">
                <a:solidFill>
                  <a:schemeClr val="bg1"/>
                </a:solidFill>
              </a:rPr>
              <a:t>Documentação em arquivo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F8D8C27-473F-8265-E1C0-23300FB4446C}"/>
              </a:ext>
            </a:extLst>
          </p:cNvPr>
          <p:cNvSpPr txBox="1"/>
          <p:nvPr/>
        </p:nvSpPr>
        <p:spPr>
          <a:xfrm>
            <a:off x="662538" y="1580619"/>
            <a:ext cx="108669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PT" sz="1400" b="1" dirty="0"/>
              <a:t>Periodicidade das inspeções aplicáveis em função do sistema técnico: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2D83CDF-B212-6348-B6AD-F41B16E0AF48}"/>
              </a:ext>
            </a:extLst>
          </p:cNvPr>
          <p:cNvSpPr txBox="1"/>
          <p:nvPr/>
        </p:nvSpPr>
        <p:spPr>
          <a:xfrm>
            <a:off x="662538" y="3362743"/>
            <a:ext cx="10866923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PT" sz="1400" b="1" dirty="0"/>
              <a:t>A primeira inspeção ao sistema técnico deve ocorrer: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400" dirty="0"/>
              <a:t>Em edifícios novos ou renovados, em que o sistema alvo de inspeção foi renovado, no prazo de três anos a contar da data de instalação do sistema técnico;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400" dirty="0"/>
              <a:t>Em edifícios existentes ou renovados, em que o sistema alvo de inspeção foi não foi renovado, no prazo de três anos a contar da data de entrada em vigor do Despacho n.º 6476-C/2021, de 1 de julho.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400" dirty="0"/>
              <a:t>Na ausência de informação acerca da data de instalação do sistema técnico, deve ser considerada a data mais recente entre o ano de fabrico, caso disponível, e o ano de construção do edifício;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400" dirty="0"/>
              <a:t>No caso de edifícios ou sistemas técnicos que se encontrem sem funcionamento, as inspeções devem ocorrer no prazo de três anos após a sua entrada em funcionamento.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EF6A8EC-5D43-EA33-5C4F-F94A3F6A58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958" t="36003"/>
          <a:stretch/>
        </p:blipFill>
        <p:spPr>
          <a:xfrm>
            <a:off x="2056924" y="1888396"/>
            <a:ext cx="8078150" cy="1219302"/>
          </a:xfrm>
          <a:prstGeom prst="rect">
            <a:avLst/>
          </a:prstGeom>
        </p:spPr>
      </p:pic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E3EBE7E0-F1BE-5244-BB7C-96A9C5F53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2D838-B1B3-4B30-A9CE-54C9D50F8A4A}" type="slidenum">
              <a:rPr lang="pt-PT" smtClean="0"/>
              <a:t>8</a:t>
            </a:fld>
            <a:r>
              <a:rPr lang="pt-PT" dirty="0"/>
              <a:t>/41</a:t>
            </a:r>
          </a:p>
        </p:txBody>
      </p:sp>
    </p:spTree>
    <p:extLst>
      <p:ext uri="{BB962C8B-B14F-4D97-AF65-F5344CB8AC3E}">
        <p14:creationId xmlns:p14="http://schemas.microsoft.com/office/powerpoint/2010/main" val="3300778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644" y="530821"/>
            <a:ext cx="11790712" cy="624209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pt-PT" sz="3600" b="1" dirty="0">
                <a:solidFill>
                  <a:schemeClr val="bg1"/>
                </a:solidFill>
              </a:rPr>
              <a:t>Documentação em arquivo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3067C69-1DBB-0ED5-468C-E7DD05355E86}"/>
              </a:ext>
            </a:extLst>
          </p:cNvPr>
          <p:cNvSpPr txBox="1"/>
          <p:nvPr/>
        </p:nvSpPr>
        <p:spPr>
          <a:xfrm>
            <a:off x="662538" y="1580619"/>
            <a:ext cx="10866923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PT" sz="1400" b="1" dirty="0"/>
              <a:t>Cópia dos relatórios das auditorias à qualidade do ar interior, de acordo com o estabelecido na legislação em vigor:</a:t>
            </a:r>
          </a:p>
          <a:p>
            <a:pPr algn="just">
              <a:spcAft>
                <a:spcPts val="600"/>
              </a:spcAft>
            </a:pPr>
            <a:r>
              <a:rPr lang="pt-PT" sz="1400" dirty="0"/>
              <a:t>De acordo com o artigo 16.º do Decreto-Lei n.º 101-D/2020, de 7 de dezembro, </a:t>
            </a:r>
            <a:r>
              <a:rPr lang="pt-PT" sz="1400" b="1" u="sng" dirty="0"/>
              <a:t>todos os edifícios de comércio e serviços em funcionamento </a:t>
            </a:r>
            <a:r>
              <a:rPr lang="pt-PT" sz="1400" dirty="0"/>
              <a:t>estão sujeitos a requisitos relacionados com a qualidade do ar interior, mediante o cumprimento de limiares de proteção e condições de referência constantes na </a:t>
            </a:r>
            <a:r>
              <a:rPr lang="pt-PT" sz="1400" b="1" dirty="0"/>
              <a:t>Portaria n.º 138-G/2021, de 1 de julho</a:t>
            </a:r>
            <a:r>
              <a:rPr lang="pt-PT" sz="1400" dirty="0"/>
              <a:t>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821B1F5-43EF-1CF6-5519-07680A5380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737" y="2611670"/>
            <a:ext cx="5480522" cy="226425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297BBD5-D15B-5848-7593-27082BE7269E}"/>
              </a:ext>
            </a:extLst>
          </p:cNvPr>
          <p:cNvSpPr txBox="1"/>
          <p:nvPr/>
        </p:nvSpPr>
        <p:spPr>
          <a:xfrm>
            <a:off x="662538" y="4969604"/>
            <a:ext cx="108669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PT" sz="1400" dirty="0"/>
              <a:t>As condições de referência para os poluentes microbiológicos são: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E289C0A-7747-D75E-2557-5F1458D7F6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8093" y="5384383"/>
            <a:ext cx="4775810" cy="1220300"/>
          </a:xfrm>
          <a:prstGeom prst="rect">
            <a:avLst/>
          </a:prstGeom>
        </p:spPr>
      </p:pic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374E71B8-D107-5BB9-1824-4027F413C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2D838-B1B3-4B30-A9CE-54C9D50F8A4A}" type="slidenum">
              <a:rPr lang="pt-PT" smtClean="0"/>
              <a:t>9</a:t>
            </a:fld>
            <a:r>
              <a:rPr lang="pt-PT" dirty="0"/>
              <a:t>/41</a:t>
            </a:r>
          </a:p>
        </p:txBody>
      </p:sp>
    </p:spTree>
    <p:extLst>
      <p:ext uri="{BB962C8B-B14F-4D97-AF65-F5344CB8AC3E}">
        <p14:creationId xmlns:p14="http://schemas.microsoft.com/office/powerpoint/2010/main" val="24422195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4256</TotalTime>
  <Words>5196</Words>
  <Application>Microsoft Office PowerPoint</Application>
  <PresentationFormat>Ecrã Panorâmico</PresentationFormat>
  <Paragraphs>368</Paragraphs>
  <Slides>42</Slides>
  <Notes>42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42</vt:i4>
      </vt:variant>
    </vt:vector>
  </HeadingPairs>
  <TitlesOfParts>
    <vt:vector size="51" baseType="lpstr">
      <vt:lpstr>Aptos</vt:lpstr>
      <vt:lpstr>Arial</vt:lpstr>
      <vt:lpstr>Calibri</vt:lpstr>
      <vt:lpstr>Calibri Light</vt:lpstr>
      <vt:lpstr>Roboto</vt:lpstr>
      <vt:lpstr>Roboto Light</vt:lpstr>
      <vt:lpstr>Roboto-Regular</vt:lpstr>
      <vt:lpstr>Wingdings</vt:lpstr>
      <vt:lpstr>Tema do Office</vt:lpstr>
      <vt:lpstr>Requisitos técnicos de instalações mecânicas de aquecimento, ventilação e ar condicionado (AVAC), de gases medicinais e aspiração nas unidades de saúde</vt:lpstr>
      <vt:lpstr>Apresentação do PowerPoint</vt:lpstr>
      <vt:lpstr>As novas portarias do licenciamento</vt:lpstr>
      <vt:lpstr>Apresentação do PowerPoint</vt:lpstr>
      <vt:lpstr>Documentação em arquivo</vt:lpstr>
      <vt:lpstr>Documentação em arquivo</vt:lpstr>
      <vt:lpstr>Documentação em arquivo</vt:lpstr>
      <vt:lpstr>Documentação em arquivo</vt:lpstr>
      <vt:lpstr>Documentação em arquivo</vt:lpstr>
      <vt:lpstr>Documentação em arquivo</vt:lpstr>
      <vt:lpstr>Documentação em arquivo</vt:lpstr>
      <vt:lpstr>Documentação em arquivo</vt:lpstr>
      <vt:lpstr>Documentação em arquivo</vt:lpstr>
      <vt:lpstr>Documentação em arquivo</vt:lpstr>
      <vt:lpstr>Documentação em arquivo</vt:lpstr>
      <vt:lpstr>Documentação em arquivo</vt:lpstr>
      <vt:lpstr>Documentação em arquivo</vt:lpstr>
      <vt:lpstr>Documentação em arquivo</vt:lpstr>
      <vt:lpstr>Documentação em arquivo</vt:lpstr>
      <vt:lpstr>Instrução do pedido</vt:lpstr>
      <vt:lpstr>Apresentação do PowerPoint</vt:lpstr>
      <vt:lpstr>Requisitos comuns</vt:lpstr>
      <vt:lpstr>Requisitos comuns</vt:lpstr>
      <vt:lpstr>Clínicas e Consultórios Médicos</vt:lpstr>
      <vt:lpstr>Unidades de Medicina Física e Reabilitação</vt:lpstr>
      <vt:lpstr>Unidades de Radiologia</vt:lpstr>
      <vt:lpstr>Unidades de Diálise</vt:lpstr>
      <vt:lpstr>Unidades de Medicina Nuclear</vt:lpstr>
      <vt:lpstr>Unidades de Radioncologia</vt:lpstr>
      <vt:lpstr>Laboratórios de Genética</vt:lpstr>
      <vt:lpstr>Laboratórios de Anatomia Patológica</vt:lpstr>
      <vt:lpstr>Unidades de Cirurgia de Ambulatório</vt:lpstr>
      <vt:lpstr>Unidades de Cirurgia de Ambulatório</vt:lpstr>
      <vt:lpstr>Unidades com Internamento</vt:lpstr>
      <vt:lpstr>Unidades com Internamento</vt:lpstr>
      <vt:lpstr>Unidades com Internamento</vt:lpstr>
      <vt:lpstr>Unidades com Internamento</vt:lpstr>
      <vt:lpstr>Gases Medicinais</vt:lpstr>
      <vt:lpstr>Gases Medicinais</vt:lpstr>
      <vt:lpstr>Gases Medicinais</vt:lpstr>
      <vt:lpstr>Gases Medicinais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carolina.motaesa@pontopr.com</dc:creator>
  <cp:lastModifiedBy>Nuno Almeida</cp:lastModifiedBy>
  <cp:revision>46</cp:revision>
  <dcterms:created xsi:type="dcterms:W3CDTF">2022-04-29T10:39:41Z</dcterms:created>
  <dcterms:modified xsi:type="dcterms:W3CDTF">2024-09-03T15:18:05Z</dcterms:modified>
</cp:coreProperties>
</file>